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256" r:id="rId2"/>
    <p:sldId id="257" r:id="rId3"/>
    <p:sldId id="263" r:id="rId4"/>
    <p:sldId id="258" r:id="rId5"/>
    <p:sldId id="259" r:id="rId6"/>
    <p:sldId id="260" r:id="rId7"/>
    <p:sldId id="264" r:id="rId8"/>
    <p:sldId id="261" r:id="rId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1" roundtripDataSignature="AMtx7miSaPsQpTLwN7iJ02rkfuRYZrlre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3" d="100"/>
          <a:sy n="53" d="100"/>
        </p:scale>
        <p:origin x="78" y="16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customschemas.google.com/relationships/presentationmetadata" Target="metadata"/><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3" name="Google Shape;93;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2c20422c002_0_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2" name="Google Shape;102;g2c20422c002_0_1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3" name="Google Shape;113;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c20422c002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4" name="Google Shape;124;g2c20422c002_0_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29871bb0ad4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5" name="Google Shape;135;g29871bb0ad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lajd tytułowy" type="title">
  <p:cSld name="TITLE">
    <p:spTree>
      <p:nvGrpSpPr>
        <p:cNvPr id="1" name="Shape 11"/>
        <p:cNvGrpSpPr/>
        <p:nvPr/>
      </p:nvGrpSpPr>
      <p:grpSpPr>
        <a:xfrm>
          <a:off x="0" y="0"/>
          <a:ext cx="0" cy="0"/>
          <a:chOff x="0" y="0"/>
          <a:chExt cx="0" cy="0"/>
        </a:xfrm>
      </p:grpSpPr>
      <p:sp>
        <p:nvSpPr>
          <p:cNvPr id="12" name="Google Shape;12;p10"/>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0"/>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ytuł i tekst pionowy" type="vertTx">
  <p:cSld name="VERTICAL_TEX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9"/>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ytuł pionowy i tekst" type="vertTitleAndTx">
  <p:cSld name="VERTICAL_TITLE_AND_VERTICAL_TEXT">
    <p:spTree>
      <p:nvGrpSpPr>
        <p:cNvPr id="1" name="Shape 74"/>
        <p:cNvGrpSpPr/>
        <p:nvPr/>
      </p:nvGrpSpPr>
      <p:grpSpPr>
        <a:xfrm>
          <a:off x="0" y="0"/>
          <a:ext cx="0" cy="0"/>
          <a:chOff x="0" y="0"/>
          <a:chExt cx="0" cy="0"/>
        </a:xfrm>
      </p:grpSpPr>
      <p:sp>
        <p:nvSpPr>
          <p:cNvPr id="75" name="Google Shape;75;p20"/>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0"/>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ytuł i zawartość" type="obj">
  <p:cSld name="OBJECT">
    <p:spTree>
      <p:nvGrpSpPr>
        <p:cNvPr id="1" name="Shape 17"/>
        <p:cNvGrpSpPr/>
        <p:nvPr/>
      </p:nvGrpSpPr>
      <p:grpSpPr>
        <a:xfrm>
          <a:off x="0" y="0"/>
          <a:ext cx="0" cy="0"/>
          <a:chOff x="0" y="0"/>
          <a:chExt cx="0" cy="0"/>
        </a:xfrm>
      </p:grpSpPr>
      <p:sp>
        <p:nvSpPr>
          <p:cNvPr id="18" name="Google Shape;18;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Dwa elementy zawartości" type="twoObj">
  <p:cSld name="TWO_OBJECTS">
    <p:spTree>
      <p:nvGrpSpPr>
        <p:cNvPr id="1" name="Shape 23"/>
        <p:cNvGrpSpPr/>
        <p:nvPr/>
      </p:nvGrpSpPr>
      <p:grpSpPr>
        <a:xfrm>
          <a:off x="0" y="0"/>
          <a:ext cx="0" cy="0"/>
          <a:chOff x="0" y="0"/>
          <a:chExt cx="0" cy="0"/>
        </a:xfrm>
      </p:grpSpPr>
      <p:sp>
        <p:nvSpPr>
          <p:cNvPr id="24" name="Google Shape;24;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2"/>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12"/>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7" name="Google Shape;27;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Nagłówek sekcji" type="secHead">
  <p:cSld name="SECTION_HEADER">
    <p:spTree>
      <p:nvGrpSpPr>
        <p:cNvPr id="1" name="Shape 30"/>
        <p:cNvGrpSpPr/>
        <p:nvPr/>
      </p:nvGrpSpPr>
      <p:grpSpPr>
        <a:xfrm>
          <a:off x="0" y="0"/>
          <a:ext cx="0" cy="0"/>
          <a:chOff x="0" y="0"/>
          <a:chExt cx="0" cy="0"/>
        </a:xfrm>
      </p:grpSpPr>
      <p:sp>
        <p:nvSpPr>
          <p:cNvPr id="31" name="Google Shape;31;p13"/>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13"/>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3" name="Google Shape;33;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orównanie" type="twoTxTwoObj">
  <p:cSld name="TWO_OBJECTS_WITH_TEXT">
    <p:spTree>
      <p:nvGrpSpPr>
        <p:cNvPr id="1" name="Shape 36"/>
        <p:cNvGrpSpPr/>
        <p:nvPr/>
      </p:nvGrpSpPr>
      <p:grpSpPr>
        <a:xfrm>
          <a:off x="0" y="0"/>
          <a:ext cx="0" cy="0"/>
          <a:chOff x="0" y="0"/>
          <a:chExt cx="0" cy="0"/>
        </a:xfrm>
      </p:grpSpPr>
      <p:sp>
        <p:nvSpPr>
          <p:cNvPr id="37" name="Google Shape;37;p14"/>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4"/>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4"/>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4"/>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4"/>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ylko tytuł" type="titleOnly">
  <p:cSld name="TITLE_ONLY">
    <p:spTree>
      <p:nvGrpSpPr>
        <p:cNvPr id="1" name="Shape 45"/>
        <p:cNvGrpSpPr/>
        <p:nvPr/>
      </p:nvGrpSpPr>
      <p:grpSpPr>
        <a:xfrm>
          <a:off x="0" y="0"/>
          <a:ext cx="0" cy="0"/>
          <a:chOff x="0" y="0"/>
          <a:chExt cx="0" cy="0"/>
        </a:xfrm>
      </p:grpSpPr>
      <p:sp>
        <p:nvSpPr>
          <p:cNvPr id="46" name="Google Shape;46;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usty" type="blank">
  <p:cSld name="BLANK">
    <p:spTree>
      <p:nvGrpSpPr>
        <p:cNvPr id="1" name="Shape 50"/>
        <p:cNvGrpSpPr/>
        <p:nvPr/>
      </p:nvGrpSpPr>
      <p:grpSpPr>
        <a:xfrm>
          <a:off x="0" y="0"/>
          <a:ext cx="0" cy="0"/>
          <a:chOff x="0" y="0"/>
          <a:chExt cx="0" cy="0"/>
        </a:xfrm>
      </p:grpSpPr>
      <p:sp>
        <p:nvSpPr>
          <p:cNvPr id="51" name="Google Shape;51;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Zawartość z podpisem" type="objTx">
  <p:cSld name="OBJECT_WITH_CAPTION_TEXT">
    <p:spTree>
      <p:nvGrpSpPr>
        <p:cNvPr id="1" name="Shape 54"/>
        <p:cNvGrpSpPr/>
        <p:nvPr/>
      </p:nvGrpSpPr>
      <p:grpSpPr>
        <a:xfrm>
          <a:off x="0" y="0"/>
          <a:ext cx="0" cy="0"/>
          <a:chOff x="0" y="0"/>
          <a:chExt cx="0" cy="0"/>
        </a:xfrm>
      </p:grpSpPr>
      <p:sp>
        <p:nvSpPr>
          <p:cNvPr id="55" name="Google Shape;55;p1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7"/>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7"/>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l-P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Obraz z podpisem" type="picTx">
  <p:cSld name="PICTURE_WITH_CAPTION_TEXT">
    <p:spTree>
      <p:nvGrpSpPr>
        <p:cNvPr id="1" name="Shape 61"/>
        <p:cNvGrpSpPr/>
        <p:nvPr/>
      </p:nvGrpSpPr>
      <p:grpSpPr>
        <a:xfrm>
          <a:off x="0" y="0"/>
          <a:ext cx="0" cy="0"/>
          <a:chOff x="0" y="0"/>
          <a:chExt cx="0" cy="0"/>
        </a:xfrm>
      </p:grpSpPr>
      <p:sp>
        <p:nvSpPr>
          <p:cNvPr id="62" name="Google Shape;62;p18"/>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8"/>
          <p:cNvSpPr>
            <a:spLocks noGrp="1"/>
          </p:cNvSpPr>
          <p:nvPr>
            <p:ph type="pic" idx="2"/>
          </p:nvPr>
        </p:nvSpPr>
        <p:spPr>
          <a:xfrm>
            <a:off x="5183188" y="987425"/>
            <a:ext cx="6172200" cy="4873625"/>
          </a:xfrm>
          <a:prstGeom prst="rect">
            <a:avLst/>
          </a:prstGeom>
          <a:noFill/>
          <a:ln>
            <a:noFill/>
          </a:ln>
        </p:spPr>
      </p:sp>
      <p:sp>
        <p:nvSpPr>
          <p:cNvPr id="64" name="Google Shape;64;p18"/>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l-P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l-PL"/>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Google Shape;84;p1"/>
          <p:cNvPicPr preferRelativeResize="0"/>
          <p:nvPr/>
        </p:nvPicPr>
        <p:blipFill rotWithShape="1">
          <a:blip r:embed="rId3">
            <a:alphaModFix/>
          </a:blip>
          <a:srcRect/>
          <a:stretch/>
        </p:blipFill>
        <p:spPr>
          <a:xfrm>
            <a:off x="10838417" y="219586"/>
            <a:ext cx="1005974" cy="1403730"/>
          </a:xfrm>
          <a:prstGeom prst="rect">
            <a:avLst/>
          </a:prstGeom>
          <a:noFill/>
          <a:ln>
            <a:noFill/>
          </a:ln>
        </p:spPr>
      </p:pic>
      <p:sp>
        <p:nvSpPr>
          <p:cNvPr id="85" name="Google Shape;85;p1"/>
          <p:cNvSpPr/>
          <p:nvPr/>
        </p:nvSpPr>
        <p:spPr>
          <a:xfrm>
            <a:off x="522269" y="5188450"/>
            <a:ext cx="11147461" cy="575352"/>
          </a:xfrm>
          <a:prstGeom prst="rect">
            <a:avLst/>
          </a:prstGeom>
          <a:solidFill>
            <a:srgbClr val="D9C19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86" name="Google Shape;86;p1"/>
          <p:cNvSpPr txBox="1"/>
          <p:nvPr/>
        </p:nvSpPr>
        <p:spPr>
          <a:xfrm>
            <a:off x="522280" y="2281350"/>
            <a:ext cx="10963500" cy="1539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800"/>
              <a:buFont typeface="Arial"/>
              <a:buNone/>
            </a:pPr>
            <a:r>
              <a:rPr lang="pl-PL" sz="4700">
                <a:solidFill>
                  <a:schemeClr val="dk1"/>
                </a:solidFill>
                <a:latin typeface="Calibri"/>
                <a:ea typeface="Calibri"/>
                <a:cs typeface="Calibri"/>
                <a:sym typeface="Calibri"/>
              </a:rPr>
              <a:t>Postać a forma papierowa lub elektroniczna - jak odróżniać</a:t>
            </a:r>
            <a:r>
              <a:rPr lang="pl-PL" sz="4700" b="0" i="0" u="none" strike="noStrike" cap="none">
                <a:solidFill>
                  <a:schemeClr val="dk1"/>
                </a:solidFill>
                <a:latin typeface="Calibri"/>
                <a:ea typeface="Calibri"/>
                <a:cs typeface="Calibri"/>
                <a:sym typeface="Calibri"/>
              </a:rPr>
              <a:t>?</a:t>
            </a:r>
            <a:endParaRPr sz="4700" b="0" i="0" u="none" strike="noStrike" cap="none">
              <a:solidFill>
                <a:srgbClr val="000000"/>
              </a:solidFill>
              <a:latin typeface="Arial"/>
              <a:ea typeface="Arial"/>
              <a:cs typeface="Arial"/>
              <a:sym typeface="Arial"/>
            </a:endParaRPr>
          </a:p>
        </p:txBody>
      </p:sp>
      <p:sp>
        <p:nvSpPr>
          <p:cNvPr id="87" name="Google Shape;87;p1"/>
          <p:cNvSpPr txBox="1"/>
          <p:nvPr/>
        </p:nvSpPr>
        <p:spPr>
          <a:xfrm>
            <a:off x="768491" y="485436"/>
            <a:ext cx="6852864" cy="24622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00"/>
              <a:buFont typeface="Arial"/>
              <a:buNone/>
            </a:pPr>
            <a:r>
              <a:rPr lang="pl-PL" sz="1000" b="0" i="0" u="none" strike="noStrike" cap="none">
                <a:solidFill>
                  <a:schemeClr val="dk1"/>
                </a:solidFill>
                <a:latin typeface="Calibri"/>
                <a:ea typeface="Calibri"/>
                <a:cs typeface="Calibri"/>
                <a:sym typeface="Calibri"/>
              </a:rPr>
              <a:t>www.ksiegowanaswoim.pl</a:t>
            </a:r>
            <a:endParaRPr sz="1400" b="0" i="0" u="none" strike="noStrike" cap="none">
              <a:solidFill>
                <a:srgbClr val="000000"/>
              </a:solidFill>
              <a:latin typeface="Arial"/>
              <a:ea typeface="Arial"/>
              <a:cs typeface="Arial"/>
              <a:sym typeface="Arial"/>
            </a:endParaRPr>
          </a:p>
        </p:txBody>
      </p:sp>
      <p:sp>
        <p:nvSpPr>
          <p:cNvPr id="88" name="Google Shape;88;p1"/>
          <p:cNvSpPr txBox="1"/>
          <p:nvPr/>
        </p:nvSpPr>
        <p:spPr>
          <a:xfrm rot="-5400000">
            <a:off x="-2781052" y="-1281718"/>
            <a:ext cx="6852864" cy="24622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00"/>
              <a:buFont typeface="Arial"/>
              <a:buNone/>
            </a:pPr>
            <a:r>
              <a:rPr lang="pl-PL" sz="1000" b="0" i="0" u="none" strike="noStrike" cap="none">
                <a:solidFill>
                  <a:schemeClr val="dk1"/>
                </a:solidFill>
                <a:latin typeface="Calibri"/>
                <a:ea typeface="Calibri"/>
                <a:cs typeface="Calibri"/>
                <a:sym typeface="Calibri"/>
              </a:rPr>
              <a:t>www.ksiegowanaswoim.pl</a:t>
            </a:r>
            <a:endParaRPr sz="1400" b="0" i="0" u="none" strike="noStrike" cap="none">
              <a:solidFill>
                <a:srgbClr val="000000"/>
              </a:solidFill>
              <a:latin typeface="Arial"/>
              <a:ea typeface="Arial"/>
              <a:cs typeface="Arial"/>
              <a:sym typeface="Arial"/>
            </a:endParaRPr>
          </a:p>
        </p:txBody>
      </p:sp>
      <p:sp>
        <p:nvSpPr>
          <p:cNvPr id="89" name="Google Shape;89;p1"/>
          <p:cNvSpPr txBox="1"/>
          <p:nvPr/>
        </p:nvSpPr>
        <p:spPr>
          <a:xfrm>
            <a:off x="522269" y="4603672"/>
            <a:ext cx="42234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pl-PL" sz="3200" b="0" i="0" u="none" strike="noStrike" cap="none">
                <a:solidFill>
                  <a:schemeClr val="dk1"/>
                </a:solidFill>
                <a:latin typeface="Calibri"/>
                <a:ea typeface="Calibri"/>
                <a:cs typeface="Calibri"/>
                <a:sym typeface="Calibri"/>
              </a:rPr>
              <a:t>Agata Rosińska</a:t>
            </a:r>
            <a:endParaRPr sz="1400" b="0" i="0" u="none" strike="noStrike" cap="none">
              <a:solidFill>
                <a:srgbClr val="000000"/>
              </a:solidFill>
              <a:latin typeface="Arial"/>
              <a:ea typeface="Arial"/>
              <a:cs typeface="Arial"/>
              <a:sym typeface="Arial"/>
            </a:endParaRPr>
          </a:p>
        </p:txBody>
      </p:sp>
      <p:sp>
        <p:nvSpPr>
          <p:cNvPr id="90" name="Google Shape;90;p1"/>
          <p:cNvSpPr txBox="1"/>
          <p:nvPr/>
        </p:nvSpPr>
        <p:spPr>
          <a:xfrm>
            <a:off x="9916550" y="5276075"/>
            <a:ext cx="1569600" cy="400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pl-PL" sz="2000">
                <a:solidFill>
                  <a:schemeClr val="lt1"/>
                </a:solidFill>
                <a:latin typeface="Calibri"/>
                <a:ea typeface="Calibri"/>
                <a:cs typeface="Calibri"/>
                <a:sym typeface="Calibri"/>
              </a:rPr>
              <a:t>14.03.2024 r.</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2"/>
          <p:cNvSpPr txBox="1">
            <a:spLocks noGrp="1"/>
          </p:cNvSpPr>
          <p:nvPr>
            <p:ph type="title"/>
          </p:nvPr>
        </p:nvSpPr>
        <p:spPr>
          <a:xfrm>
            <a:off x="838200" y="2399408"/>
            <a:ext cx="10515600" cy="1325563"/>
          </a:xfrm>
          <a:prstGeom prst="rect">
            <a:avLst/>
          </a:prstGeom>
          <a:noFill/>
          <a:ln>
            <a:noFill/>
          </a:ln>
        </p:spPr>
        <p:txBody>
          <a:bodyPr spcFirstLastPara="1" wrap="square" lIns="91425" tIns="45700" rIns="91425" bIns="45700" anchor="ctr" anchorCtr="0">
            <a:noAutofit/>
          </a:bodyPr>
          <a:lstStyle/>
          <a:p>
            <a:pPr marL="457200" lvl="0" indent="-325120" algn="l" rtl="0">
              <a:lnSpc>
                <a:spcPct val="90000"/>
              </a:lnSpc>
              <a:spcBef>
                <a:spcPts val="0"/>
              </a:spcBef>
              <a:spcAft>
                <a:spcPts val="0"/>
              </a:spcAft>
              <a:buSzPts val="1520"/>
              <a:buChar char="➔"/>
            </a:pPr>
            <a:r>
              <a:rPr lang="pl-PL" sz="3859"/>
              <a:t>Postać pisemna to nie to samo co forma pisemna.</a:t>
            </a:r>
            <a:endParaRPr sz="3859"/>
          </a:p>
          <a:p>
            <a:pPr marL="457200" lvl="0" indent="0" algn="l" rtl="0">
              <a:lnSpc>
                <a:spcPct val="90000"/>
              </a:lnSpc>
              <a:spcBef>
                <a:spcPts val="0"/>
              </a:spcBef>
              <a:spcAft>
                <a:spcPts val="0"/>
              </a:spcAft>
              <a:buNone/>
            </a:pPr>
            <a:endParaRPr sz="3859"/>
          </a:p>
          <a:p>
            <a:pPr marL="457200" lvl="0" indent="-325120" algn="l" rtl="0">
              <a:lnSpc>
                <a:spcPct val="90000"/>
              </a:lnSpc>
              <a:spcBef>
                <a:spcPts val="0"/>
              </a:spcBef>
              <a:spcAft>
                <a:spcPts val="0"/>
              </a:spcAft>
              <a:buSzPts val="1520"/>
              <a:buChar char="➔"/>
            </a:pPr>
            <a:r>
              <a:rPr lang="pl-PL" sz="3859"/>
              <a:t>Postać elektroniczna to nie to samo co forma elektroniczna.</a:t>
            </a:r>
            <a:endParaRPr sz="3859"/>
          </a:p>
        </p:txBody>
      </p:sp>
      <p:pic>
        <p:nvPicPr>
          <p:cNvPr id="96" name="Google Shape;96;p2"/>
          <p:cNvPicPr preferRelativeResize="0"/>
          <p:nvPr/>
        </p:nvPicPr>
        <p:blipFill rotWithShape="1">
          <a:blip r:embed="rId3">
            <a:alphaModFix/>
          </a:blip>
          <a:srcRect/>
          <a:stretch/>
        </p:blipFill>
        <p:spPr>
          <a:xfrm>
            <a:off x="11312028" y="86022"/>
            <a:ext cx="686656" cy="958156"/>
          </a:xfrm>
          <a:prstGeom prst="rect">
            <a:avLst/>
          </a:prstGeom>
          <a:noFill/>
          <a:ln>
            <a:noFill/>
          </a:ln>
        </p:spPr>
      </p:pic>
      <p:sp>
        <p:nvSpPr>
          <p:cNvPr id="97" name="Google Shape;97;p2"/>
          <p:cNvSpPr txBox="1"/>
          <p:nvPr/>
        </p:nvSpPr>
        <p:spPr>
          <a:xfrm>
            <a:off x="439538" y="242014"/>
            <a:ext cx="6852864" cy="24622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00"/>
              <a:buFont typeface="Arial"/>
              <a:buNone/>
            </a:pPr>
            <a:r>
              <a:rPr lang="pl-PL" sz="1000" b="0" i="0" u="none" strike="noStrike" cap="none">
                <a:solidFill>
                  <a:schemeClr val="dk1"/>
                </a:solidFill>
                <a:latin typeface="Calibri"/>
                <a:ea typeface="Calibri"/>
                <a:cs typeface="Calibri"/>
                <a:sym typeface="Calibri"/>
              </a:rPr>
              <a:t>www.ksiegowanaswoim.pl</a:t>
            </a:r>
            <a:endParaRPr sz="1400" b="0" i="0" u="none" strike="noStrike" cap="none">
              <a:solidFill>
                <a:srgbClr val="000000"/>
              </a:solidFill>
              <a:latin typeface="Arial"/>
              <a:ea typeface="Arial"/>
              <a:cs typeface="Arial"/>
              <a:sym typeface="Arial"/>
            </a:endParaRPr>
          </a:p>
        </p:txBody>
      </p:sp>
      <p:sp>
        <p:nvSpPr>
          <p:cNvPr id="98" name="Google Shape;98;p2"/>
          <p:cNvSpPr txBox="1"/>
          <p:nvPr/>
        </p:nvSpPr>
        <p:spPr>
          <a:xfrm rot="-5400000">
            <a:off x="-2986894" y="-1512708"/>
            <a:ext cx="6852864" cy="24622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00"/>
              <a:buFont typeface="Arial"/>
              <a:buNone/>
            </a:pPr>
            <a:r>
              <a:rPr lang="pl-PL" sz="1000" b="0" i="0" u="none" strike="noStrike" cap="none">
                <a:solidFill>
                  <a:schemeClr val="dk1"/>
                </a:solidFill>
                <a:latin typeface="Calibri"/>
                <a:ea typeface="Calibri"/>
                <a:cs typeface="Calibri"/>
                <a:sym typeface="Calibri"/>
              </a:rPr>
              <a:t>www.ksiegowanaswoim.pl</a:t>
            </a:r>
            <a:endParaRPr sz="1400" b="0" i="0" u="none" strike="noStrike" cap="none">
              <a:solidFill>
                <a:srgbClr val="000000"/>
              </a:solidFill>
              <a:latin typeface="Arial"/>
              <a:ea typeface="Arial"/>
              <a:cs typeface="Arial"/>
              <a:sym typeface="Arial"/>
            </a:endParaRPr>
          </a:p>
        </p:txBody>
      </p:sp>
      <p:sp>
        <p:nvSpPr>
          <p:cNvPr id="99" name="Google Shape;99;p2"/>
          <p:cNvSpPr/>
          <p:nvPr/>
        </p:nvSpPr>
        <p:spPr>
          <a:xfrm>
            <a:off x="-146268" y="5673227"/>
            <a:ext cx="12526628" cy="1325563"/>
          </a:xfrm>
          <a:prstGeom prst="rect">
            <a:avLst/>
          </a:prstGeom>
          <a:solidFill>
            <a:srgbClr val="D9C5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E1092F-56AE-9048-A545-C5D830C895D1}"/>
              </a:ext>
            </a:extLst>
          </p:cNvPr>
          <p:cNvSpPr>
            <a:spLocks noGrp="1"/>
          </p:cNvSpPr>
          <p:nvPr>
            <p:ph type="title"/>
          </p:nvPr>
        </p:nvSpPr>
        <p:spPr/>
        <p:txBody>
          <a:bodyPr/>
          <a:lstStyle/>
          <a:p>
            <a:r>
              <a:rPr lang="pl-PL" dirty="0"/>
              <a:t>Formy składania oświadczeń woli</a:t>
            </a:r>
          </a:p>
        </p:txBody>
      </p:sp>
      <p:sp>
        <p:nvSpPr>
          <p:cNvPr id="7" name="Pagon 6">
            <a:extLst>
              <a:ext uri="{FF2B5EF4-FFF2-40B4-BE49-F238E27FC236}">
                <a16:creationId xmlns:a16="http://schemas.microsoft.com/office/drawing/2014/main" id="{6B7861A1-8945-3E46-920A-79354E347701}"/>
              </a:ext>
            </a:extLst>
          </p:cNvPr>
          <p:cNvSpPr/>
          <p:nvPr/>
        </p:nvSpPr>
        <p:spPr>
          <a:xfrm>
            <a:off x="5076825" y="3066835"/>
            <a:ext cx="2878477" cy="1479479"/>
          </a:xfrm>
          <a:prstGeom prst="chevron">
            <a:avLst/>
          </a:prstGeom>
          <a:solidFill>
            <a:srgbClr val="D9C5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8" name="Pagon 7">
            <a:extLst>
              <a:ext uri="{FF2B5EF4-FFF2-40B4-BE49-F238E27FC236}">
                <a16:creationId xmlns:a16="http://schemas.microsoft.com/office/drawing/2014/main" id="{59AC6CEE-02A4-3A43-A65B-1332188451ED}"/>
              </a:ext>
            </a:extLst>
          </p:cNvPr>
          <p:cNvSpPr/>
          <p:nvPr/>
        </p:nvSpPr>
        <p:spPr>
          <a:xfrm>
            <a:off x="1358223" y="3066835"/>
            <a:ext cx="2878477" cy="1479479"/>
          </a:xfrm>
          <a:prstGeom prst="chevron">
            <a:avLst/>
          </a:prstGeom>
          <a:solidFill>
            <a:srgbClr val="D9C1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9" name="Pagon 8">
            <a:extLst>
              <a:ext uri="{FF2B5EF4-FFF2-40B4-BE49-F238E27FC236}">
                <a16:creationId xmlns:a16="http://schemas.microsoft.com/office/drawing/2014/main" id="{B58F2659-B922-354C-BAF1-5EFD659D7DDF}"/>
              </a:ext>
            </a:extLst>
          </p:cNvPr>
          <p:cNvSpPr/>
          <p:nvPr/>
        </p:nvSpPr>
        <p:spPr>
          <a:xfrm>
            <a:off x="8630293" y="3066835"/>
            <a:ext cx="2878477" cy="1479479"/>
          </a:xfrm>
          <a:prstGeom prst="chevron">
            <a:avLst/>
          </a:prstGeom>
          <a:solidFill>
            <a:srgbClr val="D9C1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0" name="Pierścień 9">
            <a:extLst>
              <a:ext uri="{FF2B5EF4-FFF2-40B4-BE49-F238E27FC236}">
                <a16:creationId xmlns:a16="http://schemas.microsoft.com/office/drawing/2014/main" id="{020F6D3A-A53A-4246-8932-868653BF308D}"/>
              </a:ext>
            </a:extLst>
          </p:cNvPr>
          <p:cNvSpPr/>
          <p:nvPr/>
        </p:nvSpPr>
        <p:spPr>
          <a:xfrm>
            <a:off x="10643813" y="5495792"/>
            <a:ext cx="2312969" cy="2261295"/>
          </a:xfrm>
          <a:prstGeom prst="donut">
            <a:avLst>
              <a:gd name="adj" fmla="val 10068"/>
            </a:avLst>
          </a:prstGeom>
          <a:solidFill>
            <a:srgbClr val="D9C19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1" name="pole tekstowe 10">
            <a:extLst>
              <a:ext uri="{FF2B5EF4-FFF2-40B4-BE49-F238E27FC236}">
                <a16:creationId xmlns:a16="http://schemas.microsoft.com/office/drawing/2014/main" id="{4D0DAB3D-7399-014D-9C05-663B2B9B5246}"/>
              </a:ext>
            </a:extLst>
          </p:cNvPr>
          <p:cNvSpPr txBox="1"/>
          <p:nvPr/>
        </p:nvSpPr>
        <p:spPr>
          <a:xfrm rot="5400000">
            <a:off x="8050478" y="3577960"/>
            <a:ext cx="6852864" cy="246221"/>
          </a:xfrm>
          <a:prstGeom prst="rect">
            <a:avLst/>
          </a:prstGeom>
          <a:noFill/>
        </p:spPr>
        <p:txBody>
          <a:bodyPr wrap="square" rtlCol="0">
            <a:spAutoFit/>
          </a:bodyPr>
          <a:lstStyle/>
          <a:p>
            <a:r>
              <a:rPr lang="pl-PL" sz="1000" dirty="0"/>
              <a:t>www.ksiegowanaswoim.pl</a:t>
            </a:r>
          </a:p>
        </p:txBody>
      </p:sp>
      <p:sp>
        <p:nvSpPr>
          <p:cNvPr id="12" name="pole tekstowe 11">
            <a:extLst>
              <a:ext uri="{FF2B5EF4-FFF2-40B4-BE49-F238E27FC236}">
                <a16:creationId xmlns:a16="http://schemas.microsoft.com/office/drawing/2014/main" id="{53729DE3-85F3-B049-BF7A-778D6499B33A}"/>
              </a:ext>
            </a:extLst>
          </p:cNvPr>
          <p:cNvSpPr txBox="1"/>
          <p:nvPr/>
        </p:nvSpPr>
        <p:spPr>
          <a:xfrm>
            <a:off x="9953588" y="151528"/>
            <a:ext cx="6852864" cy="246221"/>
          </a:xfrm>
          <a:prstGeom prst="rect">
            <a:avLst/>
          </a:prstGeom>
          <a:noFill/>
        </p:spPr>
        <p:txBody>
          <a:bodyPr wrap="square" rtlCol="0">
            <a:spAutoFit/>
          </a:bodyPr>
          <a:lstStyle/>
          <a:p>
            <a:r>
              <a:rPr lang="pl-PL" sz="1000" dirty="0"/>
              <a:t>www.ksiegowanaswoim.pl</a:t>
            </a:r>
          </a:p>
        </p:txBody>
      </p:sp>
      <p:sp>
        <p:nvSpPr>
          <p:cNvPr id="4" name="pole tekstowe 3">
            <a:extLst>
              <a:ext uri="{FF2B5EF4-FFF2-40B4-BE49-F238E27FC236}">
                <a16:creationId xmlns:a16="http://schemas.microsoft.com/office/drawing/2014/main" id="{D6A240D3-88BA-9D7C-49FC-9DC4AB1A05D4}"/>
              </a:ext>
            </a:extLst>
          </p:cNvPr>
          <p:cNvSpPr txBox="1"/>
          <p:nvPr/>
        </p:nvSpPr>
        <p:spPr>
          <a:xfrm>
            <a:off x="1481333" y="3224016"/>
            <a:ext cx="2632255" cy="954107"/>
          </a:xfrm>
          <a:prstGeom prst="rect">
            <a:avLst/>
          </a:prstGeom>
          <a:noFill/>
        </p:spPr>
        <p:txBody>
          <a:bodyPr wrap="square">
            <a:spAutoFit/>
          </a:bodyPr>
          <a:lstStyle/>
          <a:p>
            <a:pPr algn="ctr"/>
            <a:r>
              <a:rPr lang="pl-PL" sz="2800" b="1" dirty="0">
                <a:latin typeface="Calibri" panose="020F0502020204030204" pitchFamily="34" charset="0"/>
                <a:cs typeface="Calibri" panose="020F0502020204030204" pitchFamily="34" charset="0"/>
              </a:rPr>
              <a:t>Forma dokumentowa</a:t>
            </a:r>
          </a:p>
        </p:txBody>
      </p:sp>
      <p:sp>
        <p:nvSpPr>
          <p:cNvPr id="6" name="pole tekstowe 5">
            <a:extLst>
              <a:ext uri="{FF2B5EF4-FFF2-40B4-BE49-F238E27FC236}">
                <a16:creationId xmlns:a16="http://schemas.microsoft.com/office/drawing/2014/main" id="{E83C40DB-D431-6584-04D0-A47F4965D7CB}"/>
              </a:ext>
            </a:extLst>
          </p:cNvPr>
          <p:cNvSpPr txBox="1"/>
          <p:nvPr/>
        </p:nvSpPr>
        <p:spPr>
          <a:xfrm>
            <a:off x="5199935" y="3224016"/>
            <a:ext cx="2632255" cy="954107"/>
          </a:xfrm>
          <a:prstGeom prst="rect">
            <a:avLst/>
          </a:prstGeom>
          <a:noFill/>
        </p:spPr>
        <p:txBody>
          <a:bodyPr wrap="square">
            <a:spAutoFit/>
          </a:bodyPr>
          <a:lstStyle/>
          <a:p>
            <a:pPr algn="ctr"/>
            <a:r>
              <a:rPr lang="pl-PL" sz="2800" b="1" dirty="0">
                <a:latin typeface="Calibri" panose="020F0502020204030204" pitchFamily="34" charset="0"/>
                <a:cs typeface="Calibri" panose="020F0502020204030204" pitchFamily="34" charset="0"/>
              </a:rPr>
              <a:t>Forma </a:t>
            </a:r>
            <a:br>
              <a:rPr lang="pl-PL" sz="2800" b="1" dirty="0">
                <a:latin typeface="Calibri" panose="020F0502020204030204" pitchFamily="34" charset="0"/>
                <a:cs typeface="Calibri" panose="020F0502020204030204" pitchFamily="34" charset="0"/>
              </a:rPr>
            </a:br>
            <a:r>
              <a:rPr lang="pl-PL" sz="2800" b="1" dirty="0">
                <a:latin typeface="Calibri" panose="020F0502020204030204" pitchFamily="34" charset="0"/>
                <a:cs typeface="Calibri" panose="020F0502020204030204" pitchFamily="34" charset="0"/>
              </a:rPr>
              <a:t>pisemna</a:t>
            </a:r>
          </a:p>
        </p:txBody>
      </p:sp>
      <p:sp>
        <p:nvSpPr>
          <p:cNvPr id="13" name="pole tekstowe 12">
            <a:extLst>
              <a:ext uri="{FF2B5EF4-FFF2-40B4-BE49-F238E27FC236}">
                <a16:creationId xmlns:a16="http://schemas.microsoft.com/office/drawing/2014/main" id="{C254DCD6-C03B-D5D9-8F4D-F6BB58641E2B}"/>
              </a:ext>
            </a:extLst>
          </p:cNvPr>
          <p:cNvSpPr txBox="1"/>
          <p:nvPr/>
        </p:nvSpPr>
        <p:spPr>
          <a:xfrm>
            <a:off x="8753403" y="3224016"/>
            <a:ext cx="2632255" cy="954107"/>
          </a:xfrm>
          <a:prstGeom prst="rect">
            <a:avLst/>
          </a:prstGeom>
          <a:noFill/>
        </p:spPr>
        <p:txBody>
          <a:bodyPr wrap="square">
            <a:spAutoFit/>
          </a:bodyPr>
          <a:lstStyle/>
          <a:p>
            <a:pPr algn="ctr"/>
            <a:r>
              <a:rPr lang="pl-PL" sz="2800" b="1" dirty="0">
                <a:latin typeface="Calibri" panose="020F0502020204030204" pitchFamily="34" charset="0"/>
                <a:cs typeface="Calibri" panose="020F0502020204030204" pitchFamily="34" charset="0"/>
              </a:rPr>
              <a:t>Forma elektroniczna</a:t>
            </a:r>
          </a:p>
        </p:txBody>
      </p:sp>
    </p:spTree>
    <p:extLst>
      <p:ext uri="{BB962C8B-B14F-4D97-AF65-F5344CB8AC3E}">
        <p14:creationId xmlns:p14="http://schemas.microsoft.com/office/powerpoint/2010/main" val="3400729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g2c20422c002_0_10"/>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pl-PL" dirty="0"/>
              <a:t>Forma dokumentowa</a:t>
            </a:r>
            <a:endParaRPr dirty="0"/>
          </a:p>
        </p:txBody>
      </p:sp>
      <p:sp>
        <p:nvSpPr>
          <p:cNvPr id="105" name="Google Shape;105;g2c20422c002_0_10"/>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p>
            <a:pPr marL="0" lvl="0" indent="0" algn="l" rtl="0">
              <a:lnSpc>
                <a:spcPct val="115000"/>
              </a:lnSpc>
              <a:spcBef>
                <a:spcPts val="0"/>
              </a:spcBef>
              <a:spcAft>
                <a:spcPts val="0"/>
              </a:spcAft>
              <a:buClr>
                <a:schemeClr val="dk1"/>
              </a:buClr>
              <a:buSzPts val="1100"/>
              <a:buNone/>
            </a:pPr>
            <a:r>
              <a:rPr lang="pl-PL" sz="3000" i="1"/>
              <a:t>Art.  77</a:t>
            </a:r>
            <a:r>
              <a:rPr lang="pl-PL" sz="3000" i="1" baseline="30000"/>
              <a:t>2</a:t>
            </a:r>
            <a:r>
              <a:rPr lang="pl-PL" sz="3000" i="1"/>
              <a:t>.  K.c. Do zachowania dokumentowej formy czynności prawnej wystarcza złożenie oświadczenia woli w postaci dokumentu, w sposób umożliwiający ustalenie osoby składającej oświadczenie.</a:t>
            </a:r>
            <a:endParaRPr sz="3000" i="1"/>
          </a:p>
        </p:txBody>
      </p:sp>
      <p:pic>
        <p:nvPicPr>
          <p:cNvPr id="106" name="Google Shape;106;g2c20422c002_0_10"/>
          <p:cNvPicPr preferRelativeResize="0"/>
          <p:nvPr/>
        </p:nvPicPr>
        <p:blipFill rotWithShape="1">
          <a:blip r:embed="rId3">
            <a:alphaModFix/>
          </a:blip>
          <a:srcRect/>
          <a:stretch/>
        </p:blipFill>
        <p:spPr>
          <a:xfrm>
            <a:off x="11353800" y="86022"/>
            <a:ext cx="686657" cy="958156"/>
          </a:xfrm>
          <a:prstGeom prst="rect">
            <a:avLst/>
          </a:prstGeom>
          <a:noFill/>
          <a:ln>
            <a:noFill/>
          </a:ln>
        </p:spPr>
      </p:pic>
      <p:sp>
        <p:nvSpPr>
          <p:cNvPr id="107" name="Google Shape;107;g2c20422c002_0_10"/>
          <p:cNvSpPr txBox="1"/>
          <p:nvPr/>
        </p:nvSpPr>
        <p:spPr>
          <a:xfrm>
            <a:off x="316428" y="6423899"/>
            <a:ext cx="6852900" cy="246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00"/>
              <a:buFont typeface="Arial"/>
              <a:buNone/>
            </a:pPr>
            <a:r>
              <a:rPr lang="pl-PL" sz="1000" b="0" i="0" u="none" strike="noStrike" cap="none">
                <a:solidFill>
                  <a:schemeClr val="dk1"/>
                </a:solidFill>
                <a:latin typeface="Calibri"/>
                <a:ea typeface="Calibri"/>
                <a:cs typeface="Calibri"/>
                <a:sym typeface="Calibri"/>
              </a:rPr>
              <a:t>www.ksiegowanaswoim.pl</a:t>
            </a:r>
            <a:endParaRPr sz="1400" b="0" i="0" u="none" strike="noStrike" cap="none">
              <a:solidFill>
                <a:srgbClr val="000000"/>
              </a:solidFill>
              <a:latin typeface="Arial"/>
              <a:ea typeface="Arial"/>
              <a:cs typeface="Arial"/>
              <a:sym typeface="Arial"/>
            </a:endParaRPr>
          </a:p>
        </p:txBody>
      </p:sp>
      <p:sp>
        <p:nvSpPr>
          <p:cNvPr id="108" name="Google Shape;108;g2c20422c002_0_10"/>
          <p:cNvSpPr txBox="1"/>
          <p:nvPr/>
        </p:nvSpPr>
        <p:spPr>
          <a:xfrm rot="-5400000">
            <a:off x="-3109983" y="2874300"/>
            <a:ext cx="6852900" cy="246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00"/>
              <a:buFont typeface="Arial"/>
              <a:buNone/>
            </a:pPr>
            <a:r>
              <a:rPr lang="pl-PL" sz="1000" b="0" i="0" u="none" strike="noStrike" cap="none">
                <a:solidFill>
                  <a:schemeClr val="dk1"/>
                </a:solidFill>
                <a:latin typeface="Calibri"/>
                <a:ea typeface="Calibri"/>
                <a:cs typeface="Calibri"/>
                <a:sym typeface="Calibri"/>
              </a:rPr>
              <a:t>www.ksiegowanaswoim.pl</a:t>
            </a:r>
            <a:endParaRPr sz="1400" b="0" i="0" u="none" strike="noStrike" cap="none">
              <a:solidFill>
                <a:srgbClr val="000000"/>
              </a:solidFill>
              <a:latin typeface="Arial"/>
              <a:ea typeface="Arial"/>
              <a:cs typeface="Arial"/>
              <a:sym typeface="Arial"/>
            </a:endParaRPr>
          </a:p>
        </p:txBody>
      </p:sp>
      <p:sp>
        <p:nvSpPr>
          <p:cNvPr id="109" name="Google Shape;109;g2c20422c002_0_10"/>
          <p:cNvSpPr/>
          <p:nvPr/>
        </p:nvSpPr>
        <p:spPr>
          <a:xfrm rot="-5400000">
            <a:off x="11027061" y="5632333"/>
            <a:ext cx="1209900" cy="1220100"/>
          </a:xfrm>
          <a:prstGeom prst="rtTriangle">
            <a:avLst/>
          </a:prstGeom>
          <a:solidFill>
            <a:srgbClr val="D9C5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10" name="Google Shape;110;g2c20422c002_0_10"/>
          <p:cNvSpPr/>
          <p:nvPr/>
        </p:nvSpPr>
        <p:spPr>
          <a:xfrm rot="10800000">
            <a:off x="9575999" y="4202100"/>
            <a:ext cx="2616000" cy="2655900"/>
          </a:xfrm>
          <a:prstGeom prst="diagStripe">
            <a:avLst>
              <a:gd name="adj" fmla="val 53449"/>
            </a:avLst>
          </a:prstGeom>
          <a:solidFill>
            <a:srgbClr val="D9C19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pl-PL"/>
              <a:t>Zwykła forma pisemna</a:t>
            </a:r>
            <a:endParaRPr/>
          </a:p>
        </p:txBody>
      </p:sp>
      <p:sp>
        <p:nvSpPr>
          <p:cNvPr id="116" name="Google Shape;116;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115000"/>
              </a:lnSpc>
              <a:spcBef>
                <a:spcPts val="0"/>
              </a:spcBef>
              <a:spcAft>
                <a:spcPts val="0"/>
              </a:spcAft>
              <a:buClr>
                <a:schemeClr val="dk1"/>
              </a:buClr>
              <a:buSzPts val="1100"/>
              <a:buNone/>
            </a:pPr>
            <a:r>
              <a:rPr lang="pl-PL" sz="3000" i="1"/>
              <a:t>Art.  78. §  1. K.c. Do zachowania pisemnej formy czynności prawnej wystarcza złożenie własnoręcznego podpisu na dokumencie obejmującym treść oświadczenia woli. Do zawarcia umowy wystarcza wymiana dokumentów obejmujących treść oświadczeń woli, z których każdy jest podpisany przez jedną ze stron, lub dokumentów, z których każdy obejmuje treść oświadczenia woli jednej ze stron i jest przez nią podpisany.</a:t>
            </a:r>
            <a:endParaRPr sz="3000"/>
          </a:p>
        </p:txBody>
      </p:sp>
      <p:pic>
        <p:nvPicPr>
          <p:cNvPr id="117" name="Google Shape;117;p3"/>
          <p:cNvPicPr preferRelativeResize="0"/>
          <p:nvPr/>
        </p:nvPicPr>
        <p:blipFill rotWithShape="1">
          <a:blip r:embed="rId3">
            <a:alphaModFix/>
          </a:blip>
          <a:srcRect/>
          <a:stretch/>
        </p:blipFill>
        <p:spPr>
          <a:xfrm>
            <a:off x="11353800" y="86022"/>
            <a:ext cx="686656" cy="958156"/>
          </a:xfrm>
          <a:prstGeom prst="rect">
            <a:avLst/>
          </a:prstGeom>
          <a:noFill/>
          <a:ln>
            <a:noFill/>
          </a:ln>
        </p:spPr>
      </p:pic>
      <p:sp>
        <p:nvSpPr>
          <p:cNvPr id="118" name="Google Shape;118;p3"/>
          <p:cNvSpPr txBox="1"/>
          <p:nvPr/>
        </p:nvSpPr>
        <p:spPr>
          <a:xfrm>
            <a:off x="316428" y="6423899"/>
            <a:ext cx="6852864" cy="24622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00"/>
              <a:buFont typeface="Arial"/>
              <a:buNone/>
            </a:pPr>
            <a:r>
              <a:rPr lang="pl-PL" sz="1000" b="0" i="0" u="none" strike="noStrike" cap="none">
                <a:solidFill>
                  <a:schemeClr val="dk1"/>
                </a:solidFill>
                <a:latin typeface="Calibri"/>
                <a:ea typeface="Calibri"/>
                <a:cs typeface="Calibri"/>
                <a:sym typeface="Calibri"/>
              </a:rPr>
              <a:t>www.ksiegowanaswoim.pl</a:t>
            </a:r>
            <a:endParaRPr sz="1400" b="0" i="0" u="none" strike="noStrike" cap="none">
              <a:solidFill>
                <a:srgbClr val="000000"/>
              </a:solidFill>
              <a:latin typeface="Arial"/>
              <a:ea typeface="Arial"/>
              <a:cs typeface="Arial"/>
              <a:sym typeface="Arial"/>
            </a:endParaRPr>
          </a:p>
        </p:txBody>
      </p:sp>
      <p:sp>
        <p:nvSpPr>
          <p:cNvPr id="119" name="Google Shape;119;p3"/>
          <p:cNvSpPr txBox="1"/>
          <p:nvPr/>
        </p:nvSpPr>
        <p:spPr>
          <a:xfrm rot="-5400000">
            <a:off x="-3110005" y="2874357"/>
            <a:ext cx="6852864" cy="24622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00"/>
              <a:buFont typeface="Arial"/>
              <a:buNone/>
            </a:pPr>
            <a:r>
              <a:rPr lang="pl-PL" sz="1000" b="0" i="0" u="none" strike="noStrike" cap="none">
                <a:solidFill>
                  <a:schemeClr val="dk1"/>
                </a:solidFill>
                <a:latin typeface="Calibri"/>
                <a:ea typeface="Calibri"/>
                <a:cs typeface="Calibri"/>
                <a:sym typeface="Calibri"/>
              </a:rPr>
              <a:t>www.ksiegowanaswoim.pl</a:t>
            </a:r>
            <a:endParaRPr sz="1400" b="0" i="0" u="none" strike="noStrike" cap="none">
              <a:solidFill>
                <a:srgbClr val="000000"/>
              </a:solidFill>
              <a:latin typeface="Arial"/>
              <a:ea typeface="Arial"/>
              <a:cs typeface="Arial"/>
              <a:sym typeface="Arial"/>
            </a:endParaRPr>
          </a:p>
        </p:txBody>
      </p:sp>
      <p:sp>
        <p:nvSpPr>
          <p:cNvPr id="120" name="Google Shape;120;p3"/>
          <p:cNvSpPr/>
          <p:nvPr/>
        </p:nvSpPr>
        <p:spPr>
          <a:xfrm rot="-5400000">
            <a:off x="11027064" y="5632380"/>
            <a:ext cx="1209849" cy="1220056"/>
          </a:xfrm>
          <a:prstGeom prst="rtTriangle">
            <a:avLst/>
          </a:prstGeom>
          <a:solidFill>
            <a:srgbClr val="D9C5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1" name="Google Shape;121;p3"/>
          <p:cNvSpPr/>
          <p:nvPr/>
        </p:nvSpPr>
        <p:spPr>
          <a:xfrm rot="10800000">
            <a:off x="9576122" y="4202130"/>
            <a:ext cx="2615877" cy="2655870"/>
          </a:xfrm>
          <a:prstGeom prst="diagStripe">
            <a:avLst>
              <a:gd name="adj" fmla="val 53449"/>
            </a:avLst>
          </a:prstGeom>
          <a:solidFill>
            <a:srgbClr val="D9C19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g2c20422c002_0_0"/>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pl-PL"/>
              <a:t>Forma elektroniczna</a:t>
            </a:r>
            <a:endParaRPr/>
          </a:p>
        </p:txBody>
      </p:sp>
      <p:sp>
        <p:nvSpPr>
          <p:cNvPr id="127" name="Google Shape;127;g2c20422c002_0_0"/>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p>
            <a:pPr marL="0" lvl="0" indent="0" algn="l" rtl="0">
              <a:lnSpc>
                <a:spcPct val="115000"/>
              </a:lnSpc>
              <a:spcBef>
                <a:spcPts val="0"/>
              </a:spcBef>
              <a:spcAft>
                <a:spcPts val="0"/>
              </a:spcAft>
              <a:buClr>
                <a:schemeClr val="dk1"/>
              </a:buClr>
              <a:buSzPts val="1100"/>
              <a:buNone/>
            </a:pPr>
            <a:r>
              <a:rPr lang="pl-PL" sz="3000" i="1"/>
              <a:t>Art.  78</a:t>
            </a:r>
            <a:r>
              <a:rPr lang="pl-PL" sz="3000" i="1" baseline="30000"/>
              <a:t>1</a:t>
            </a:r>
            <a:r>
              <a:rPr lang="pl-PL" sz="3000" i="1"/>
              <a:t>. K.c.</a:t>
            </a:r>
            <a:endParaRPr sz="3000" i="1" u="sng">
              <a:solidFill>
                <a:srgbClr val="1155CC"/>
              </a:solidFill>
            </a:endParaRPr>
          </a:p>
          <a:p>
            <a:pPr marL="0" lvl="0" indent="0" algn="l" rtl="0">
              <a:lnSpc>
                <a:spcPct val="115000"/>
              </a:lnSpc>
              <a:spcBef>
                <a:spcPts val="0"/>
              </a:spcBef>
              <a:spcAft>
                <a:spcPts val="0"/>
              </a:spcAft>
              <a:buClr>
                <a:schemeClr val="dk1"/>
              </a:buClr>
              <a:buSzPts val="1100"/>
              <a:buNone/>
            </a:pPr>
            <a:r>
              <a:rPr lang="pl-PL" sz="3000" i="1"/>
              <a:t>§  1. Do zachowania elektronicznej formy czynności prawnej wystarcza złożenie oświadczenia woli w postaci elektronicznej i opatrzenie go kwalifikowanym podpisem elektronicznym.</a:t>
            </a:r>
            <a:endParaRPr sz="3000" i="1"/>
          </a:p>
          <a:p>
            <a:pPr marL="0" lvl="0" indent="0" algn="l" rtl="0">
              <a:lnSpc>
                <a:spcPct val="115000"/>
              </a:lnSpc>
              <a:spcBef>
                <a:spcPts val="0"/>
              </a:spcBef>
              <a:spcAft>
                <a:spcPts val="0"/>
              </a:spcAft>
              <a:buClr>
                <a:schemeClr val="dk1"/>
              </a:buClr>
              <a:buSzPts val="1100"/>
              <a:buNone/>
            </a:pPr>
            <a:r>
              <a:rPr lang="pl-PL" sz="3000" i="1"/>
              <a:t>§  2. Oświadczenie woli złożone w formie elektronicznej jest równoważne z oświadczeniem woli złożonym w formie pisemnej.</a:t>
            </a:r>
            <a:endParaRPr sz="3000" i="1"/>
          </a:p>
        </p:txBody>
      </p:sp>
      <p:pic>
        <p:nvPicPr>
          <p:cNvPr id="128" name="Google Shape;128;g2c20422c002_0_0"/>
          <p:cNvPicPr preferRelativeResize="0"/>
          <p:nvPr/>
        </p:nvPicPr>
        <p:blipFill rotWithShape="1">
          <a:blip r:embed="rId3">
            <a:alphaModFix/>
          </a:blip>
          <a:srcRect/>
          <a:stretch/>
        </p:blipFill>
        <p:spPr>
          <a:xfrm>
            <a:off x="11353800" y="86022"/>
            <a:ext cx="686657" cy="958156"/>
          </a:xfrm>
          <a:prstGeom prst="rect">
            <a:avLst/>
          </a:prstGeom>
          <a:noFill/>
          <a:ln>
            <a:noFill/>
          </a:ln>
        </p:spPr>
      </p:pic>
      <p:sp>
        <p:nvSpPr>
          <p:cNvPr id="129" name="Google Shape;129;g2c20422c002_0_0"/>
          <p:cNvSpPr txBox="1"/>
          <p:nvPr/>
        </p:nvSpPr>
        <p:spPr>
          <a:xfrm>
            <a:off x="316428" y="6423899"/>
            <a:ext cx="6852900" cy="246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00"/>
              <a:buFont typeface="Arial"/>
              <a:buNone/>
            </a:pPr>
            <a:r>
              <a:rPr lang="pl-PL" sz="1000" b="0" i="0" u="none" strike="noStrike" cap="none">
                <a:solidFill>
                  <a:schemeClr val="dk1"/>
                </a:solidFill>
                <a:latin typeface="Calibri"/>
                <a:ea typeface="Calibri"/>
                <a:cs typeface="Calibri"/>
                <a:sym typeface="Calibri"/>
              </a:rPr>
              <a:t>www.ksiegowanaswoim.pl</a:t>
            </a:r>
            <a:endParaRPr sz="1400" b="0" i="0" u="none" strike="noStrike" cap="none">
              <a:solidFill>
                <a:srgbClr val="000000"/>
              </a:solidFill>
              <a:latin typeface="Arial"/>
              <a:ea typeface="Arial"/>
              <a:cs typeface="Arial"/>
              <a:sym typeface="Arial"/>
            </a:endParaRPr>
          </a:p>
        </p:txBody>
      </p:sp>
      <p:sp>
        <p:nvSpPr>
          <p:cNvPr id="130" name="Google Shape;130;g2c20422c002_0_0"/>
          <p:cNvSpPr txBox="1"/>
          <p:nvPr/>
        </p:nvSpPr>
        <p:spPr>
          <a:xfrm rot="-5400000">
            <a:off x="-3109983" y="2874300"/>
            <a:ext cx="6852900" cy="246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00"/>
              <a:buFont typeface="Arial"/>
              <a:buNone/>
            </a:pPr>
            <a:r>
              <a:rPr lang="pl-PL" sz="1000" b="0" i="0" u="none" strike="noStrike" cap="none">
                <a:solidFill>
                  <a:schemeClr val="dk1"/>
                </a:solidFill>
                <a:latin typeface="Calibri"/>
                <a:ea typeface="Calibri"/>
                <a:cs typeface="Calibri"/>
                <a:sym typeface="Calibri"/>
              </a:rPr>
              <a:t>www.ksiegowanaswoim.pl</a:t>
            </a:r>
            <a:endParaRPr sz="1400" b="0" i="0" u="none" strike="noStrike" cap="none">
              <a:solidFill>
                <a:srgbClr val="000000"/>
              </a:solidFill>
              <a:latin typeface="Arial"/>
              <a:ea typeface="Arial"/>
              <a:cs typeface="Arial"/>
              <a:sym typeface="Arial"/>
            </a:endParaRPr>
          </a:p>
        </p:txBody>
      </p:sp>
      <p:sp>
        <p:nvSpPr>
          <p:cNvPr id="131" name="Google Shape;131;g2c20422c002_0_0"/>
          <p:cNvSpPr/>
          <p:nvPr/>
        </p:nvSpPr>
        <p:spPr>
          <a:xfrm rot="-5400000">
            <a:off x="11027061" y="5632333"/>
            <a:ext cx="1209900" cy="1220100"/>
          </a:xfrm>
          <a:prstGeom prst="rtTriangle">
            <a:avLst/>
          </a:prstGeom>
          <a:solidFill>
            <a:srgbClr val="D9C5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2" name="Google Shape;132;g2c20422c002_0_0"/>
          <p:cNvSpPr/>
          <p:nvPr/>
        </p:nvSpPr>
        <p:spPr>
          <a:xfrm rot="10800000">
            <a:off x="9575999" y="4202100"/>
            <a:ext cx="2616000" cy="2655900"/>
          </a:xfrm>
          <a:prstGeom prst="diagStripe">
            <a:avLst>
              <a:gd name="adj" fmla="val 53449"/>
            </a:avLst>
          </a:prstGeom>
          <a:solidFill>
            <a:srgbClr val="D9C19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E1092F-56AE-9048-A545-C5D830C895D1}"/>
              </a:ext>
            </a:extLst>
          </p:cNvPr>
          <p:cNvSpPr>
            <a:spLocks noGrp="1"/>
          </p:cNvSpPr>
          <p:nvPr>
            <p:ph type="title"/>
          </p:nvPr>
        </p:nvSpPr>
        <p:spPr>
          <a:xfrm>
            <a:off x="838199" y="1361226"/>
            <a:ext cx="10515600" cy="3357078"/>
          </a:xfrm>
        </p:spPr>
        <p:txBody>
          <a:bodyPr>
            <a:normAutofit/>
          </a:bodyPr>
          <a:lstStyle/>
          <a:p>
            <a:pPr algn="ctr"/>
            <a:r>
              <a:rPr lang="pl-PL" dirty="0"/>
              <a:t>Forma elektroniczna </a:t>
            </a:r>
            <a:br>
              <a:rPr lang="pl-PL" dirty="0"/>
            </a:br>
            <a:r>
              <a:rPr lang="pl-PL" dirty="0"/>
              <a:t>= </a:t>
            </a:r>
            <a:br>
              <a:rPr lang="pl-PL" dirty="0"/>
            </a:br>
            <a:r>
              <a:rPr lang="pl-PL" dirty="0"/>
              <a:t>postać elektroniczna </a:t>
            </a:r>
            <a:br>
              <a:rPr lang="pl-PL" dirty="0"/>
            </a:br>
            <a:r>
              <a:rPr lang="pl-PL" dirty="0"/>
              <a:t>+ </a:t>
            </a:r>
            <a:br>
              <a:rPr lang="pl-PL" dirty="0"/>
            </a:br>
            <a:r>
              <a:rPr lang="pl-PL" dirty="0"/>
              <a:t>kwalifikowany podpis elektroniczny</a:t>
            </a:r>
          </a:p>
        </p:txBody>
      </p:sp>
      <p:sp>
        <p:nvSpPr>
          <p:cNvPr id="10" name="Pierścień 9">
            <a:extLst>
              <a:ext uri="{FF2B5EF4-FFF2-40B4-BE49-F238E27FC236}">
                <a16:creationId xmlns:a16="http://schemas.microsoft.com/office/drawing/2014/main" id="{020F6D3A-A53A-4246-8932-868653BF308D}"/>
              </a:ext>
            </a:extLst>
          </p:cNvPr>
          <p:cNvSpPr/>
          <p:nvPr/>
        </p:nvSpPr>
        <p:spPr>
          <a:xfrm>
            <a:off x="9924418" y="4428164"/>
            <a:ext cx="3741282" cy="3657698"/>
          </a:xfrm>
          <a:prstGeom prst="donut">
            <a:avLst>
              <a:gd name="adj" fmla="val 10068"/>
            </a:avLst>
          </a:prstGeom>
          <a:solidFill>
            <a:srgbClr val="D9C5AA"/>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1" name="Pierścień 10">
            <a:extLst>
              <a:ext uri="{FF2B5EF4-FFF2-40B4-BE49-F238E27FC236}">
                <a16:creationId xmlns:a16="http://schemas.microsoft.com/office/drawing/2014/main" id="{6768460B-15E5-8243-AC2B-1FFCB43238FB}"/>
              </a:ext>
            </a:extLst>
          </p:cNvPr>
          <p:cNvSpPr/>
          <p:nvPr/>
        </p:nvSpPr>
        <p:spPr>
          <a:xfrm>
            <a:off x="-2671698" y="1839076"/>
            <a:ext cx="3741282" cy="3657698"/>
          </a:xfrm>
          <a:prstGeom prst="donut">
            <a:avLst>
              <a:gd name="adj" fmla="val 4723"/>
            </a:avLst>
          </a:prstGeom>
          <a:solidFill>
            <a:srgbClr val="D9C19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2" name="pole tekstowe 11">
            <a:extLst>
              <a:ext uri="{FF2B5EF4-FFF2-40B4-BE49-F238E27FC236}">
                <a16:creationId xmlns:a16="http://schemas.microsoft.com/office/drawing/2014/main" id="{89786A5D-91A3-E84D-8F3F-348E755149B7}"/>
              </a:ext>
            </a:extLst>
          </p:cNvPr>
          <p:cNvSpPr txBox="1"/>
          <p:nvPr/>
        </p:nvSpPr>
        <p:spPr>
          <a:xfrm>
            <a:off x="9953588" y="151528"/>
            <a:ext cx="6852864" cy="246221"/>
          </a:xfrm>
          <a:prstGeom prst="rect">
            <a:avLst/>
          </a:prstGeom>
          <a:noFill/>
        </p:spPr>
        <p:txBody>
          <a:bodyPr wrap="square" rtlCol="0">
            <a:spAutoFit/>
          </a:bodyPr>
          <a:lstStyle/>
          <a:p>
            <a:r>
              <a:rPr lang="pl-PL" sz="1000" dirty="0"/>
              <a:t>www.ksiegowanaswoim.pl</a:t>
            </a:r>
          </a:p>
        </p:txBody>
      </p:sp>
      <p:sp>
        <p:nvSpPr>
          <p:cNvPr id="13" name="pole tekstowe 12">
            <a:extLst>
              <a:ext uri="{FF2B5EF4-FFF2-40B4-BE49-F238E27FC236}">
                <a16:creationId xmlns:a16="http://schemas.microsoft.com/office/drawing/2014/main" id="{6B8C7841-F267-8045-8926-746B8F5D807A}"/>
              </a:ext>
            </a:extLst>
          </p:cNvPr>
          <p:cNvSpPr txBox="1"/>
          <p:nvPr/>
        </p:nvSpPr>
        <p:spPr>
          <a:xfrm rot="5400000">
            <a:off x="8050478" y="3577960"/>
            <a:ext cx="6852864" cy="246221"/>
          </a:xfrm>
          <a:prstGeom prst="rect">
            <a:avLst/>
          </a:prstGeom>
          <a:noFill/>
        </p:spPr>
        <p:txBody>
          <a:bodyPr wrap="square" rtlCol="0">
            <a:spAutoFit/>
          </a:bodyPr>
          <a:lstStyle/>
          <a:p>
            <a:r>
              <a:rPr lang="pl-PL" sz="1000" dirty="0"/>
              <a:t>www.ksiegowanaswoim.pl</a:t>
            </a:r>
          </a:p>
        </p:txBody>
      </p:sp>
    </p:spTree>
    <p:extLst>
      <p:ext uri="{BB962C8B-B14F-4D97-AF65-F5344CB8AC3E}">
        <p14:creationId xmlns:p14="http://schemas.microsoft.com/office/powerpoint/2010/main" val="166631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g29871bb0ad4_0_0"/>
          <p:cNvSpPr txBox="1">
            <a:spLocks noGrp="1"/>
          </p:cNvSpPr>
          <p:nvPr>
            <p:ph type="title"/>
          </p:nvPr>
        </p:nvSpPr>
        <p:spPr>
          <a:xfrm>
            <a:off x="838200" y="1700784"/>
            <a:ext cx="10515600" cy="3468507"/>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990"/>
              <a:buFont typeface="Arial"/>
              <a:buNone/>
            </a:pPr>
            <a:r>
              <a:rPr lang="pl-PL" sz="2660" dirty="0"/>
              <a:t>Art. 73 K.c. </a:t>
            </a:r>
            <a:endParaRPr sz="2660" dirty="0"/>
          </a:p>
          <a:p>
            <a:pPr marL="0" lvl="0" indent="0" rtl="0">
              <a:spcBef>
                <a:spcPts val="0"/>
              </a:spcBef>
              <a:spcAft>
                <a:spcPts val="0"/>
              </a:spcAft>
              <a:buClr>
                <a:schemeClr val="dk1"/>
              </a:buClr>
              <a:buSzPts val="990"/>
              <a:buFont typeface="Arial"/>
              <a:buNone/>
            </a:pPr>
            <a:r>
              <a:rPr lang="pl-PL" sz="2660" dirty="0"/>
              <a:t>§  1. Jeżeli ustawa zastrzega dla czynności prawnej formę pisemną, dokumentową albo elektroniczną, czynność dokonana bez zachowania zastrzeżonej formy jest nieważna tylko wtedy, gdy ustawa przewiduje rygor nieważności.</a:t>
            </a:r>
            <a:br>
              <a:rPr lang="pl-PL" sz="2660" dirty="0"/>
            </a:br>
            <a:endParaRPr sz="2660" dirty="0"/>
          </a:p>
          <a:p>
            <a:pPr marL="0" lvl="0" indent="0" algn="l" rtl="0">
              <a:spcBef>
                <a:spcPts val="1000"/>
              </a:spcBef>
              <a:spcAft>
                <a:spcPts val="0"/>
              </a:spcAft>
              <a:buClr>
                <a:schemeClr val="dk1"/>
              </a:buClr>
              <a:buSzPts val="990"/>
              <a:buFont typeface="Arial"/>
              <a:buNone/>
            </a:pPr>
            <a:r>
              <a:rPr lang="pl-PL" sz="2660" dirty="0"/>
              <a:t>§  2. Jeżeli ustawa zastrzega dla czynności prawnej inną formę szczególną, czynność dokonana bez zachowania tej formy jest nieważna. Nie dotyczy to jednak wypadków, gdy zachowanie formy szczególnej jest zastrzeżone jedynie dla wywołania określonych skutków czynności prawnej.</a:t>
            </a:r>
            <a:endParaRPr sz="2660" dirty="0"/>
          </a:p>
          <a:p>
            <a:pPr marL="0" lvl="0" indent="0" algn="l" rtl="0">
              <a:lnSpc>
                <a:spcPct val="90000"/>
              </a:lnSpc>
              <a:spcBef>
                <a:spcPts val="0"/>
              </a:spcBef>
              <a:spcAft>
                <a:spcPts val="0"/>
              </a:spcAft>
              <a:buClr>
                <a:schemeClr val="dk1"/>
              </a:buClr>
              <a:buSzPts val="3960"/>
              <a:buFont typeface="Calibri"/>
              <a:buNone/>
            </a:pPr>
            <a:endParaRPr sz="2660" dirty="0"/>
          </a:p>
        </p:txBody>
      </p:sp>
      <p:pic>
        <p:nvPicPr>
          <p:cNvPr id="138" name="Google Shape;138;g29871bb0ad4_0_0"/>
          <p:cNvPicPr preferRelativeResize="0"/>
          <p:nvPr/>
        </p:nvPicPr>
        <p:blipFill rotWithShape="1">
          <a:blip r:embed="rId3">
            <a:alphaModFix/>
          </a:blip>
          <a:srcRect/>
          <a:stretch/>
        </p:blipFill>
        <p:spPr>
          <a:xfrm>
            <a:off x="11312028" y="86022"/>
            <a:ext cx="686654" cy="958158"/>
          </a:xfrm>
          <a:prstGeom prst="rect">
            <a:avLst/>
          </a:prstGeom>
          <a:noFill/>
          <a:ln>
            <a:noFill/>
          </a:ln>
        </p:spPr>
      </p:pic>
      <p:sp>
        <p:nvSpPr>
          <p:cNvPr id="139" name="Google Shape;139;g29871bb0ad4_0_0"/>
          <p:cNvSpPr txBox="1"/>
          <p:nvPr/>
        </p:nvSpPr>
        <p:spPr>
          <a:xfrm>
            <a:off x="439538" y="242014"/>
            <a:ext cx="6852900" cy="246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00"/>
              <a:buFont typeface="Arial"/>
              <a:buNone/>
            </a:pPr>
            <a:r>
              <a:rPr lang="pl-PL" sz="1000" b="0" i="0" u="none" strike="noStrike" cap="none">
                <a:solidFill>
                  <a:schemeClr val="dk1"/>
                </a:solidFill>
                <a:latin typeface="Calibri"/>
                <a:ea typeface="Calibri"/>
                <a:cs typeface="Calibri"/>
                <a:sym typeface="Calibri"/>
              </a:rPr>
              <a:t>www.ksiegowanaswoim.pl</a:t>
            </a:r>
            <a:endParaRPr sz="1400" b="0" i="0" u="none" strike="noStrike" cap="none">
              <a:solidFill>
                <a:srgbClr val="000000"/>
              </a:solidFill>
              <a:latin typeface="Arial"/>
              <a:ea typeface="Arial"/>
              <a:cs typeface="Arial"/>
              <a:sym typeface="Arial"/>
            </a:endParaRPr>
          </a:p>
        </p:txBody>
      </p:sp>
      <p:sp>
        <p:nvSpPr>
          <p:cNvPr id="140" name="Google Shape;140;g29871bb0ad4_0_0"/>
          <p:cNvSpPr txBox="1"/>
          <p:nvPr/>
        </p:nvSpPr>
        <p:spPr>
          <a:xfrm rot="-5400000">
            <a:off x="-2986872" y="-1512765"/>
            <a:ext cx="6852900" cy="246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00"/>
              <a:buFont typeface="Arial"/>
              <a:buNone/>
            </a:pPr>
            <a:r>
              <a:rPr lang="pl-PL" sz="1000" b="0" i="0" u="none" strike="noStrike" cap="none">
                <a:solidFill>
                  <a:schemeClr val="dk1"/>
                </a:solidFill>
                <a:latin typeface="Calibri"/>
                <a:ea typeface="Calibri"/>
                <a:cs typeface="Calibri"/>
                <a:sym typeface="Calibri"/>
              </a:rPr>
              <a:t>www.ksiegowanaswoim.pl</a:t>
            </a:r>
            <a:endParaRPr sz="1400" b="0" i="0" u="none" strike="noStrike" cap="none">
              <a:solidFill>
                <a:srgbClr val="000000"/>
              </a:solidFill>
              <a:latin typeface="Arial"/>
              <a:ea typeface="Arial"/>
              <a:cs typeface="Arial"/>
              <a:sym typeface="Arial"/>
            </a:endParaRPr>
          </a:p>
        </p:txBody>
      </p:sp>
      <p:sp>
        <p:nvSpPr>
          <p:cNvPr id="141" name="Google Shape;141;g29871bb0ad4_0_0"/>
          <p:cNvSpPr/>
          <p:nvPr/>
        </p:nvSpPr>
        <p:spPr>
          <a:xfrm>
            <a:off x="-146268" y="5673227"/>
            <a:ext cx="12526500" cy="1325700"/>
          </a:xfrm>
          <a:prstGeom prst="rect">
            <a:avLst/>
          </a:prstGeom>
          <a:solidFill>
            <a:srgbClr val="D9C5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2" name="Google Shape;142;g29871bb0ad4_0_0"/>
          <p:cNvSpPr txBox="1"/>
          <p:nvPr/>
        </p:nvSpPr>
        <p:spPr>
          <a:xfrm>
            <a:off x="1531625" y="611500"/>
            <a:ext cx="9300900" cy="692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pl-PL" sz="3300" b="1">
                <a:solidFill>
                  <a:schemeClr val="dk1"/>
                </a:solidFill>
                <a:latin typeface="Calibri"/>
                <a:ea typeface="Calibri"/>
                <a:cs typeface="Calibri"/>
                <a:sym typeface="Calibri"/>
              </a:rPr>
              <a:t>Konsekwencje niedochowania wymaganej formy</a:t>
            </a:r>
            <a:endParaRPr sz="3300" b="1">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Motyw pakietu Office">
  <a:themeElements>
    <a:clrScheme name="Pakiet 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381</Words>
  <Application>Microsoft Office PowerPoint</Application>
  <PresentationFormat>Panoramiczny</PresentationFormat>
  <Paragraphs>39</Paragraphs>
  <Slides>8</Slides>
  <Notes>6</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8</vt:i4>
      </vt:variant>
    </vt:vector>
  </HeadingPairs>
  <TitlesOfParts>
    <vt:vector size="11" baseType="lpstr">
      <vt:lpstr>Arial</vt:lpstr>
      <vt:lpstr>Calibri</vt:lpstr>
      <vt:lpstr>Motyw pakietu Office</vt:lpstr>
      <vt:lpstr>Prezentacja programu PowerPoint</vt:lpstr>
      <vt:lpstr>Postać pisemna to nie to samo co forma pisemna.  Postać elektroniczna to nie to samo co forma elektroniczna.</vt:lpstr>
      <vt:lpstr>Formy składania oświadczeń woli</vt:lpstr>
      <vt:lpstr>Forma dokumentowa</vt:lpstr>
      <vt:lpstr>Zwykła forma pisemna</vt:lpstr>
      <vt:lpstr>Forma elektroniczna</vt:lpstr>
      <vt:lpstr>Forma elektroniczna  =  postać elektroniczna  +  kwalifikowany podpis elektroniczny</vt:lpstr>
      <vt:lpstr>Art. 73 K.c.  §  1. Jeżeli ustawa zastrzega dla czynności prawnej formę pisemną, dokumentową albo elektroniczną, czynność dokonana bez zachowania zastrzeżonej formy jest nieważna tylko wtedy, gdy ustawa przewiduje rygor nieważności.  §  2. Jeżeli ustawa zastrzega dla czynności prawnej inną formę szczególną, czynność dokonana bez zachowania tej formy jest nieważna. Nie dotyczy to jednak wypadków, gdy zachowanie formy szczególnej jest zastrzeżone jedynie dla wywołania określonych skutków czynności prawnej.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Microsoft Office User</dc:creator>
  <cp:lastModifiedBy>Agata Rosińska</cp:lastModifiedBy>
  <cp:revision>2</cp:revision>
  <dcterms:created xsi:type="dcterms:W3CDTF">2022-02-17T18:47:50Z</dcterms:created>
  <dcterms:modified xsi:type="dcterms:W3CDTF">2024-03-14T16:15:57Z</dcterms:modified>
</cp:coreProperties>
</file>