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8" r:id="rId7"/>
    <p:sldId id="264" r:id="rId8"/>
    <p:sldId id="262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C190"/>
    <a:srgbClr val="D9C5AA"/>
    <a:srgbClr val="F29295"/>
    <a:srgbClr val="A7C0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>
        <p:scale>
          <a:sx n="75" d="100"/>
          <a:sy n="75" d="100"/>
        </p:scale>
        <p:origin x="191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426DB-BAC4-CB41-8E0D-72C8C1EDF48B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AACF-7BA2-0348-B796-A5CCB48DD6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287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DAACF-7BA2-0348-B796-A5CCB48DD6A0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83952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DAACF-7BA2-0348-B796-A5CCB48DD6A0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97159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DAACF-7BA2-0348-B796-A5CCB48DD6A0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6039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DAACF-7BA2-0348-B796-A5CCB48DD6A0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6714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DAACF-7BA2-0348-B796-A5CCB48DD6A0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4083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DAACF-7BA2-0348-B796-A5CCB48DD6A0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5471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DAACF-7BA2-0348-B796-A5CCB48DD6A0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2407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DAACF-7BA2-0348-B796-A5CCB48DD6A0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9573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DAACF-7BA2-0348-B796-A5CCB48DD6A0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17949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DAACF-7BA2-0348-B796-A5CCB48DD6A0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64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DAACF-7BA2-0348-B796-A5CCB48DD6A0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0591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FAD2BF-1A72-7047-BB96-EB0A529502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C859201-E4FE-AB49-9AD6-BA47708DA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D338E42-D533-5D48-B7BE-B67A99F6A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E408C7-3300-724F-BA69-0B4B4DCF7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2CC1565-6875-A940-BD00-77D28F418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918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D3F2E9-7EB6-D84B-8F92-4B9933C5E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788B821-5A60-FF43-862E-2F117E778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BCD63F-A864-4F44-97FB-0899ACDA4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F2C26B3-46C8-0344-82D2-04CEF2233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22AFFA9-22C3-1B42-BB50-0FBD220BB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9410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5A870AE-0D2B-1E4F-83E7-36710A533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CD21667-42BE-284A-A197-D016BAD67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6AF416E-8C17-F843-9E7C-064D385DA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E0746FB-B3F9-5249-82B0-91CF937A2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6266BDA-F6A9-4749-925A-449F75CBE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950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40768C-5ACE-5747-9357-470A4B507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14CE62-7A6A-B54E-ADB5-B62D7664E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165694C-A3BB-3B43-8EBB-DC5817686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94F70A6-8B88-B04F-A07B-E4EB238A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64453E3-9DCB-FA46-AB54-D24B50D07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498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9CFB62-FB77-3944-8368-5FE7D9E94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36D77B3-7DA7-3F47-8F6D-CCC726DA5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51543D-F0F1-7C47-B7CC-EDBF6D32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02DD1D-0328-D943-8774-E71C8A40A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BFE8F41-A2A8-484B-8744-E576F138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136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0D0E1-8F5A-1342-989C-31141309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1ECE13-F877-E148-B8F5-268AC4CED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D334B5A-D1E7-EC48-9581-BB61AF450F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3E1BBBF-26C9-8C4F-ACB0-4CE07B7D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F75F7A6-A29F-7D47-B894-B83F50FA1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2EBEC82-0D43-CE4D-BBEB-60832CBF6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242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1B5CF3-59AD-2E41-9C5C-5B9403717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3BB8294-BA3F-3A40-80EA-DF8711531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B17F532-78CE-324C-BEE1-B3002B9D1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9DD283B-6D80-1A42-ACE7-71811736DF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BCF79DC-1881-B242-9A80-6425A2F80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B08C4BF-6112-4640-95F1-B5CEFAF6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47D4F2E-C053-BC42-ABA5-6A5860EEB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A1D31FF-9F1E-A24F-B20B-FC91DE4B9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390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F7A8BA-A64A-9D45-B918-DE82BA4FD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5CFF526-3280-AE46-B6E1-74F825028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479BCB1-EA04-544C-981E-73F2D012D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0C1EC35-525A-2D46-98A7-CAF4842FE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490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AB1F348-52DC-5D4A-AC01-75B194863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4887F45-32DF-C647-911D-9ED83CF5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B028B2C-7325-B041-B828-90395462F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068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20954-9FF5-714F-80E1-445A0F1C4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CBC106-4A8C-E94A-A26D-BA2D435CF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11227DF-9502-6542-93E9-80358EA1A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3C7DF1F-B98C-A84E-AD09-3F67A83C9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EFF1761-48B8-8041-A559-34F6770B0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B70B7F-E730-4747-8AF5-521330FDF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022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A75DAD-6E45-6042-9909-3BB55219C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457A4BF-8A37-0A4B-95A1-1137E7F991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3B65531-4EDF-5D49-9AF7-83FE4EA51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9C62D74-4B8C-B849-A5CE-3928E3E2E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125FA98-58E8-564E-8780-BFFB9AD41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A3D948E-5F63-A646-B05A-AE4382421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570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887300A-F477-2642-A1A4-70FA2B4FF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2D6B7CF-2E51-F949-A698-1EBD07944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A0FDB9E-AED2-DA44-8351-A46715FF11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DCFCAC-2D31-B041-A3B4-905C261A30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C19E988-26AF-3A46-A779-AE522EA357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221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95326A41-A83C-BD4D-AD47-848B886E69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8417" y="219586"/>
            <a:ext cx="1005974" cy="1403730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1D6EE61F-3BDD-4849-9DD0-F00FCDF42235}"/>
              </a:ext>
            </a:extLst>
          </p:cNvPr>
          <p:cNvSpPr/>
          <p:nvPr/>
        </p:nvSpPr>
        <p:spPr>
          <a:xfrm>
            <a:off x="522269" y="5188450"/>
            <a:ext cx="11147461" cy="575352"/>
          </a:xfrm>
          <a:prstGeom prst="rect">
            <a:avLst/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8F01952-458E-5548-AD72-EC1E21127E63}"/>
              </a:ext>
            </a:extLst>
          </p:cNvPr>
          <p:cNvSpPr txBox="1"/>
          <p:nvPr/>
        </p:nvSpPr>
        <p:spPr>
          <a:xfrm>
            <a:off x="494513" y="2577779"/>
            <a:ext cx="99440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dirty="0">
                <a:solidFill>
                  <a:srgbClr val="D9C5AA"/>
                </a:solidFill>
              </a:rPr>
              <a:t>Podsumowanie zmian podatkowych </a:t>
            </a:r>
            <a:r>
              <a:rPr lang="pl-PL" sz="4800" dirty="0" err="1">
                <a:solidFill>
                  <a:srgbClr val="D9C5AA"/>
                </a:solidFill>
              </a:rPr>
              <a:t>Fotowoltaika</a:t>
            </a:r>
            <a:endParaRPr lang="pl-PL" sz="4800" dirty="0">
              <a:solidFill>
                <a:srgbClr val="D9C5AA"/>
              </a:solidFill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D57D3640-6FB8-A146-A58F-82B6BD8E5BA9}"/>
              </a:ext>
            </a:extLst>
          </p:cNvPr>
          <p:cNvSpPr txBox="1"/>
          <p:nvPr/>
        </p:nvSpPr>
        <p:spPr>
          <a:xfrm>
            <a:off x="768491" y="485436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F8289F0-AEC4-F94E-9A43-F700304264E2}"/>
              </a:ext>
            </a:extLst>
          </p:cNvPr>
          <p:cNvSpPr txBox="1"/>
          <p:nvPr/>
        </p:nvSpPr>
        <p:spPr>
          <a:xfrm rot="16200000">
            <a:off x="-2781052" y="-1281718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2010DBB3-2CB2-6444-AED6-DEFFC11DD02C}"/>
              </a:ext>
            </a:extLst>
          </p:cNvPr>
          <p:cNvSpPr txBox="1"/>
          <p:nvPr/>
        </p:nvSpPr>
        <p:spPr>
          <a:xfrm>
            <a:off x="522269" y="4113947"/>
            <a:ext cx="29003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Patrycja Kubiesa</a:t>
            </a:r>
            <a:endParaRPr lang="pl-PL" sz="3200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8E76CD0A-6CF3-FE41-8709-703F1C9D8383}"/>
              </a:ext>
            </a:extLst>
          </p:cNvPr>
          <p:cNvSpPr txBox="1"/>
          <p:nvPr/>
        </p:nvSpPr>
        <p:spPr>
          <a:xfrm>
            <a:off x="10289224" y="5285198"/>
            <a:ext cx="1380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</a:rPr>
              <a:t>2023-11-30</a:t>
            </a:r>
          </a:p>
        </p:txBody>
      </p:sp>
    </p:spTree>
    <p:extLst>
      <p:ext uri="{BB962C8B-B14F-4D97-AF65-F5344CB8AC3E}">
        <p14:creationId xmlns:p14="http://schemas.microsoft.com/office/powerpoint/2010/main" val="1808915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38" y="82105"/>
            <a:ext cx="10515600" cy="1325563"/>
          </a:xfrm>
        </p:spPr>
        <p:txBody>
          <a:bodyPr/>
          <a:lstStyle/>
          <a:p>
            <a:r>
              <a:rPr lang="pl-PL" b="1" dirty="0"/>
              <a:t>Podatek dochodowy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10644-C252-8243-A779-D01F1B49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650" y="1247082"/>
            <a:ext cx="10373828" cy="5632519"/>
          </a:xfrm>
        </p:spPr>
        <p:txBody>
          <a:bodyPr>
            <a:noAutofit/>
          </a:bodyPr>
          <a:lstStyle/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Ustawa OZE Art. 4 ust. 12</a:t>
            </a:r>
          </a:p>
          <a:p>
            <a:pPr marL="0" indent="0">
              <a:buClr>
                <a:srgbClr val="D9C190"/>
              </a:buClr>
              <a:buNone/>
            </a:pPr>
            <a:endParaRPr lang="pl-PL" sz="2000" dirty="0"/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12.  Nadwyżka ilości energii elektrycznej, o której mowa w ust. 11, nie stanowi przychodu w rozumieniu ustawy z dnia 15 lutego 1992 r. o podatku dochodowym od osób prawnych (Dz. U. z 2020 r. poz. 1406, z </a:t>
            </a:r>
            <a:r>
              <a:rPr lang="pl-PL" sz="2000" dirty="0" err="1"/>
              <a:t>późn</a:t>
            </a:r>
            <a:r>
              <a:rPr lang="pl-PL" sz="2000" dirty="0"/>
              <a:t>. zm.).</a:t>
            </a:r>
          </a:p>
          <a:p>
            <a:pPr marL="0" indent="0">
              <a:buClr>
                <a:srgbClr val="D9C190"/>
              </a:buClr>
              <a:buNone/>
            </a:pPr>
            <a:endParaRPr lang="pl-PL" sz="20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914C624-60FF-1F40-831C-C2FFA7FE762D}"/>
              </a:ext>
            </a:extLst>
          </p:cNvPr>
          <p:cNvSpPr txBox="1"/>
          <p:nvPr/>
        </p:nvSpPr>
        <p:spPr>
          <a:xfrm>
            <a:off x="316428" y="6423899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9E15DA1-E999-5D44-B5E4-BD9F7D93053D}"/>
              </a:ext>
            </a:extLst>
          </p:cNvPr>
          <p:cNvSpPr txBox="1"/>
          <p:nvPr/>
        </p:nvSpPr>
        <p:spPr>
          <a:xfrm rot="16200000">
            <a:off x="-3110005" y="2874357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8" name="Trójkąt prostokątny 7">
            <a:extLst>
              <a:ext uri="{FF2B5EF4-FFF2-40B4-BE49-F238E27FC236}">
                <a16:creationId xmlns:a16="http://schemas.microsoft.com/office/drawing/2014/main" id="{2953E0B2-CF84-D348-8BC0-9274B9245E58}"/>
              </a:ext>
            </a:extLst>
          </p:cNvPr>
          <p:cNvSpPr/>
          <p:nvPr/>
        </p:nvSpPr>
        <p:spPr>
          <a:xfrm rot="16200000">
            <a:off x="11027064" y="5632380"/>
            <a:ext cx="1209849" cy="1220056"/>
          </a:xfrm>
          <a:prstGeom prst="rtTriangle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asek ukośny 8">
            <a:extLst>
              <a:ext uri="{FF2B5EF4-FFF2-40B4-BE49-F238E27FC236}">
                <a16:creationId xmlns:a16="http://schemas.microsoft.com/office/drawing/2014/main" id="{7F8BFCBC-8028-9B43-959B-AE8E217A8B42}"/>
              </a:ext>
            </a:extLst>
          </p:cNvPr>
          <p:cNvSpPr/>
          <p:nvPr/>
        </p:nvSpPr>
        <p:spPr>
          <a:xfrm rot="10800000">
            <a:off x="9576122" y="4202130"/>
            <a:ext cx="2615877" cy="2655870"/>
          </a:xfrm>
          <a:prstGeom prst="diagStripe">
            <a:avLst>
              <a:gd name="adj" fmla="val 53449"/>
            </a:avLst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773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38" y="82105"/>
            <a:ext cx="10515600" cy="1325563"/>
          </a:xfrm>
        </p:spPr>
        <p:txBody>
          <a:bodyPr/>
          <a:lstStyle/>
          <a:p>
            <a:r>
              <a:rPr lang="pl-PL" b="1" dirty="0"/>
              <a:t>Podatek dochodowy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10644-C252-8243-A779-D01F1B49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650" y="1247082"/>
            <a:ext cx="10373828" cy="5632519"/>
          </a:xfrm>
        </p:spPr>
        <p:txBody>
          <a:bodyPr>
            <a:noAutofit/>
          </a:bodyPr>
          <a:lstStyle/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Ustawa o PIT</a:t>
            </a:r>
          </a:p>
          <a:p>
            <a:pPr marL="0" indent="0">
              <a:buClr>
                <a:srgbClr val="D9C190"/>
              </a:buClr>
              <a:buNone/>
            </a:pPr>
            <a:endParaRPr lang="pl-PL" sz="2000" dirty="0"/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Art.  2.  [Wyłączenia przedmiotowe]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Przepisów ustawy nie stosuje się do:</a:t>
            </a:r>
          </a:p>
          <a:p>
            <a:pPr marL="0" indent="0">
              <a:buClr>
                <a:srgbClr val="D9C190"/>
              </a:buClr>
              <a:buNone/>
            </a:pPr>
            <a:endParaRPr lang="pl-PL" sz="2000" dirty="0"/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9)  przychodów wynikających z rozliczeń energii wytworzonej przez prosumenta energii odnawialnej, prosumenta zbiorowego energii odnawialnej i prosumenta wirtualnego energii odnawialnej, o których mowa w art. 4 ust. 11 pkt 2 ustawy z dnia 20 lutego 2015 r. o odnawialnych źródłach energii.</a:t>
            </a:r>
          </a:p>
          <a:p>
            <a:pPr marL="0" indent="0">
              <a:buClr>
                <a:srgbClr val="D9C190"/>
              </a:buClr>
              <a:buNone/>
            </a:pPr>
            <a:endParaRPr lang="pl-PL" sz="20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914C624-60FF-1F40-831C-C2FFA7FE762D}"/>
              </a:ext>
            </a:extLst>
          </p:cNvPr>
          <p:cNvSpPr txBox="1"/>
          <p:nvPr/>
        </p:nvSpPr>
        <p:spPr>
          <a:xfrm>
            <a:off x="316428" y="6423899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9E15DA1-E999-5D44-B5E4-BD9F7D93053D}"/>
              </a:ext>
            </a:extLst>
          </p:cNvPr>
          <p:cNvSpPr txBox="1"/>
          <p:nvPr/>
        </p:nvSpPr>
        <p:spPr>
          <a:xfrm rot="16200000">
            <a:off x="-3110005" y="2874357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8" name="Trójkąt prostokątny 7">
            <a:extLst>
              <a:ext uri="{FF2B5EF4-FFF2-40B4-BE49-F238E27FC236}">
                <a16:creationId xmlns:a16="http://schemas.microsoft.com/office/drawing/2014/main" id="{2953E0B2-CF84-D348-8BC0-9274B9245E58}"/>
              </a:ext>
            </a:extLst>
          </p:cNvPr>
          <p:cNvSpPr/>
          <p:nvPr/>
        </p:nvSpPr>
        <p:spPr>
          <a:xfrm rot="16200000">
            <a:off x="11027064" y="5632380"/>
            <a:ext cx="1209849" cy="1220056"/>
          </a:xfrm>
          <a:prstGeom prst="rtTriangle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asek ukośny 8">
            <a:extLst>
              <a:ext uri="{FF2B5EF4-FFF2-40B4-BE49-F238E27FC236}">
                <a16:creationId xmlns:a16="http://schemas.microsoft.com/office/drawing/2014/main" id="{7F8BFCBC-8028-9B43-959B-AE8E217A8B42}"/>
              </a:ext>
            </a:extLst>
          </p:cNvPr>
          <p:cNvSpPr/>
          <p:nvPr/>
        </p:nvSpPr>
        <p:spPr>
          <a:xfrm rot="10800000">
            <a:off x="9576122" y="4202130"/>
            <a:ext cx="2615877" cy="2655870"/>
          </a:xfrm>
          <a:prstGeom prst="diagStripe">
            <a:avLst>
              <a:gd name="adj" fmla="val 53449"/>
            </a:avLst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922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38" y="82105"/>
            <a:ext cx="10515600" cy="1325563"/>
          </a:xfrm>
        </p:spPr>
        <p:txBody>
          <a:bodyPr/>
          <a:lstStyle/>
          <a:p>
            <a:r>
              <a:rPr lang="pl-PL" b="1" dirty="0"/>
              <a:t>Podatek akcyzowy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10644-C252-8243-A779-D01F1B49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650" y="1247082"/>
            <a:ext cx="10373828" cy="5632519"/>
          </a:xfrm>
        </p:spPr>
        <p:txBody>
          <a:bodyPr>
            <a:noAutofit/>
          </a:bodyPr>
          <a:lstStyle/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Art. 4c ust. 10 ustawy o OZE</a:t>
            </a:r>
          </a:p>
          <a:p>
            <a:pPr marL="0" indent="0">
              <a:buClr>
                <a:srgbClr val="D9C190"/>
              </a:buClr>
              <a:buNone/>
            </a:pPr>
            <a:endParaRPr lang="pl-PL" sz="2000" dirty="0"/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Pobrana energia elektryczna podlegająca rozliczeniu, o którym mowa w ust. 1 i 1a, jest zużyciem energii wyprodukowanej na potrzeby własne przez prosumenta energii odnawialnej, prosumenta zbiorowego energii odnawialnej lub prosumenta wirtualnego energii odnawialnej i nie stanowi:</a:t>
            </a:r>
          </a:p>
          <a:p>
            <a:pPr marL="0" indent="0">
              <a:buClr>
                <a:srgbClr val="D9C190"/>
              </a:buClr>
              <a:buNone/>
            </a:pPr>
            <a:endParaRPr lang="pl-PL" sz="2000" dirty="0"/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1) sprzedaży energii elektrycznej nabywcy końcowemu na terytorium kraju,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2) zużycia energii elektrycznej przez nabywcę końcowego, jeżeli nie została od niej zapłacona akcyza w należnej wysokości i nie można ustalić podmiotu, który dokonał sprzedaży tej energii elektrycznej nabywcy końcowemu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- w rozumieniu przepisów ustawy z dnia 6 grudnia 2008 r. o podatku akcyzowym (Dz. U. z 2020 r. poz. 722, z </a:t>
            </a:r>
            <a:r>
              <a:rPr lang="pl-PL" sz="2000" dirty="0" err="1"/>
              <a:t>późn</a:t>
            </a:r>
            <a:r>
              <a:rPr lang="pl-PL" sz="2000" dirty="0"/>
              <a:t>. zm.).</a:t>
            </a:r>
          </a:p>
          <a:p>
            <a:pPr marL="0" indent="0">
              <a:buClr>
                <a:srgbClr val="D9C190"/>
              </a:buClr>
              <a:buNone/>
            </a:pPr>
            <a:endParaRPr lang="pl-PL" sz="20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914C624-60FF-1F40-831C-C2FFA7FE762D}"/>
              </a:ext>
            </a:extLst>
          </p:cNvPr>
          <p:cNvSpPr txBox="1"/>
          <p:nvPr/>
        </p:nvSpPr>
        <p:spPr>
          <a:xfrm>
            <a:off x="316428" y="6423899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9E15DA1-E999-5D44-B5E4-BD9F7D93053D}"/>
              </a:ext>
            </a:extLst>
          </p:cNvPr>
          <p:cNvSpPr txBox="1"/>
          <p:nvPr/>
        </p:nvSpPr>
        <p:spPr>
          <a:xfrm rot="16200000">
            <a:off x="-3110005" y="2874357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8" name="Trójkąt prostokątny 7">
            <a:extLst>
              <a:ext uri="{FF2B5EF4-FFF2-40B4-BE49-F238E27FC236}">
                <a16:creationId xmlns:a16="http://schemas.microsoft.com/office/drawing/2014/main" id="{2953E0B2-CF84-D348-8BC0-9274B9245E58}"/>
              </a:ext>
            </a:extLst>
          </p:cNvPr>
          <p:cNvSpPr/>
          <p:nvPr/>
        </p:nvSpPr>
        <p:spPr>
          <a:xfrm rot="16200000">
            <a:off x="11027064" y="5632380"/>
            <a:ext cx="1209849" cy="1220056"/>
          </a:xfrm>
          <a:prstGeom prst="rtTriangle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asek ukośny 8">
            <a:extLst>
              <a:ext uri="{FF2B5EF4-FFF2-40B4-BE49-F238E27FC236}">
                <a16:creationId xmlns:a16="http://schemas.microsoft.com/office/drawing/2014/main" id="{7F8BFCBC-8028-9B43-959B-AE8E217A8B42}"/>
              </a:ext>
            </a:extLst>
          </p:cNvPr>
          <p:cNvSpPr/>
          <p:nvPr/>
        </p:nvSpPr>
        <p:spPr>
          <a:xfrm rot="10800000">
            <a:off x="9576122" y="4202130"/>
            <a:ext cx="2615877" cy="2655870"/>
          </a:xfrm>
          <a:prstGeom prst="diagStripe">
            <a:avLst>
              <a:gd name="adj" fmla="val 53449"/>
            </a:avLst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314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38" y="297835"/>
            <a:ext cx="10515600" cy="1325563"/>
          </a:xfrm>
        </p:spPr>
        <p:txBody>
          <a:bodyPr/>
          <a:lstStyle/>
          <a:p>
            <a:r>
              <a:rPr lang="pl-PL" b="1" dirty="0"/>
              <a:t>Podatek od nieruchomości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10644-C252-8243-A779-D01F1B49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182" y="1729928"/>
            <a:ext cx="10515600" cy="3454720"/>
          </a:xfrm>
        </p:spPr>
        <p:txBody>
          <a:bodyPr>
            <a:noAutofit/>
          </a:bodyPr>
          <a:lstStyle/>
          <a:p>
            <a:pPr marL="0" indent="0">
              <a:buClr>
                <a:srgbClr val="D9C190"/>
              </a:buClr>
              <a:buNone/>
            </a:pPr>
            <a:r>
              <a:rPr lang="pl-PL" sz="1600" dirty="0"/>
              <a:t>Ustawa o podatkach i opłatach lokalnych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1600" dirty="0"/>
              <a:t>Art.  2.  [Przedmiot podatku od nieruchomości]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1600" dirty="0"/>
              <a:t>1. 	Opodatkowaniu podatkiem od nieruchomości podlegają następujące nieruchomości lub obiekty budowlane: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1600" dirty="0"/>
              <a:t>1)	grunty;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1600" dirty="0"/>
              <a:t>2)	budynki lub ich części;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1600" dirty="0"/>
              <a:t>budowle lub ich części związane z prowadzeniem działalności gospodarczej.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1600" dirty="0"/>
              <a:t>2. 	Opodatkowaniu podatkiem od nieruchomości nie podlegają użytki rolne lub lasy, z wyjątkiem zajętych na prowadzenie działalności gospodarczej.</a:t>
            </a:r>
          </a:p>
          <a:p>
            <a:pPr marL="0" indent="0">
              <a:buClr>
                <a:srgbClr val="D9C190"/>
              </a:buClr>
              <a:buNone/>
            </a:pPr>
            <a:endParaRPr lang="pl-PL" sz="1600" dirty="0"/>
          </a:p>
          <a:p>
            <a:pPr marL="0" indent="0">
              <a:buClr>
                <a:srgbClr val="D9C190"/>
              </a:buClr>
              <a:buNone/>
            </a:pPr>
            <a:endParaRPr lang="pl-PL" sz="1600" dirty="0"/>
          </a:p>
          <a:p>
            <a:pPr marL="0" indent="0">
              <a:buClr>
                <a:srgbClr val="D9C190"/>
              </a:buClr>
              <a:buNone/>
            </a:pPr>
            <a:endParaRPr lang="pl-PL" sz="1600" dirty="0"/>
          </a:p>
          <a:p>
            <a:pPr marL="0" indent="0">
              <a:buClr>
                <a:srgbClr val="D9C190"/>
              </a:buClr>
              <a:buNone/>
            </a:pPr>
            <a:endParaRPr lang="pl-PL" sz="16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914C624-60FF-1F40-831C-C2FFA7FE762D}"/>
              </a:ext>
            </a:extLst>
          </p:cNvPr>
          <p:cNvSpPr txBox="1"/>
          <p:nvPr/>
        </p:nvSpPr>
        <p:spPr>
          <a:xfrm>
            <a:off x="316428" y="6423899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9E15DA1-E999-5D44-B5E4-BD9F7D93053D}"/>
              </a:ext>
            </a:extLst>
          </p:cNvPr>
          <p:cNvSpPr txBox="1"/>
          <p:nvPr/>
        </p:nvSpPr>
        <p:spPr>
          <a:xfrm rot="16200000">
            <a:off x="-3110005" y="2874357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8" name="Trójkąt prostokątny 7">
            <a:extLst>
              <a:ext uri="{FF2B5EF4-FFF2-40B4-BE49-F238E27FC236}">
                <a16:creationId xmlns:a16="http://schemas.microsoft.com/office/drawing/2014/main" id="{2953E0B2-CF84-D348-8BC0-9274B9245E58}"/>
              </a:ext>
            </a:extLst>
          </p:cNvPr>
          <p:cNvSpPr/>
          <p:nvPr/>
        </p:nvSpPr>
        <p:spPr>
          <a:xfrm rot="16200000">
            <a:off x="11027064" y="5632380"/>
            <a:ext cx="1209849" cy="1220056"/>
          </a:xfrm>
          <a:prstGeom prst="rtTriangle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asek ukośny 8">
            <a:extLst>
              <a:ext uri="{FF2B5EF4-FFF2-40B4-BE49-F238E27FC236}">
                <a16:creationId xmlns:a16="http://schemas.microsoft.com/office/drawing/2014/main" id="{7F8BFCBC-8028-9B43-959B-AE8E217A8B42}"/>
              </a:ext>
            </a:extLst>
          </p:cNvPr>
          <p:cNvSpPr/>
          <p:nvPr/>
        </p:nvSpPr>
        <p:spPr>
          <a:xfrm rot="10800000">
            <a:off x="9576122" y="4202130"/>
            <a:ext cx="2615877" cy="2655870"/>
          </a:xfrm>
          <a:prstGeom prst="diagStripe">
            <a:avLst>
              <a:gd name="adj" fmla="val 53449"/>
            </a:avLst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3695A94C-8A52-B241-9D2F-6110BA50C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7684" y="4999269"/>
            <a:ext cx="1756596" cy="1756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31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38" y="297835"/>
            <a:ext cx="10515600" cy="1325563"/>
          </a:xfrm>
        </p:spPr>
        <p:txBody>
          <a:bodyPr/>
          <a:lstStyle/>
          <a:p>
            <a:r>
              <a:rPr lang="pl-PL" b="1" dirty="0"/>
              <a:t>Podatek od nieruchomości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10644-C252-8243-A779-D01F1B49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182" y="1729928"/>
            <a:ext cx="10515600" cy="4085656"/>
          </a:xfrm>
        </p:spPr>
        <p:txBody>
          <a:bodyPr>
            <a:noAutofit/>
          </a:bodyPr>
          <a:lstStyle/>
          <a:p>
            <a:pPr fontAlgn="t"/>
            <a:r>
              <a:rPr lang="pl-PL" sz="2400" dirty="0"/>
              <a:t>Grunty: powierzchnia</a:t>
            </a:r>
          </a:p>
          <a:p>
            <a:pPr fontAlgn="t"/>
            <a:r>
              <a:rPr lang="pl-PL" sz="2400" dirty="0"/>
              <a:t>Budynek: powierzchnia użytkowa</a:t>
            </a:r>
          </a:p>
          <a:p>
            <a:pPr marL="0" indent="0" fontAlgn="t">
              <a:buNone/>
            </a:pPr>
            <a:r>
              <a:rPr lang="pl-PL" sz="2400" dirty="0"/>
              <a:t>	Powierzchnię pomieszczeń lub ich części oraz część kondygnacji o wysokości 	w świetle od 1,40 m do 2,20 m zalicza się do powierzchni użytkowej 	budynku w 50%, a jeżeli wysokość jest mniejsza niż 1,40 m, powierzchnię tę 	pomija się</a:t>
            </a:r>
          </a:p>
          <a:p>
            <a:pPr fontAlgn="t"/>
            <a:r>
              <a:rPr lang="pl-PL" sz="2400" dirty="0"/>
              <a:t>Budowla: wartość, o której mowa w przepisach o podatkach dochodowych, ustalona na dzień 1 stycznia roku podatkowego, stanowiąca podstawę obliczania amortyzacji w tym roku, niepomniejszona o odpisy amortyzacyjne, a w przypadku budowli całkowicie zamortyzowanych - ich wartość z dnia 1 stycznia roku, w którym dokonano ostatniego odpisu amortyzacyjnego</a:t>
            </a:r>
          </a:p>
          <a:p>
            <a:pPr>
              <a:buClr>
                <a:srgbClr val="D9C190"/>
              </a:buClr>
            </a:pPr>
            <a:endParaRPr lang="pl-PL" sz="2400" dirty="0"/>
          </a:p>
          <a:p>
            <a:pPr>
              <a:buClr>
                <a:srgbClr val="D9C190"/>
              </a:buClr>
            </a:pPr>
            <a:endParaRPr lang="pl-PL" sz="2400" dirty="0"/>
          </a:p>
          <a:p>
            <a:pPr>
              <a:buClr>
                <a:srgbClr val="D9C190"/>
              </a:buClr>
            </a:pPr>
            <a:endParaRPr lang="pl-PL" sz="2400" dirty="0"/>
          </a:p>
          <a:p>
            <a:pPr>
              <a:buClr>
                <a:srgbClr val="D9C190"/>
              </a:buClr>
            </a:pPr>
            <a:endParaRPr lang="pl-PL" sz="2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914C624-60FF-1F40-831C-C2FFA7FE762D}"/>
              </a:ext>
            </a:extLst>
          </p:cNvPr>
          <p:cNvSpPr txBox="1"/>
          <p:nvPr/>
        </p:nvSpPr>
        <p:spPr>
          <a:xfrm>
            <a:off x="316428" y="6423899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9E15DA1-E999-5D44-B5E4-BD9F7D93053D}"/>
              </a:ext>
            </a:extLst>
          </p:cNvPr>
          <p:cNvSpPr txBox="1"/>
          <p:nvPr/>
        </p:nvSpPr>
        <p:spPr>
          <a:xfrm rot="16200000">
            <a:off x="-3110005" y="2874357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8" name="Trójkąt prostokątny 7">
            <a:extLst>
              <a:ext uri="{FF2B5EF4-FFF2-40B4-BE49-F238E27FC236}">
                <a16:creationId xmlns:a16="http://schemas.microsoft.com/office/drawing/2014/main" id="{2953E0B2-CF84-D348-8BC0-9274B9245E58}"/>
              </a:ext>
            </a:extLst>
          </p:cNvPr>
          <p:cNvSpPr/>
          <p:nvPr/>
        </p:nvSpPr>
        <p:spPr>
          <a:xfrm rot="16200000">
            <a:off x="11027064" y="5632380"/>
            <a:ext cx="1209849" cy="1220056"/>
          </a:xfrm>
          <a:prstGeom prst="rtTriangle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asek ukośny 8">
            <a:extLst>
              <a:ext uri="{FF2B5EF4-FFF2-40B4-BE49-F238E27FC236}">
                <a16:creationId xmlns:a16="http://schemas.microsoft.com/office/drawing/2014/main" id="{7F8BFCBC-8028-9B43-959B-AE8E217A8B42}"/>
              </a:ext>
            </a:extLst>
          </p:cNvPr>
          <p:cNvSpPr/>
          <p:nvPr/>
        </p:nvSpPr>
        <p:spPr>
          <a:xfrm rot="10800000">
            <a:off x="9576122" y="4202130"/>
            <a:ext cx="2615877" cy="2655870"/>
          </a:xfrm>
          <a:prstGeom prst="diagStripe">
            <a:avLst>
              <a:gd name="adj" fmla="val 53449"/>
            </a:avLst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3695A94C-8A52-B241-9D2F-6110BA50C3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9292" y="5453161"/>
            <a:ext cx="1756596" cy="1756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473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38" y="297835"/>
            <a:ext cx="10515600" cy="1325563"/>
          </a:xfrm>
        </p:spPr>
        <p:txBody>
          <a:bodyPr/>
          <a:lstStyle/>
          <a:p>
            <a:r>
              <a:rPr lang="pl-PL" b="1" dirty="0"/>
              <a:t>Podatek od nieruchomości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10644-C252-8243-A779-D01F1B49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310" y="1456463"/>
            <a:ext cx="10440650" cy="4940192"/>
          </a:xfrm>
        </p:spPr>
        <p:txBody>
          <a:bodyPr>
            <a:noAutofit/>
          </a:bodyPr>
          <a:lstStyle/>
          <a:p>
            <a:pPr marL="0" indent="0" fontAlgn="t">
              <a:buNone/>
            </a:pPr>
            <a:r>
              <a:rPr lang="pl-PL" sz="2400" dirty="0"/>
              <a:t>Art. 3 pkt. 3 ustawy Prawo budowlane</a:t>
            </a:r>
          </a:p>
          <a:p>
            <a:pPr marL="0" indent="0" fontAlgn="t">
              <a:buNone/>
            </a:pPr>
            <a:r>
              <a:rPr lang="pl-PL" sz="2400" dirty="0"/>
              <a:t>budowli - należy przez to rozumieć każdy obiekt budowlany niebędący budynkiem lub obiektem małej architektury, jak: obiekty liniowe, lotniska, mosty, wiadukty, estakady, tunele, przepusty, sieci techniczne, wolno stojące maszty antenowe, wolno stojące trwale związane z gruntem tablice reklamowe i urządzenia reklamowe, budowle ziemne, obronne (fortyfikacje), ochronne, hydrotechniczne, zbiorniki, wolno stojące instalacje przemysłowe lub urządzenia techniczne, oczyszczalnie ścieków, składowiska odpadów, stacje uzdatniania wody, konstrukcje oporowe, nadziemne i podziemne przejścia dla pieszych, sieci uzbrojenia terenu, budowle sportowe, cmentarze, pomniki, a także części budowlane urządzeń technicznych (kotłów, pieców przemysłowych, elektrowni jądrowych, elektrowni wiatrowych, morskich turbin wiatrowych i innych urządzeń) oraz fundamenty pod maszyny i urządzenia, jako odrębne pod względem technicznym części przedmiotów składających się na całość użytkową;</a:t>
            </a:r>
          </a:p>
          <a:p>
            <a:pPr>
              <a:buClr>
                <a:srgbClr val="D9C190"/>
              </a:buClr>
            </a:pPr>
            <a:endParaRPr lang="pl-PL" sz="2400" dirty="0"/>
          </a:p>
          <a:p>
            <a:pPr>
              <a:buClr>
                <a:srgbClr val="D9C190"/>
              </a:buClr>
            </a:pPr>
            <a:endParaRPr lang="pl-PL" sz="2400" dirty="0"/>
          </a:p>
          <a:p>
            <a:pPr>
              <a:buClr>
                <a:srgbClr val="D9C190"/>
              </a:buClr>
            </a:pPr>
            <a:endParaRPr lang="pl-PL" sz="2400" dirty="0"/>
          </a:p>
          <a:p>
            <a:pPr>
              <a:buClr>
                <a:srgbClr val="D9C190"/>
              </a:buClr>
            </a:pPr>
            <a:endParaRPr lang="pl-PL" sz="2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914C624-60FF-1F40-831C-C2FFA7FE762D}"/>
              </a:ext>
            </a:extLst>
          </p:cNvPr>
          <p:cNvSpPr txBox="1"/>
          <p:nvPr/>
        </p:nvSpPr>
        <p:spPr>
          <a:xfrm>
            <a:off x="316428" y="6423899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9E15DA1-E999-5D44-B5E4-BD9F7D93053D}"/>
              </a:ext>
            </a:extLst>
          </p:cNvPr>
          <p:cNvSpPr txBox="1"/>
          <p:nvPr/>
        </p:nvSpPr>
        <p:spPr>
          <a:xfrm rot="16200000">
            <a:off x="-3110005" y="2874357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8" name="Trójkąt prostokątny 7">
            <a:extLst>
              <a:ext uri="{FF2B5EF4-FFF2-40B4-BE49-F238E27FC236}">
                <a16:creationId xmlns:a16="http://schemas.microsoft.com/office/drawing/2014/main" id="{2953E0B2-CF84-D348-8BC0-9274B9245E58}"/>
              </a:ext>
            </a:extLst>
          </p:cNvPr>
          <p:cNvSpPr/>
          <p:nvPr/>
        </p:nvSpPr>
        <p:spPr>
          <a:xfrm rot="16200000">
            <a:off x="11027064" y="5632380"/>
            <a:ext cx="1209849" cy="1220056"/>
          </a:xfrm>
          <a:prstGeom prst="rtTriangle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asek ukośny 8">
            <a:extLst>
              <a:ext uri="{FF2B5EF4-FFF2-40B4-BE49-F238E27FC236}">
                <a16:creationId xmlns:a16="http://schemas.microsoft.com/office/drawing/2014/main" id="{7F8BFCBC-8028-9B43-959B-AE8E217A8B42}"/>
              </a:ext>
            </a:extLst>
          </p:cNvPr>
          <p:cNvSpPr/>
          <p:nvPr/>
        </p:nvSpPr>
        <p:spPr>
          <a:xfrm rot="10800000">
            <a:off x="9576122" y="4202130"/>
            <a:ext cx="2615877" cy="2655870"/>
          </a:xfrm>
          <a:prstGeom prst="diagStripe">
            <a:avLst>
              <a:gd name="adj" fmla="val 53449"/>
            </a:avLst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39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38" y="82105"/>
            <a:ext cx="10515600" cy="1325563"/>
          </a:xfrm>
        </p:spPr>
        <p:txBody>
          <a:bodyPr/>
          <a:lstStyle/>
          <a:p>
            <a:r>
              <a:rPr lang="pl-PL" b="1" dirty="0"/>
              <a:t>Systemy rozliczeń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10644-C252-8243-A779-D01F1B49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310" y="1037600"/>
            <a:ext cx="10373828" cy="5632519"/>
          </a:xfrm>
        </p:spPr>
        <p:txBody>
          <a:bodyPr>
            <a:noAutofit/>
          </a:bodyPr>
          <a:lstStyle/>
          <a:p>
            <a:pPr marL="0" indent="0">
              <a:buClr>
                <a:srgbClr val="D9C190"/>
              </a:buClr>
              <a:buNone/>
            </a:pPr>
            <a:r>
              <a:rPr lang="pl-PL" sz="2400" b="1" dirty="0"/>
              <a:t>Net-</a:t>
            </a:r>
            <a:r>
              <a:rPr lang="pl-PL" sz="2400" b="1" dirty="0" err="1"/>
              <a:t>metering</a:t>
            </a:r>
            <a:endParaRPr lang="pl-PL" sz="2400" b="1" dirty="0"/>
          </a:p>
          <a:p>
            <a:pPr marL="0" indent="0">
              <a:buClr>
                <a:srgbClr val="D9C190"/>
              </a:buClr>
              <a:buNone/>
            </a:pPr>
            <a:r>
              <a:rPr lang="pl-PL" sz="2400" dirty="0"/>
              <a:t>Produkcja na potrzeby własne, oddanie nadwyżek do sieci, możliwość ich wykorzystania w okresie 12 miesięcy-8%/70%.</a:t>
            </a:r>
          </a:p>
          <a:p>
            <a:pPr marL="0" indent="0">
              <a:buClr>
                <a:srgbClr val="D9C190"/>
              </a:buClr>
              <a:buNone/>
            </a:pPr>
            <a:endParaRPr lang="pl-PL" sz="2400" dirty="0"/>
          </a:p>
          <a:p>
            <a:pPr marL="0" indent="0">
              <a:buClr>
                <a:srgbClr val="D9C190"/>
              </a:buClr>
              <a:buNone/>
            </a:pPr>
            <a:endParaRPr lang="pl-PL" sz="2400" dirty="0"/>
          </a:p>
          <a:p>
            <a:pPr marL="0" indent="0">
              <a:buClr>
                <a:srgbClr val="D9C190"/>
              </a:buClr>
              <a:buNone/>
            </a:pPr>
            <a:r>
              <a:rPr lang="pl-PL" sz="2400" b="1" dirty="0"/>
              <a:t>Net-billing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400" dirty="0"/>
              <a:t>Zużycie energii na potrzeby własne, sprzedaż nadwyżki energii elektrycznej. Powstaje depozyt </a:t>
            </a:r>
            <a:r>
              <a:rPr lang="pl-PL" sz="2400" dirty="0" err="1"/>
              <a:t>prosumencki</a:t>
            </a:r>
            <a:r>
              <a:rPr lang="pl-PL" sz="2400" dirty="0"/>
              <a:t>. Prosument może płacić za energię z depozytu. Możliwość wykorzystania środków w ciągu 12 miesięcy. Po upływie 12 miesięcy zwrot nadpłaty.</a:t>
            </a:r>
          </a:p>
          <a:p>
            <a:pPr marL="0" indent="0">
              <a:buClr>
                <a:srgbClr val="D9C190"/>
              </a:buClr>
              <a:buNone/>
            </a:pPr>
            <a:endParaRPr lang="pl-PL" sz="2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914C624-60FF-1F40-831C-C2FFA7FE762D}"/>
              </a:ext>
            </a:extLst>
          </p:cNvPr>
          <p:cNvSpPr txBox="1"/>
          <p:nvPr/>
        </p:nvSpPr>
        <p:spPr>
          <a:xfrm>
            <a:off x="316428" y="6423899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9E15DA1-E999-5D44-B5E4-BD9F7D93053D}"/>
              </a:ext>
            </a:extLst>
          </p:cNvPr>
          <p:cNvSpPr txBox="1"/>
          <p:nvPr/>
        </p:nvSpPr>
        <p:spPr>
          <a:xfrm rot="16200000">
            <a:off x="-3110005" y="2874357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8" name="Trójkąt prostokątny 7">
            <a:extLst>
              <a:ext uri="{FF2B5EF4-FFF2-40B4-BE49-F238E27FC236}">
                <a16:creationId xmlns:a16="http://schemas.microsoft.com/office/drawing/2014/main" id="{2953E0B2-CF84-D348-8BC0-9274B9245E58}"/>
              </a:ext>
            </a:extLst>
          </p:cNvPr>
          <p:cNvSpPr/>
          <p:nvPr/>
        </p:nvSpPr>
        <p:spPr>
          <a:xfrm rot="16200000">
            <a:off x="11027064" y="5632380"/>
            <a:ext cx="1209849" cy="1220056"/>
          </a:xfrm>
          <a:prstGeom prst="rtTriangle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asek ukośny 8">
            <a:extLst>
              <a:ext uri="{FF2B5EF4-FFF2-40B4-BE49-F238E27FC236}">
                <a16:creationId xmlns:a16="http://schemas.microsoft.com/office/drawing/2014/main" id="{7F8BFCBC-8028-9B43-959B-AE8E217A8B42}"/>
              </a:ext>
            </a:extLst>
          </p:cNvPr>
          <p:cNvSpPr/>
          <p:nvPr/>
        </p:nvSpPr>
        <p:spPr>
          <a:xfrm rot="10800000">
            <a:off x="9576122" y="4202130"/>
            <a:ext cx="2615877" cy="2655870"/>
          </a:xfrm>
          <a:prstGeom prst="diagStripe">
            <a:avLst>
              <a:gd name="adj" fmla="val 53449"/>
            </a:avLst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966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38" y="82105"/>
            <a:ext cx="10515600" cy="1325563"/>
          </a:xfrm>
        </p:spPr>
        <p:txBody>
          <a:bodyPr/>
          <a:lstStyle/>
          <a:p>
            <a:r>
              <a:rPr lang="pl-PL" b="1" dirty="0"/>
              <a:t>Depozyt </a:t>
            </a:r>
            <a:r>
              <a:rPr lang="pl-PL" b="1" dirty="0" err="1"/>
              <a:t>prosumencki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10644-C252-8243-A779-D01F1B49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310" y="1037600"/>
            <a:ext cx="10373828" cy="5632519"/>
          </a:xfrm>
        </p:spPr>
        <p:txBody>
          <a:bodyPr>
            <a:noAutofit/>
          </a:bodyPr>
          <a:lstStyle/>
          <a:p>
            <a:pPr marL="0" indent="0">
              <a:buClr>
                <a:srgbClr val="D9C190"/>
              </a:buClr>
              <a:buNone/>
            </a:pPr>
            <a:r>
              <a:rPr lang="pl-PL" sz="1800" dirty="0"/>
              <a:t>Art. 4c. 1. Sprzedawca, o którym mowa w art. 40 ust. 1a, w celu prowadzenia rozliczeń, o których mowa w art. 4 ust. 1a pkt 2, prowadzi konto dla prosumenta energii odnawialnej, prosumenta zbiorowego energii odnawialnej lub prosumenta wirtualnego energii odnawialnej, zwane dalej "kontem prosumenta", na którym ewidencjonuje ilości energii elektrycznej i wartości energii elektrycznej, o których mowa w art. 4 ust. 1a, oraz wynikającą z nich wartość środków za energię elektryczną należną prosumentowi za energię elektryczną wprowadzoną do sieci, zwaną dalej "depozytem </a:t>
            </a:r>
            <a:r>
              <a:rPr lang="pl-PL" sz="1800" dirty="0" err="1"/>
              <a:t>prosumenckim</a:t>
            </a:r>
            <a:r>
              <a:rPr lang="pl-PL" sz="1800" dirty="0"/>
              <a:t>".</a:t>
            </a:r>
          </a:p>
          <a:p>
            <a:pPr marL="0" indent="0">
              <a:buClr>
                <a:srgbClr val="D9C190"/>
              </a:buClr>
              <a:buNone/>
            </a:pPr>
            <a:endParaRPr lang="pl-PL" sz="1800" dirty="0"/>
          </a:p>
          <a:p>
            <a:pPr marL="0" indent="0">
              <a:buClr>
                <a:srgbClr val="D9C190"/>
              </a:buClr>
              <a:buNone/>
            </a:pPr>
            <a:r>
              <a:rPr lang="pl-PL" sz="1800" dirty="0"/>
              <a:t>2. Depozyt </a:t>
            </a:r>
            <a:r>
              <a:rPr lang="pl-PL" sz="1800" dirty="0" err="1"/>
              <a:t>prosumencki</a:t>
            </a:r>
            <a:r>
              <a:rPr lang="pl-PL" sz="1800" dirty="0"/>
              <a:t> przeznaczany jest na rozliczenie zobowiązań prosumenta energii odnawialnej, prosumenta zbiorowego energii odnawialnej lub prosumenta wirtualnego energii odnawialnej z tytułu zakupu energii elektrycznej od sprzedawcy prowadzącego konto prosumenta, o którym mowa w ust. 1.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1800" dirty="0"/>
              <a:t>4. Wartość depozytu </a:t>
            </a:r>
            <a:r>
              <a:rPr lang="pl-PL" sz="1800" dirty="0" err="1"/>
              <a:t>prosumenckiego</a:t>
            </a:r>
            <a:r>
              <a:rPr lang="pl-PL" sz="1800" dirty="0"/>
              <a:t> dotycząca danego miesiąca kalendarzowego jest ustalana i przyporządkowywana do konta </a:t>
            </a:r>
            <a:r>
              <a:rPr lang="pl-PL" sz="1800" dirty="0" err="1"/>
              <a:t>prosumenckiego</a:t>
            </a:r>
            <a:r>
              <a:rPr lang="pl-PL" sz="1800" dirty="0"/>
              <a:t> w kolejnym miesiącu kalendarzowym.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1800" dirty="0"/>
              <a:t>5. Kwota środków stanowiąca depozyt </a:t>
            </a:r>
            <a:r>
              <a:rPr lang="pl-PL" sz="1800" dirty="0" err="1"/>
              <a:t>prosumencki</a:t>
            </a:r>
            <a:r>
              <a:rPr lang="pl-PL" sz="1800" dirty="0"/>
              <a:t> może być rozliczana na koncie </a:t>
            </a:r>
            <a:r>
              <a:rPr lang="pl-PL" sz="1800" dirty="0" err="1"/>
              <a:t>prosumenckim</a:t>
            </a:r>
            <a:r>
              <a:rPr lang="pl-PL" sz="1800" dirty="0"/>
              <a:t> przez 12 miesięcy od dnia przypisania tej kwoty jako depozyt </a:t>
            </a:r>
            <a:r>
              <a:rPr lang="pl-PL" sz="1800" dirty="0" err="1"/>
              <a:t>prosumencki</a:t>
            </a:r>
            <a:r>
              <a:rPr lang="pl-PL" sz="1800" dirty="0"/>
              <a:t> na koncie prosumenta.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1800" dirty="0"/>
              <a:t>6. Po upływie 12 miesięcy od dnia przypisania danej kwoty środków do depozytu </a:t>
            </a:r>
            <a:r>
              <a:rPr lang="pl-PL" sz="1800" dirty="0" err="1"/>
              <a:t>prosumenckiego</a:t>
            </a:r>
            <a:r>
              <a:rPr lang="pl-PL" sz="1800" dirty="0"/>
              <a:t> niewykorzystane lub niezwrócone na podstawie przepisu art. 4 ust. 11 pkt 2 środki umarza się.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1800" dirty="0"/>
              <a:t>7. Na rozliczenie ze sprzedawcą w pierwszej kolejności przeznacza się środki o najstarszej dacie przypisania do konta prosumenta jako depozyt </a:t>
            </a:r>
            <a:r>
              <a:rPr lang="pl-PL" sz="1800" dirty="0" err="1"/>
              <a:t>prosumencki</a:t>
            </a:r>
            <a:r>
              <a:rPr lang="pl-PL" sz="1800" dirty="0"/>
              <a:t>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914C624-60FF-1F40-831C-C2FFA7FE762D}"/>
              </a:ext>
            </a:extLst>
          </p:cNvPr>
          <p:cNvSpPr txBox="1"/>
          <p:nvPr/>
        </p:nvSpPr>
        <p:spPr>
          <a:xfrm>
            <a:off x="316428" y="6423899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9E15DA1-E999-5D44-B5E4-BD9F7D93053D}"/>
              </a:ext>
            </a:extLst>
          </p:cNvPr>
          <p:cNvSpPr txBox="1"/>
          <p:nvPr/>
        </p:nvSpPr>
        <p:spPr>
          <a:xfrm rot="16200000">
            <a:off x="-3110005" y="2874357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8" name="Trójkąt prostokątny 7">
            <a:extLst>
              <a:ext uri="{FF2B5EF4-FFF2-40B4-BE49-F238E27FC236}">
                <a16:creationId xmlns:a16="http://schemas.microsoft.com/office/drawing/2014/main" id="{2953E0B2-CF84-D348-8BC0-9274B9245E58}"/>
              </a:ext>
            </a:extLst>
          </p:cNvPr>
          <p:cNvSpPr/>
          <p:nvPr/>
        </p:nvSpPr>
        <p:spPr>
          <a:xfrm rot="16200000">
            <a:off x="11027064" y="5632380"/>
            <a:ext cx="1209849" cy="1220056"/>
          </a:xfrm>
          <a:prstGeom prst="rtTriangle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asek ukośny 8">
            <a:extLst>
              <a:ext uri="{FF2B5EF4-FFF2-40B4-BE49-F238E27FC236}">
                <a16:creationId xmlns:a16="http://schemas.microsoft.com/office/drawing/2014/main" id="{7F8BFCBC-8028-9B43-959B-AE8E217A8B42}"/>
              </a:ext>
            </a:extLst>
          </p:cNvPr>
          <p:cNvSpPr/>
          <p:nvPr/>
        </p:nvSpPr>
        <p:spPr>
          <a:xfrm rot="10800000">
            <a:off x="9576122" y="4202130"/>
            <a:ext cx="2615877" cy="2655870"/>
          </a:xfrm>
          <a:prstGeom prst="diagStripe">
            <a:avLst>
              <a:gd name="adj" fmla="val 53449"/>
            </a:avLst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704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38" y="82105"/>
            <a:ext cx="10515600" cy="1325563"/>
          </a:xfrm>
        </p:spPr>
        <p:txBody>
          <a:bodyPr/>
          <a:lstStyle/>
          <a:p>
            <a:r>
              <a:rPr lang="pl-PL" b="1" dirty="0"/>
              <a:t>Podatek VAT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10644-C252-8243-A779-D01F1B49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310" y="1037600"/>
            <a:ext cx="10373828" cy="5632519"/>
          </a:xfrm>
        </p:spPr>
        <p:txBody>
          <a:bodyPr>
            <a:noAutofit/>
          </a:bodyPr>
          <a:lstStyle/>
          <a:p>
            <a:pPr marL="0" indent="0">
              <a:buClr>
                <a:srgbClr val="D9C190"/>
              </a:buClr>
              <a:buNone/>
            </a:pPr>
            <a:r>
              <a:rPr lang="pl-PL" sz="2400" b="1" dirty="0"/>
              <a:t>Art.  5.  [Przedmiot opodatkowania; nadużycie prawa]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400" dirty="0"/>
              <a:t>1. 	Opodatkowaniu podatkiem od towarów i usług, zwanym dalej "podatkiem", podlegają: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400" dirty="0"/>
              <a:t>1)	odpłatna dostawa towarów i odpłatne świadczenie usług na terytorium kraju;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400" dirty="0"/>
              <a:t>2)	eksport towarów;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400" dirty="0"/>
              <a:t>3)	import towarów na terytorium kraju;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400" dirty="0"/>
              <a:t>4)	wewnątrzwspólnotowe nabycie towarów za wynagrodzeniem na terytorium kraju;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400" dirty="0"/>
              <a:t>wewnątrzwspólnotowa dostawa towarów.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400" b="1" dirty="0"/>
              <a:t>Art.  7.  [Dostawa towarów]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400" dirty="0"/>
              <a:t>1. 	Przez dostawę towarów, o której mowa w art. 5 ust. 1 pkt 1, rozumie się przeniesienie prawa do rozporządzania towarami jak właściciel </a:t>
            </a:r>
          </a:p>
          <a:p>
            <a:pPr marL="0" indent="0">
              <a:buClr>
                <a:srgbClr val="D9C190"/>
              </a:buClr>
              <a:buNone/>
            </a:pPr>
            <a:endParaRPr lang="pl-PL" sz="2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914C624-60FF-1F40-831C-C2FFA7FE762D}"/>
              </a:ext>
            </a:extLst>
          </p:cNvPr>
          <p:cNvSpPr txBox="1"/>
          <p:nvPr/>
        </p:nvSpPr>
        <p:spPr>
          <a:xfrm>
            <a:off x="316428" y="6423899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9E15DA1-E999-5D44-B5E4-BD9F7D93053D}"/>
              </a:ext>
            </a:extLst>
          </p:cNvPr>
          <p:cNvSpPr txBox="1"/>
          <p:nvPr/>
        </p:nvSpPr>
        <p:spPr>
          <a:xfrm rot="16200000">
            <a:off x="-3110005" y="2874357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8" name="Trójkąt prostokątny 7">
            <a:extLst>
              <a:ext uri="{FF2B5EF4-FFF2-40B4-BE49-F238E27FC236}">
                <a16:creationId xmlns:a16="http://schemas.microsoft.com/office/drawing/2014/main" id="{2953E0B2-CF84-D348-8BC0-9274B9245E58}"/>
              </a:ext>
            </a:extLst>
          </p:cNvPr>
          <p:cNvSpPr/>
          <p:nvPr/>
        </p:nvSpPr>
        <p:spPr>
          <a:xfrm rot="16200000">
            <a:off x="11027064" y="5632380"/>
            <a:ext cx="1209849" cy="1220056"/>
          </a:xfrm>
          <a:prstGeom prst="rtTriangle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asek ukośny 8">
            <a:extLst>
              <a:ext uri="{FF2B5EF4-FFF2-40B4-BE49-F238E27FC236}">
                <a16:creationId xmlns:a16="http://schemas.microsoft.com/office/drawing/2014/main" id="{7F8BFCBC-8028-9B43-959B-AE8E217A8B42}"/>
              </a:ext>
            </a:extLst>
          </p:cNvPr>
          <p:cNvSpPr/>
          <p:nvPr/>
        </p:nvSpPr>
        <p:spPr>
          <a:xfrm rot="10800000">
            <a:off x="9576122" y="4202130"/>
            <a:ext cx="2615877" cy="2655870"/>
          </a:xfrm>
          <a:prstGeom prst="diagStripe">
            <a:avLst>
              <a:gd name="adj" fmla="val 53449"/>
            </a:avLst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483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38" y="82105"/>
            <a:ext cx="10515600" cy="1325563"/>
          </a:xfrm>
        </p:spPr>
        <p:txBody>
          <a:bodyPr/>
          <a:lstStyle/>
          <a:p>
            <a:r>
              <a:rPr lang="pl-PL" b="1" dirty="0"/>
              <a:t>Podatek VAT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10644-C252-8243-A779-D01F1B49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650" y="1247082"/>
            <a:ext cx="10373828" cy="5632519"/>
          </a:xfrm>
        </p:spPr>
        <p:txBody>
          <a:bodyPr>
            <a:noAutofit/>
          </a:bodyPr>
          <a:lstStyle/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Art.  29a.  [Podstawa opodatkowania]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1. 	Podstawą opodatkowania, z zastrzeżeniem ust. 2, 3 i 5, art. 30a-30c, art. 32, art. 119 oraz art. 120 ust. 4 i 5, jest wszystko, co stanowi zapłatę, którą dokonujący dostawy towarów lub usługodawca otrzymał lub ma otrzymać z tytułu sprzedaży od nabywcy, usługobiorcy lub osoby trzeciej, włącznie z otrzymanymi dotacjami, subwencjami i innymi dopłatami o podobnym charakterze mającymi bezpośredni wpływ na cenę towarów dostarczanych lub usług świadczonych przez podatnika.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914C624-60FF-1F40-831C-C2FFA7FE762D}"/>
              </a:ext>
            </a:extLst>
          </p:cNvPr>
          <p:cNvSpPr txBox="1"/>
          <p:nvPr/>
        </p:nvSpPr>
        <p:spPr>
          <a:xfrm>
            <a:off x="316428" y="6423899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9E15DA1-E999-5D44-B5E4-BD9F7D93053D}"/>
              </a:ext>
            </a:extLst>
          </p:cNvPr>
          <p:cNvSpPr txBox="1"/>
          <p:nvPr/>
        </p:nvSpPr>
        <p:spPr>
          <a:xfrm rot="16200000">
            <a:off x="-3110005" y="2874357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8" name="Trójkąt prostokątny 7">
            <a:extLst>
              <a:ext uri="{FF2B5EF4-FFF2-40B4-BE49-F238E27FC236}">
                <a16:creationId xmlns:a16="http://schemas.microsoft.com/office/drawing/2014/main" id="{2953E0B2-CF84-D348-8BC0-9274B9245E58}"/>
              </a:ext>
            </a:extLst>
          </p:cNvPr>
          <p:cNvSpPr/>
          <p:nvPr/>
        </p:nvSpPr>
        <p:spPr>
          <a:xfrm rot="16200000">
            <a:off x="11027064" y="5632380"/>
            <a:ext cx="1209849" cy="1220056"/>
          </a:xfrm>
          <a:prstGeom prst="rtTriangle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asek ukośny 8">
            <a:extLst>
              <a:ext uri="{FF2B5EF4-FFF2-40B4-BE49-F238E27FC236}">
                <a16:creationId xmlns:a16="http://schemas.microsoft.com/office/drawing/2014/main" id="{7F8BFCBC-8028-9B43-959B-AE8E217A8B42}"/>
              </a:ext>
            </a:extLst>
          </p:cNvPr>
          <p:cNvSpPr/>
          <p:nvPr/>
        </p:nvSpPr>
        <p:spPr>
          <a:xfrm rot="10800000">
            <a:off x="9576122" y="4202130"/>
            <a:ext cx="2615877" cy="2655870"/>
          </a:xfrm>
          <a:prstGeom prst="diagStripe">
            <a:avLst>
              <a:gd name="adj" fmla="val 53449"/>
            </a:avLst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767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38" y="82105"/>
            <a:ext cx="10515600" cy="1325563"/>
          </a:xfrm>
        </p:spPr>
        <p:txBody>
          <a:bodyPr/>
          <a:lstStyle/>
          <a:p>
            <a:r>
              <a:rPr lang="pl-PL" b="1" dirty="0"/>
              <a:t>Podatek VAT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10644-C252-8243-A779-D01F1B49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650" y="1247082"/>
            <a:ext cx="10373828" cy="5632519"/>
          </a:xfrm>
        </p:spPr>
        <p:txBody>
          <a:bodyPr>
            <a:noAutofit/>
          </a:bodyPr>
          <a:lstStyle/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Art. 19a ust. 5 pkt. 4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Obowiązek podatkowy powstaje z chwilą wystawienia faktury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4)	wystawienia faktury z tytułu: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a)	dostaw energii elektrycznej, cieplnej lub chłodniczej oraz gazu przewodowego,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b)	świadczenia usług: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-	telekomunikacyjnych,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-	wymienionych w poz. 24-37, 50 i 51 załącznika nr 3 do ustawy,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-	najmu, dzierżawy, leasingu lub usług o podobnym charakterze,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-	ochrony osób oraz usług ochrony, dozoru i przechowywania mienia,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-	stałej obsługi prawnej i biurowej,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-	dystrybucji energii elektrycznej, cieplnej lub chłodniczej oraz gazu przewodowego</a:t>
            </a:r>
          </a:p>
          <a:p>
            <a:pPr marL="0" indent="0">
              <a:buClr>
                <a:srgbClr val="D9C190"/>
              </a:buClr>
              <a:buNone/>
            </a:pPr>
            <a:r>
              <a:rPr lang="pl-PL" sz="2000" dirty="0"/>
              <a:t>- z wyjątkiem usług, do których stosuje się art. 28b, stanowiących import usług.</a:t>
            </a:r>
          </a:p>
          <a:p>
            <a:pPr marL="0" indent="0">
              <a:buClr>
                <a:srgbClr val="D9C190"/>
              </a:buClr>
              <a:buNone/>
            </a:pPr>
            <a:endParaRPr lang="pl-PL" sz="20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914C624-60FF-1F40-831C-C2FFA7FE762D}"/>
              </a:ext>
            </a:extLst>
          </p:cNvPr>
          <p:cNvSpPr txBox="1"/>
          <p:nvPr/>
        </p:nvSpPr>
        <p:spPr>
          <a:xfrm>
            <a:off x="316428" y="6423899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9E15DA1-E999-5D44-B5E4-BD9F7D93053D}"/>
              </a:ext>
            </a:extLst>
          </p:cNvPr>
          <p:cNvSpPr txBox="1"/>
          <p:nvPr/>
        </p:nvSpPr>
        <p:spPr>
          <a:xfrm rot="16200000">
            <a:off x="-3110005" y="2874357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8" name="Trójkąt prostokątny 7">
            <a:extLst>
              <a:ext uri="{FF2B5EF4-FFF2-40B4-BE49-F238E27FC236}">
                <a16:creationId xmlns:a16="http://schemas.microsoft.com/office/drawing/2014/main" id="{2953E0B2-CF84-D348-8BC0-9274B9245E58}"/>
              </a:ext>
            </a:extLst>
          </p:cNvPr>
          <p:cNvSpPr/>
          <p:nvPr/>
        </p:nvSpPr>
        <p:spPr>
          <a:xfrm rot="16200000">
            <a:off x="11027064" y="5632380"/>
            <a:ext cx="1209849" cy="1220056"/>
          </a:xfrm>
          <a:prstGeom prst="rtTriangle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asek ukośny 8">
            <a:extLst>
              <a:ext uri="{FF2B5EF4-FFF2-40B4-BE49-F238E27FC236}">
                <a16:creationId xmlns:a16="http://schemas.microsoft.com/office/drawing/2014/main" id="{7F8BFCBC-8028-9B43-959B-AE8E217A8B42}"/>
              </a:ext>
            </a:extLst>
          </p:cNvPr>
          <p:cNvSpPr/>
          <p:nvPr/>
        </p:nvSpPr>
        <p:spPr>
          <a:xfrm rot="10800000">
            <a:off x="9576122" y="4202130"/>
            <a:ext cx="2615877" cy="2655870"/>
          </a:xfrm>
          <a:prstGeom prst="diagStripe">
            <a:avLst>
              <a:gd name="adj" fmla="val 53449"/>
            </a:avLst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04465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1404</Words>
  <Application>Microsoft Office PowerPoint</Application>
  <PresentationFormat>Panoramiczny</PresentationFormat>
  <Paragraphs>120</Paragraphs>
  <Slides>12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Motyw pakietu Office</vt:lpstr>
      <vt:lpstr>Prezentacja programu PowerPoint</vt:lpstr>
      <vt:lpstr>Podatek od nieruchomości</vt:lpstr>
      <vt:lpstr>Podatek od nieruchomości</vt:lpstr>
      <vt:lpstr>Podatek od nieruchomości</vt:lpstr>
      <vt:lpstr>Systemy rozliczeń</vt:lpstr>
      <vt:lpstr>Depozyt prosumencki</vt:lpstr>
      <vt:lpstr>Podatek VAT</vt:lpstr>
      <vt:lpstr>Podatek VAT</vt:lpstr>
      <vt:lpstr>Podatek VAT</vt:lpstr>
      <vt:lpstr>Podatek dochodowy</vt:lpstr>
      <vt:lpstr>Podatek dochodowy</vt:lpstr>
      <vt:lpstr>Podatek akcyzowy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Microsoft Office User</dc:creator>
  <cp:lastModifiedBy>Patrycja Kubiesa</cp:lastModifiedBy>
  <cp:revision>26</cp:revision>
  <dcterms:created xsi:type="dcterms:W3CDTF">2022-02-17T18:47:50Z</dcterms:created>
  <dcterms:modified xsi:type="dcterms:W3CDTF">2023-11-30T16:44:16Z</dcterms:modified>
</cp:coreProperties>
</file>