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5"/>
  </p:notesMasterIdLst>
  <p:sldIdLst>
    <p:sldId id="256" r:id="rId2"/>
    <p:sldId id="259" r:id="rId3"/>
    <p:sldId id="267" r:id="rId4"/>
    <p:sldId id="2310" r:id="rId5"/>
    <p:sldId id="2311" r:id="rId6"/>
    <p:sldId id="326" r:id="rId7"/>
    <p:sldId id="2312" r:id="rId8"/>
    <p:sldId id="2313" r:id="rId9"/>
    <p:sldId id="2320" r:id="rId10"/>
    <p:sldId id="2316" r:id="rId11"/>
    <p:sldId id="2314" r:id="rId12"/>
    <p:sldId id="2321" r:id="rId13"/>
    <p:sldId id="2322" r:id="rId14"/>
    <p:sldId id="2323" r:id="rId15"/>
    <p:sldId id="2315" r:id="rId16"/>
    <p:sldId id="2324" r:id="rId17"/>
    <p:sldId id="2318" r:id="rId18"/>
    <p:sldId id="2317" r:id="rId19"/>
    <p:sldId id="2325" r:id="rId20"/>
    <p:sldId id="2339" r:id="rId21"/>
    <p:sldId id="2340" r:id="rId22"/>
    <p:sldId id="741" r:id="rId23"/>
    <p:sldId id="2341" r:id="rId24"/>
    <p:sldId id="2342" r:id="rId25"/>
    <p:sldId id="2328" r:id="rId26"/>
    <p:sldId id="2329" r:id="rId27"/>
    <p:sldId id="2330" r:id="rId28"/>
    <p:sldId id="2319" r:id="rId29"/>
    <p:sldId id="2333" r:id="rId30"/>
    <p:sldId id="2334" r:id="rId31"/>
    <p:sldId id="2336" r:id="rId32"/>
    <p:sldId id="2338" r:id="rId33"/>
    <p:sldId id="2335" r:id="rId3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C190"/>
    <a:srgbClr val="F29295"/>
    <a:srgbClr val="D9C5AA"/>
    <a:srgbClr val="A7C0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60"/>
    <p:restoredTop sz="94008"/>
  </p:normalViewPr>
  <p:slideViewPr>
    <p:cSldViewPr snapToGrid="0" snapToObjects="1">
      <p:cViewPr varScale="1">
        <p:scale>
          <a:sx n="106" d="100"/>
          <a:sy n="106" d="100"/>
        </p:scale>
        <p:origin x="200" y="5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1CB347-91D9-964D-BDD9-DC2346C4A02C}" type="datetimeFigureOut">
              <a:rPr lang="pl-PL" smtClean="0"/>
              <a:t>30.11.2023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0AEC8D-5FDB-CC47-9AE6-9409D2450D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8099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0AEC8D-5FDB-CC47-9AE6-9409D2450DE4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59910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0AEC8D-5FDB-CC47-9AE6-9409D2450DE4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5991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FAD2BF-1A72-7047-BB96-EB0A529502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C859201-E4FE-AB49-9AD6-BA47708DA5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D338E42-D533-5D48-B7BE-B67A99F6A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56538-6DA9-5D4B-82C1-AAFE1AD75B1A}" type="datetimeFigureOut">
              <a:rPr lang="pl-PL" smtClean="0"/>
              <a:t>30.11.2023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8E408C7-3300-724F-BA69-0B4B4DCF7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2CC1565-6875-A940-BD00-77D28F418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D316-D091-6043-8D2C-CBEDC21275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09184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D3F2E9-7EB6-D84B-8F92-4B9933C5E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788B821-5A60-FF43-862E-2F117E778C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4BCD63F-A864-4F44-97FB-0899ACDA4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56538-6DA9-5D4B-82C1-AAFE1AD75B1A}" type="datetimeFigureOut">
              <a:rPr lang="pl-PL" smtClean="0"/>
              <a:t>30.11.2023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F2C26B3-46C8-0344-82D2-04CEF2233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22AFFA9-22C3-1B42-BB50-0FBD220BB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D316-D091-6043-8D2C-CBEDC21275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9410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F5A870AE-0D2B-1E4F-83E7-36710A5330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1CD21667-42BE-284A-A197-D016BAD676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6AF416E-8C17-F843-9E7C-064D385DA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56538-6DA9-5D4B-82C1-AAFE1AD75B1A}" type="datetimeFigureOut">
              <a:rPr lang="pl-PL" smtClean="0"/>
              <a:t>30.11.2023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E0746FB-B3F9-5249-82B0-91CF937A2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6266BDA-F6A9-4749-925A-449F75CBE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D316-D091-6043-8D2C-CBEDC21275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89504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740768C-5ACE-5747-9357-470A4B507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14CE62-7A6A-B54E-ADB5-B62D7664E9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165694C-A3BB-3B43-8EBB-DC5817686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56538-6DA9-5D4B-82C1-AAFE1AD75B1A}" type="datetimeFigureOut">
              <a:rPr lang="pl-PL" smtClean="0"/>
              <a:t>30.11.2023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94F70A6-8B88-B04F-A07B-E4EB238A5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64453E3-9DCB-FA46-AB54-D24B50D07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D316-D091-6043-8D2C-CBEDC21275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4984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9CFB62-FB77-3944-8368-5FE7D9E94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36D77B3-7DA7-3F47-8F6D-CCC726DA5E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F51543D-F0F1-7C47-B7CC-EDBF6D32F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56538-6DA9-5D4B-82C1-AAFE1AD75B1A}" type="datetimeFigureOut">
              <a:rPr lang="pl-PL" smtClean="0"/>
              <a:t>30.11.2023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A02DD1D-0328-D943-8774-E71C8A40A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BFE8F41-A2A8-484B-8744-E576F1382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D316-D091-6043-8D2C-CBEDC21275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1368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60D0E1-8F5A-1342-989C-311413095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B1ECE13-F877-E148-B8F5-268AC4CED5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D334B5A-D1E7-EC48-9581-BB61AF450F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3E1BBBF-26C9-8C4F-ACB0-4CE07B7D6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56538-6DA9-5D4B-82C1-AAFE1AD75B1A}" type="datetimeFigureOut">
              <a:rPr lang="pl-PL" smtClean="0"/>
              <a:t>30.11.2023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F75F7A6-A29F-7D47-B894-B83F50FA1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2EBEC82-0D43-CE4D-BBEB-60832CBF6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D316-D091-6043-8D2C-CBEDC21275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2429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41B5CF3-59AD-2E41-9C5C-5B9403717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3BB8294-BA3F-3A40-80EA-DF87115315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B17F532-78CE-324C-BEE1-B3002B9D14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D9DD283B-6D80-1A42-ACE7-71811736DF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0BCF79DC-1881-B242-9A80-6425A2F809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EB08C4BF-6112-4640-95F1-B5CEFAF6D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56538-6DA9-5D4B-82C1-AAFE1AD75B1A}" type="datetimeFigureOut">
              <a:rPr lang="pl-PL" smtClean="0"/>
              <a:t>30.11.2023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047D4F2E-C053-BC42-ABA5-6A5860EEB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3A1D31FF-9F1E-A24F-B20B-FC91DE4B9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D316-D091-6043-8D2C-CBEDC21275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3905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1F7A8BA-A64A-9D45-B918-DE82BA4FD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35CFF526-3280-AE46-B6E1-74F825028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56538-6DA9-5D4B-82C1-AAFE1AD75B1A}" type="datetimeFigureOut">
              <a:rPr lang="pl-PL" smtClean="0"/>
              <a:t>30.11.2023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D479BCB1-EA04-544C-981E-73F2D012D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B0C1EC35-525A-2D46-98A7-CAF4842FE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D316-D091-6043-8D2C-CBEDC21275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34490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1AB1F348-52DC-5D4A-AC01-75B194863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56538-6DA9-5D4B-82C1-AAFE1AD75B1A}" type="datetimeFigureOut">
              <a:rPr lang="pl-PL" smtClean="0"/>
              <a:t>30.11.2023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94887F45-32DF-C647-911D-9ED83CF5D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B028B2C-7325-B041-B828-90395462F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D316-D091-6043-8D2C-CBEDC21275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0681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E20954-9FF5-714F-80E1-445A0F1C4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5CBC106-4A8C-E94A-A26D-BA2D435CF0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11227DF-9502-6542-93E9-80358EA1A0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3C7DF1F-B98C-A84E-AD09-3F67A83C9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56538-6DA9-5D4B-82C1-AAFE1AD75B1A}" type="datetimeFigureOut">
              <a:rPr lang="pl-PL" smtClean="0"/>
              <a:t>30.11.2023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EFF1761-48B8-8041-A559-34F6770B0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7B70B7F-E730-4747-8AF5-521330FDF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D316-D091-6043-8D2C-CBEDC21275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0221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BA75DAD-6E45-6042-9909-3BB55219C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6457A4BF-8A37-0A4B-95A1-1137E7F991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3B65531-4EDF-5D49-9AF7-83FE4EA51A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9C62D74-4B8C-B849-A5CE-3928E3E2E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56538-6DA9-5D4B-82C1-AAFE1AD75B1A}" type="datetimeFigureOut">
              <a:rPr lang="pl-PL" smtClean="0"/>
              <a:t>30.11.2023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125FA98-58E8-564E-8780-BFFB9AD41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A3D948E-5F63-A646-B05A-AE4382421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D316-D091-6043-8D2C-CBEDC21275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5700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A887300A-F477-2642-A1A4-70FA2B4FF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2D6B7CF-2E51-F949-A698-1EBD07944D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A0FDB9E-AED2-DA44-8351-A46715FF11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56538-6DA9-5D4B-82C1-AAFE1AD75B1A}" type="datetimeFigureOut">
              <a:rPr lang="pl-PL" smtClean="0"/>
              <a:t>30.11.2023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4DCFCAC-2D31-B041-A3B4-905C261A30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C19E988-26AF-3A46-A779-AE522EA357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CD316-D091-6043-8D2C-CBEDC21275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2211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95326A41-A83C-BD4D-AD47-848B886E69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38417" y="219586"/>
            <a:ext cx="1005974" cy="1403730"/>
          </a:xfrm>
          <a:prstGeom prst="rect">
            <a:avLst/>
          </a:prstGeom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1D6EE61F-3BDD-4849-9DD0-F00FCDF42235}"/>
              </a:ext>
            </a:extLst>
          </p:cNvPr>
          <p:cNvSpPr/>
          <p:nvPr/>
        </p:nvSpPr>
        <p:spPr>
          <a:xfrm>
            <a:off x="522269" y="5188450"/>
            <a:ext cx="11147461" cy="575352"/>
          </a:xfrm>
          <a:prstGeom prst="rect">
            <a:avLst/>
          </a:prstGeom>
          <a:solidFill>
            <a:srgbClr val="D9C1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016F5449-184B-AC42-B4E2-2B37440A4B07}"/>
              </a:ext>
            </a:extLst>
          </p:cNvPr>
          <p:cNvSpPr txBox="1"/>
          <p:nvPr/>
        </p:nvSpPr>
        <p:spPr>
          <a:xfrm>
            <a:off x="522269" y="2375278"/>
            <a:ext cx="71176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5400" dirty="0"/>
              <a:t>Księgi rachunkowe a JDG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D57D3640-6FB8-A146-A58F-82B6BD8E5BA9}"/>
              </a:ext>
            </a:extLst>
          </p:cNvPr>
          <p:cNvSpPr txBox="1"/>
          <p:nvPr/>
        </p:nvSpPr>
        <p:spPr>
          <a:xfrm>
            <a:off x="768491" y="485436"/>
            <a:ext cx="68528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www.ksiegowanaswoim.pl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0F8289F0-AEC4-F94E-9A43-F700304264E2}"/>
              </a:ext>
            </a:extLst>
          </p:cNvPr>
          <p:cNvSpPr txBox="1"/>
          <p:nvPr/>
        </p:nvSpPr>
        <p:spPr>
          <a:xfrm rot="16200000">
            <a:off x="-2781052" y="-1281718"/>
            <a:ext cx="68528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www.ksiegowanaswoim.pl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2010DBB3-2CB2-6444-AED6-DEFFC11DD02C}"/>
              </a:ext>
            </a:extLst>
          </p:cNvPr>
          <p:cNvSpPr txBox="1"/>
          <p:nvPr/>
        </p:nvSpPr>
        <p:spPr>
          <a:xfrm>
            <a:off x="522269" y="4113947"/>
            <a:ext cx="31049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3200" dirty="0"/>
              <a:t>Anna </a:t>
            </a:r>
            <a:r>
              <a:rPr lang="pl-PL" sz="3200" dirty="0" err="1"/>
              <a:t>Leńczowska</a:t>
            </a:r>
            <a:endParaRPr lang="pl-PL" sz="3200" dirty="0"/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8E76CD0A-6CF3-FE41-8709-703F1C9D8383}"/>
              </a:ext>
            </a:extLst>
          </p:cNvPr>
          <p:cNvSpPr txBox="1"/>
          <p:nvPr/>
        </p:nvSpPr>
        <p:spPr>
          <a:xfrm>
            <a:off x="10162591" y="5276071"/>
            <a:ext cx="13516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dirty="0">
                <a:solidFill>
                  <a:schemeClr val="bg1"/>
                </a:solidFill>
              </a:rPr>
              <a:t>07.12.2023</a:t>
            </a:r>
          </a:p>
        </p:txBody>
      </p:sp>
    </p:spTree>
    <p:extLst>
      <p:ext uri="{BB962C8B-B14F-4D97-AF65-F5344CB8AC3E}">
        <p14:creationId xmlns:p14="http://schemas.microsoft.com/office/powerpoint/2010/main" val="18089157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4EF982-D904-AE40-844C-5B02F7B81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082" y="907054"/>
            <a:ext cx="10515600" cy="1056862"/>
          </a:xfrm>
        </p:spPr>
        <p:txBody>
          <a:bodyPr>
            <a:noAutofit/>
          </a:bodyPr>
          <a:lstStyle/>
          <a:p>
            <a:pPr algn="ctr"/>
            <a:r>
              <a:rPr lang="pl-PL" sz="4000" b="1" dirty="0"/>
              <a:t>Przed sporządzeniem inwentarza</a:t>
            </a:r>
            <a:endParaRPr lang="pl-PL" sz="4000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0699E044-451B-E14F-B4C3-93BDF585F0EE}"/>
              </a:ext>
            </a:extLst>
          </p:cNvPr>
          <p:cNvSpPr/>
          <p:nvPr/>
        </p:nvSpPr>
        <p:spPr>
          <a:xfrm>
            <a:off x="-146268" y="5673227"/>
            <a:ext cx="12526628" cy="1325563"/>
          </a:xfrm>
          <a:prstGeom prst="rect">
            <a:avLst/>
          </a:prstGeom>
          <a:solidFill>
            <a:srgbClr val="D9C5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DAB942DB-595F-6860-F3AA-8C50354143BE}"/>
              </a:ext>
            </a:extLst>
          </p:cNvPr>
          <p:cNvSpPr txBox="1"/>
          <p:nvPr/>
        </p:nvSpPr>
        <p:spPr>
          <a:xfrm>
            <a:off x="2308667" y="3429000"/>
            <a:ext cx="715955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pl-PL" sz="3600" dirty="0">
                <a:latin typeface="+mj-lt"/>
              </a:rPr>
              <a:t>Należy przeprowadzić inwentaryzację</a:t>
            </a:r>
          </a:p>
        </p:txBody>
      </p:sp>
      <p:sp>
        <p:nvSpPr>
          <p:cNvPr id="5" name="Strzałka zakrzywiona w dół 4">
            <a:extLst>
              <a:ext uri="{FF2B5EF4-FFF2-40B4-BE49-F238E27FC236}">
                <a16:creationId xmlns:a16="http://schemas.microsoft.com/office/drawing/2014/main" id="{C8838CAE-E9DE-6709-07DD-0F0ADCFB2D9E}"/>
              </a:ext>
            </a:extLst>
          </p:cNvPr>
          <p:cNvSpPr/>
          <p:nvPr/>
        </p:nvSpPr>
        <p:spPr>
          <a:xfrm rot="5400000">
            <a:off x="9071870" y="1924934"/>
            <a:ext cx="2457849" cy="1292124"/>
          </a:xfrm>
          <a:prstGeom prst="curvedDownArrow">
            <a:avLst/>
          </a:prstGeom>
          <a:solidFill>
            <a:srgbClr val="D9C19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531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9CA78554-AE80-1C41-9637-6D90BABE73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53800" y="86022"/>
            <a:ext cx="686656" cy="958156"/>
          </a:xfrm>
          <a:prstGeom prst="rect">
            <a:avLst/>
          </a:prstGeom>
        </p:spPr>
      </p:pic>
      <p:sp>
        <p:nvSpPr>
          <p:cNvPr id="7" name="Prostokąt 6">
            <a:extLst>
              <a:ext uri="{FF2B5EF4-FFF2-40B4-BE49-F238E27FC236}">
                <a16:creationId xmlns:a16="http://schemas.microsoft.com/office/drawing/2014/main" id="{47B66523-3890-D693-4FB0-7712BA827107}"/>
              </a:ext>
            </a:extLst>
          </p:cNvPr>
          <p:cNvSpPr/>
          <p:nvPr/>
        </p:nvSpPr>
        <p:spPr>
          <a:xfrm>
            <a:off x="693516" y="359595"/>
            <a:ext cx="10660284" cy="1069382"/>
          </a:xfrm>
          <a:prstGeom prst="rect">
            <a:avLst/>
          </a:prstGeom>
          <a:solidFill>
            <a:schemeClr val="bg1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D9C5AA"/>
              </a:solidFill>
            </a:endParaRPr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3AFB95E4-8B7E-19B3-D14E-06C2D22062EF}"/>
              </a:ext>
            </a:extLst>
          </p:cNvPr>
          <p:cNvSpPr/>
          <p:nvPr/>
        </p:nvSpPr>
        <p:spPr>
          <a:xfrm>
            <a:off x="680215" y="365520"/>
            <a:ext cx="192236" cy="1069382"/>
          </a:xfrm>
          <a:prstGeom prst="rect">
            <a:avLst/>
          </a:prstGeom>
          <a:solidFill>
            <a:srgbClr val="D9C1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104EF982-D904-AE40-844C-5B02F7B81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7752" y="451321"/>
            <a:ext cx="10515600" cy="885929"/>
          </a:xfrm>
        </p:spPr>
        <p:txBody>
          <a:bodyPr>
            <a:normAutofit/>
          </a:bodyPr>
          <a:lstStyle/>
          <a:p>
            <a:r>
              <a:rPr lang="pl-PL" sz="3600" dirty="0">
                <a:latin typeface="+mn-lt"/>
              </a:rPr>
              <a:t>Zestawienie aktywów i pasywów</a:t>
            </a:r>
          </a:p>
        </p:txBody>
      </p:sp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EC855F84-AA53-E2F6-E550-9D2C4CAB3515}"/>
              </a:ext>
            </a:extLst>
          </p:cNvPr>
          <p:cNvSpPr txBox="1">
            <a:spLocks/>
          </p:cNvSpPr>
          <p:nvPr/>
        </p:nvSpPr>
        <p:spPr>
          <a:xfrm>
            <a:off x="489735" y="1735910"/>
            <a:ext cx="11209105" cy="573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ctr">
              <a:lnSpc>
                <a:spcPct val="120000"/>
              </a:lnSpc>
              <a:buClr>
                <a:srgbClr val="D9C190"/>
              </a:buClr>
              <a:buFont typeface="Czcionka systemowa (Regular)"/>
              <a:buChar char="→"/>
            </a:pPr>
            <a:r>
              <a:rPr lang="pl-PL" sz="2800" dirty="0"/>
              <a:t> Środki trwałe</a:t>
            </a:r>
          </a:p>
        </p:txBody>
      </p:sp>
      <p:sp>
        <p:nvSpPr>
          <p:cNvPr id="11" name="Symbol zastępczy zawartości 2">
            <a:extLst>
              <a:ext uri="{FF2B5EF4-FFF2-40B4-BE49-F238E27FC236}">
                <a16:creationId xmlns:a16="http://schemas.microsoft.com/office/drawing/2014/main" id="{BA917FE3-066E-3BF1-AC69-B711DA22CCD8}"/>
              </a:ext>
            </a:extLst>
          </p:cNvPr>
          <p:cNvSpPr txBox="1">
            <a:spLocks/>
          </p:cNvSpPr>
          <p:nvPr/>
        </p:nvSpPr>
        <p:spPr>
          <a:xfrm>
            <a:off x="489735" y="2494668"/>
            <a:ext cx="11209105" cy="573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ctr">
              <a:lnSpc>
                <a:spcPct val="120000"/>
              </a:lnSpc>
              <a:buClr>
                <a:srgbClr val="D9C190"/>
              </a:buClr>
              <a:buFont typeface="Czcionka systemowa (Regular)"/>
              <a:buChar char="→"/>
            </a:pPr>
            <a:r>
              <a:rPr lang="pl-PL" sz="2800" dirty="0"/>
              <a:t> </a:t>
            </a:r>
            <a:r>
              <a:rPr lang="pl-PL" sz="2800" dirty="0" err="1"/>
              <a:t>WNiP</a:t>
            </a:r>
            <a:endParaRPr lang="pl-PL" sz="2800" dirty="0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3B3EB787-7F70-4681-06A3-91846ACFB483}"/>
              </a:ext>
            </a:extLst>
          </p:cNvPr>
          <p:cNvSpPr txBox="1"/>
          <p:nvPr/>
        </p:nvSpPr>
        <p:spPr>
          <a:xfrm>
            <a:off x="1741714" y="4267200"/>
            <a:ext cx="90024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/>
              <a:t>wartość początkowa, zwiększenia wartości początkowej, dotychczasowe umorzenie, środki trwałe w budowie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6C2CB0C9-999B-3BEC-D011-93241E5AD226}"/>
              </a:ext>
            </a:extLst>
          </p:cNvPr>
          <p:cNvSpPr txBox="1"/>
          <p:nvPr/>
        </p:nvSpPr>
        <p:spPr>
          <a:xfrm>
            <a:off x="2862943" y="5508171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/>
              <a:t>Konta zespołu 0 </a:t>
            </a:r>
          </a:p>
        </p:txBody>
      </p:sp>
    </p:spTree>
    <p:extLst>
      <p:ext uri="{BB962C8B-B14F-4D97-AF65-F5344CB8AC3E}">
        <p14:creationId xmlns:p14="http://schemas.microsoft.com/office/powerpoint/2010/main" val="2566286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2" grpId="0"/>
      <p:bldP spid="5" grpId="0"/>
      <p:bldP spid="11" grpId="0"/>
      <p:bldP spid="3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9CA78554-AE80-1C41-9637-6D90BABE73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53800" y="86022"/>
            <a:ext cx="686656" cy="958156"/>
          </a:xfrm>
          <a:prstGeom prst="rect">
            <a:avLst/>
          </a:prstGeom>
        </p:spPr>
      </p:pic>
      <p:sp>
        <p:nvSpPr>
          <p:cNvPr id="7" name="Prostokąt 6">
            <a:extLst>
              <a:ext uri="{FF2B5EF4-FFF2-40B4-BE49-F238E27FC236}">
                <a16:creationId xmlns:a16="http://schemas.microsoft.com/office/drawing/2014/main" id="{47B66523-3890-D693-4FB0-7712BA827107}"/>
              </a:ext>
            </a:extLst>
          </p:cNvPr>
          <p:cNvSpPr/>
          <p:nvPr/>
        </p:nvSpPr>
        <p:spPr>
          <a:xfrm>
            <a:off x="693516" y="359595"/>
            <a:ext cx="10660284" cy="1069382"/>
          </a:xfrm>
          <a:prstGeom prst="rect">
            <a:avLst/>
          </a:prstGeom>
          <a:solidFill>
            <a:schemeClr val="bg1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D9C5AA"/>
              </a:solidFill>
            </a:endParaRPr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3AFB95E4-8B7E-19B3-D14E-06C2D22062EF}"/>
              </a:ext>
            </a:extLst>
          </p:cNvPr>
          <p:cNvSpPr/>
          <p:nvPr/>
        </p:nvSpPr>
        <p:spPr>
          <a:xfrm>
            <a:off x="680215" y="365520"/>
            <a:ext cx="192236" cy="1069382"/>
          </a:xfrm>
          <a:prstGeom prst="rect">
            <a:avLst/>
          </a:prstGeom>
          <a:solidFill>
            <a:srgbClr val="D9C1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104EF982-D904-AE40-844C-5B02F7B81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7752" y="451321"/>
            <a:ext cx="10515600" cy="885929"/>
          </a:xfrm>
        </p:spPr>
        <p:txBody>
          <a:bodyPr>
            <a:normAutofit/>
          </a:bodyPr>
          <a:lstStyle/>
          <a:p>
            <a:r>
              <a:rPr lang="pl-PL" sz="3600" dirty="0">
                <a:latin typeface="+mn-lt"/>
              </a:rPr>
              <a:t>Zestawienie aktywów i pasywów</a:t>
            </a:r>
          </a:p>
        </p:txBody>
      </p:sp>
      <p:sp>
        <p:nvSpPr>
          <p:cNvPr id="12" name="Symbol zastępczy zawartości 2">
            <a:extLst>
              <a:ext uri="{FF2B5EF4-FFF2-40B4-BE49-F238E27FC236}">
                <a16:creationId xmlns:a16="http://schemas.microsoft.com/office/drawing/2014/main" id="{B7FE647E-15CE-BDBF-B71C-2079B29E320C}"/>
              </a:ext>
            </a:extLst>
          </p:cNvPr>
          <p:cNvSpPr txBox="1">
            <a:spLocks/>
          </p:cNvSpPr>
          <p:nvPr/>
        </p:nvSpPr>
        <p:spPr>
          <a:xfrm>
            <a:off x="606509" y="1811310"/>
            <a:ext cx="11209105" cy="573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20000"/>
              </a:lnSpc>
              <a:buClr>
                <a:srgbClr val="D9C190"/>
              </a:buClr>
              <a:buFont typeface="Czcionka systemowa (Regular)"/>
              <a:buChar char="→"/>
            </a:pPr>
            <a:r>
              <a:rPr lang="pl-PL" sz="2800" dirty="0"/>
              <a:t> Towary, materiały, produkty, półprodukty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AC30A62C-47E3-7ADD-0873-52B307F290EE}"/>
              </a:ext>
            </a:extLst>
          </p:cNvPr>
          <p:cNvSpPr txBox="1"/>
          <p:nvPr/>
        </p:nvSpPr>
        <p:spPr>
          <a:xfrm>
            <a:off x="2201388" y="4708005"/>
            <a:ext cx="73315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D9C190"/>
              </a:buClr>
              <a:buFont typeface="Wingdings" pitchFamily="2" charset="2"/>
              <a:buChar char="ü"/>
            </a:pPr>
            <a:r>
              <a:rPr lang="pl-PL" sz="2000" dirty="0"/>
              <a:t>Uwaga na tzw. towary w drodze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502AEB87-5C7A-A5B1-B5A6-97354A8BB93D}"/>
              </a:ext>
            </a:extLst>
          </p:cNvPr>
          <p:cNvSpPr txBox="1"/>
          <p:nvPr/>
        </p:nvSpPr>
        <p:spPr>
          <a:xfrm>
            <a:off x="3929495" y="5618513"/>
            <a:ext cx="38753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dirty="0"/>
              <a:t>Konta zespołu 3 i 6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427ED437-BA58-8B8B-D07E-85A34DCDED2D}"/>
              </a:ext>
            </a:extLst>
          </p:cNvPr>
          <p:cNvSpPr txBox="1"/>
          <p:nvPr/>
        </p:nvSpPr>
        <p:spPr>
          <a:xfrm>
            <a:off x="2201388" y="2623705"/>
            <a:ext cx="73315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D9C190"/>
              </a:buClr>
              <a:buFont typeface="Wingdings" pitchFamily="2" charset="2"/>
              <a:buChar char="ü"/>
            </a:pPr>
            <a:r>
              <a:rPr lang="pl-PL" sz="2000" dirty="0"/>
              <a:t>Wartość według cen zakupu lub nabycia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8D106A1C-1B61-0E18-D5E2-01637391FB40}"/>
              </a:ext>
            </a:extLst>
          </p:cNvPr>
          <p:cNvSpPr txBox="1"/>
          <p:nvPr/>
        </p:nvSpPr>
        <p:spPr>
          <a:xfrm>
            <a:off x="2201388" y="3091296"/>
            <a:ext cx="73315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D9C190"/>
              </a:buClr>
              <a:buFont typeface="Wingdings" pitchFamily="2" charset="2"/>
              <a:buChar char="ü"/>
            </a:pPr>
            <a:r>
              <a:rPr lang="pl-PL" sz="2000" dirty="0"/>
              <a:t>Najlepiej powiązane z systemem magazynowym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CC03AA13-41E2-D9FD-12DD-81EB434B6421}"/>
              </a:ext>
            </a:extLst>
          </p:cNvPr>
          <p:cNvSpPr txBox="1"/>
          <p:nvPr/>
        </p:nvSpPr>
        <p:spPr>
          <a:xfrm>
            <a:off x="2201388" y="3673187"/>
            <a:ext cx="73315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D9C190"/>
              </a:buClr>
              <a:buFont typeface="Wingdings" pitchFamily="2" charset="2"/>
              <a:buChar char="ü"/>
            </a:pPr>
            <a:r>
              <a:rPr lang="pl-PL" sz="2000" dirty="0"/>
              <a:t>Podział na towary, materiały, produkty, półprodukty, usługi w toku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51016A86-742C-AB59-C861-AA7B90AABECB}"/>
              </a:ext>
            </a:extLst>
          </p:cNvPr>
          <p:cNvSpPr txBox="1"/>
          <p:nvPr/>
        </p:nvSpPr>
        <p:spPr>
          <a:xfrm>
            <a:off x="2201388" y="4178069"/>
            <a:ext cx="73315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D9C190"/>
              </a:buClr>
              <a:buFont typeface="Wingdings" pitchFamily="2" charset="2"/>
              <a:buChar char="ü"/>
            </a:pPr>
            <a:r>
              <a:rPr lang="pl-PL" sz="2000" dirty="0"/>
              <a:t>Uwaga na towary niezafakturowane na przełomie roku</a:t>
            </a:r>
          </a:p>
        </p:txBody>
      </p:sp>
    </p:spTree>
    <p:extLst>
      <p:ext uri="{BB962C8B-B14F-4D97-AF65-F5344CB8AC3E}">
        <p14:creationId xmlns:p14="http://schemas.microsoft.com/office/powerpoint/2010/main" val="3273757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2" grpId="0"/>
      <p:bldP spid="12" grpId="0"/>
      <p:bldP spid="3" grpId="0"/>
      <p:bldP spid="6" grpId="0"/>
      <p:bldP spid="5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9CA78554-AE80-1C41-9637-6D90BABE73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53800" y="86022"/>
            <a:ext cx="686656" cy="958156"/>
          </a:xfrm>
          <a:prstGeom prst="rect">
            <a:avLst/>
          </a:prstGeom>
        </p:spPr>
      </p:pic>
      <p:sp>
        <p:nvSpPr>
          <p:cNvPr id="7" name="Prostokąt 6">
            <a:extLst>
              <a:ext uri="{FF2B5EF4-FFF2-40B4-BE49-F238E27FC236}">
                <a16:creationId xmlns:a16="http://schemas.microsoft.com/office/drawing/2014/main" id="{47B66523-3890-D693-4FB0-7712BA827107}"/>
              </a:ext>
            </a:extLst>
          </p:cNvPr>
          <p:cNvSpPr/>
          <p:nvPr/>
        </p:nvSpPr>
        <p:spPr>
          <a:xfrm>
            <a:off x="693516" y="359595"/>
            <a:ext cx="10660284" cy="1069382"/>
          </a:xfrm>
          <a:prstGeom prst="rect">
            <a:avLst/>
          </a:prstGeom>
          <a:solidFill>
            <a:schemeClr val="bg1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D9C5AA"/>
              </a:solidFill>
            </a:endParaRPr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3AFB95E4-8B7E-19B3-D14E-06C2D22062EF}"/>
              </a:ext>
            </a:extLst>
          </p:cNvPr>
          <p:cNvSpPr/>
          <p:nvPr/>
        </p:nvSpPr>
        <p:spPr>
          <a:xfrm>
            <a:off x="680215" y="365520"/>
            <a:ext cx="192236" cy="1069382"/>
          </a:xfrm>
          <a:prstGeom prst="rect">
            <a:avLst/>
          </a:prstGeom>
          <a:solidFill>
            <a:srgbClr val="D9C1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104EF982-D904-AE40-844C-5B02F7B81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7752" y="451321"/>
            <a:ext cx="10515600" cy="885929"/>
          </a:xfrm>
        </p:spPr>
        <p:txBody>
          <a:bodyPr>
            <a:normAutofit/>
          </a:bodyPr>
          <a:lstStyle/>
          <a:p>
            <a:r>
              <a:rPr lang="pl-PL" sz="3600" dirty="0">
                <a:latin typeface="+mn-lt"/>
              </a:rPr>
              <a:t>Zestawienie aktywów i pasywów</a:t>
            </a:r>
          </a:p>
        </p:txBody>
      </p:sp>
      <p:sp>
        <p:nvSpPr>
          <p:cNvPr id="13" name="Symbol zastępczy zawartości 2">
            <a:extLst>
              <a:ext uri="{FF2B5EF4-FFF2-40B4-BE49-F238E27FC236}">
                <a16:creationId xmlns:a16="http://schemas.microsoft.com/office/drawing/2014/main" id="{3B3F5301-3E6E-F285-9850-97E56404A6CD}"/>
              </a:ext>
            </a:extLst>
          </p:cNvPr>
          <p:cNvSpPr txBox="1">
            <a:spLocks/>
          </p:cNvSpPr>
          <p:nvPr/>
        </p:nvSpPr>
        <p:spPr>
          <a:xfrm>
            <a:off x="491447" y="1644110"/>
            <a:ext cx="11209105" cy="573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20000"/>
              </a:lnSpc>
              <a:buClr>
                <a:srgbClr val="D9C190"/>
              </a:buClr>
              <a:buFont typeface="Czcionka systemowa (Regular)"/>
              <a:buChar char="→"/>
            </a:pPr>
            <a:r>
              <a:rPr lang="pl-PL" dirty="0"/>
              <a:t> Należności z podziałem na krótkoterminowe i długoterminowe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06D79B89-0851-96DE-B8FB-8C089B8EA69E}"/>
              </a:ext>
            </a:extLst>
          </p:cNvPr>
          <p:cNvSpPr txBox="1"/>
          <p:nvPr/>
        </p:nvSpPr>
        <p:spPr>
          <a:xfrm>
            <a:off x="402064" y="5644136"/>
            <a:ext cx="107800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D9C190"/>
              </a:buClr>
              <a:buFont typeface="Czcionka systemowa (Regular)"/>
              <a:buChar char="→"/>
            </a:pPr>
            <a:r>
              <a:rPr lang="pl-PL" dirty="0"/>
              <a:t>Można zrobić wykorzystać potwierdzenia sald, saldo z </a:t>
            </a:r>
            <a:r>
              <a:rPr lang="pl-PL" dirty="0" err="1"/>
              <a:t>pue</a:t>
            </a:r>
            <a:r>
              <a:rPr lang="pl-PL" dirty="0"/>
              <a:t> </a:t>
            </a:r>
            <a:r>
              <a:rPr lang="pl-PL" dirty="0" err="1"/>
              <a:t>zus</a:t>
            </a:r>
            <a:r>
              <a:rPr lang="pl-PL" dirty="0"/>
              <a:t>, deklaracje VAT jeśli był VAT do przeniesienia lub do zwrotu</a:t>
            </a:r>
          </a:p>
          <a:p>
            <a:pPr marL="285750" indent="-285750">
              <a:buClr>
                <a:srgbClr val="D9C190"/>
              </a:buClr>
              <a:buFont typeface="Czcionka systemowa (Regular)"/>
              <a:buChar char="→"/>
            </a:pPr>
            <a:endParaRPr lang="pl-PL" dirty="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2D95E3AA-EB85-6F0A-7959-3CDF6062DA81}"/>
              </a:ext>
            </a:extLst>
          </p:cNvPr>
          <p:cNvSpPr txBox="1"/>
          <p:nvPr/>
        </p:nvSpPr>
        <p:spPr>
          <a:xfrm>
            <a:off x="1025518" y="2255798"/>
            <a:ext cx="10780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D9C190"/>
              </a:buClr>
              <a:buFont typeface="Wingdings" pitchFamily="2" charset="2"/>
              <a:buChar char="ü"/>
            </a:pPr>
            <a:r>
              <a:rPr lang="pl-PL" dirty="0"/>
              <a:t>trzeba podzielić na konkretne pozycje należności – specyfikację per dokument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4C7FB590-605C-1705-CE0F-2DD5D3320F91}"/>
              </a:ext>
            </a:extLst>
          </p:cNvPr>
          <p:cNvSpPr txBox="1"/>
          <p:nvPr/>
        </p:nvSpPr>
        <p:spPr>
          <a:xfrm>
            <a:off x="1025518" y="2670128"/>
            <a:ext cx="107800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D9C190"/>
              </a:buClr>
              <a:buFont typeface="Wingdings" pitchFamily="2" charset="2"/>
              <a:buChar char="ü"/>
            </a:pPr>
            <a:r>
              <a:rPr lang="pl-PL" dirty="0"/>
              <a:t>podzielić na długoterminowe, krótkoterminowe (uwaga na rozrachunki z tyt. dostaw o terminie pow. 12 miesięcy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BDFFE0E7-548D-395C-3A5D-92036E3F1322}"/>
              </a:ext>
            </a:extLst>
          </p:cNvPr>
          <p:cNvSpPr txBox="1"/>
          <p:nvPr/>
        </p:nvSpPr>
        <p:spPr>
          <a:xfrm>
            <a:off x="1025518" y="3316459"/>
            <a:ext cx="10780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D9C190"/>
              </a:buClr>
              <a:buFont typeface="Wingdings" pitchFamily="2" charset="2"/>
              <a:buChar char="ü"/>
            </a:pPr>
            <a:r>
              <a:rPr lang="pl-PL" dirty="0"/>
              <a:t>podzielić na z tytułu dostaw i według innych tytułów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E6C15F92-46B5-95B0-45F4-54DBA8CDC0ED}"/>
              </a:ext>
            </a:extLst>
          </p:cNvPr>
          <p:cNvSpPr txBox="1"/>
          <p:nvPr/>
        </p:nvSpPr>
        <p:spPr>
          <a:xfrm>
            <a:off x="1025518" y="3753131"/>
            <a:ext cx="10780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D9C190"/>
              </a:buClr>
              <a:buFont typeface="Wingdings" pitchFamily="2" charset="2"/>
              <a:buChar char="ü"/>
            </a:pPr>
            <a:r>
              <a:rPr lang="pl-PL" dirty="0"/>
              <a:t>wydzielić dochodzone na drodze sądowej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D40BFA7C-0F47-B28B-B185-8FEFF1183A1E}"/>
              </a:ext>
            </a:extLst>
          </p:cNvPr>
          <p:cNvSpPr txBox="1"/>
          <p:nvPr/>
        </p:nvSpPr>
        <p:spPr>
          <a:xfrm>
            <a:off x="1025518" y="4208135"/>
            <a:ext cx="10780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D9C190"/>
              </a:buClr>
              <a:buFont typeface="Wingdings" pitchFamily="2" charset="2"/>
              <a:buChar char="ü"/>
            </a:pPr>
            <a:r>
              <a:rPr lang="pl-PL" dirty="0"/>
              <a:t>uwaga na publicznoprawne np. z tyt. VAT, nadpłaty w ZUS, rozrachunki z pracownikami</a:t>
            </a:r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888C2B6A-808E-1863-2549-03D1C7C37853}"/>
              </a:ext>
            </a:extLst>
          </p:cNvPr>
          <p:cNvSpPr txBox="1"/>
          <p:nvPr/>
        </p:nvSpPr>
        <p:spPr>
          <a:xfrm>
            <a:off x="402064" y="5099189"/>
            <a:ext cx="10780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D9C190"/>
              </a:buClr>
              <a:buFont typeface="Czcionka systemowa (Regular)"/>
              <a:buChar char="→"/>
            </a:pPr>
            <a:r>
              <a:rPr lang="pl-PL" dirty="0"/>
              <a:t>Potrzebne będą informacje: kontrahent, kwota, termin, dokument, data dokumentu, waluta, kurs</a:t>
            </a:r>
          </a:p>
        </p:txBody>
      </p:sp>
    </p:spTree>
    <p:extLst>
      <p:ext uri="{BB962C8B-B14F-4D97-AF65-F5344CB8AC3E}">
        <p14:creationId xmlns:p14="http://schemas.microsoft.com/office/powerpoint/2010/main" val="671477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2" grpId="0"/>
      <p:bldP spid="13" grpId="0"/>
      <p:bldP spid="3" grpId="0"/>
      <p:bldP spid="5" grpId="0"/>
      <p:bldP spid="6" grpId="0"/>
      <p:bldP spid="8" grpId="0"/>
      <p:bldP spid="9" grpId="0"/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9CA78554-AE80-1C41-9637-6D90BABE73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53800" y="86022"/>
            <a:ext cx="686656" cy="958156"/>
          </a:xfrm>
          <a:prstGeom prst="rect">
            <a:avLst/>
          </a:prstGeom>
        </p:spPr>
      </p:pic>
      <p:sp>
        <p:nvSpPr>
          <p:cNvPr id="7" name="Prostokąt 6">
            <a:extLst>
              <a:ext uri="{FF2B5EF4-FFF2-40B4-BE49-F238E27FC236}">
                <a16:creationId xmlns:a16="http://schemas.microsoft.com/office/drawing/2014/main" id="{47B66523-3890-D693-4FB0-7712BA827107}"/>
              </a:ext>
            </a:extLst>
          </p:cNvPr>
          <p:cNvSpPr/>
          <p:nvPr/>
        </p:nvSpPr>
        <p:spPr>
          <a:xfrm>
            <a:off x="693516" y="359595"/>
            <a:ext cx="10660284" cy="1069382"/>
          </a:xfrm>
          <a:prstGeom prst="rect">
            <a:avLst/>
          </a:prstGeom>
          <a:solidFill>
            <a:schemeClr val="bg1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D9C5AA"/>
              </a:solidFill>
            </a:endParaRPr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3AFB95E4-8B7E-19B3-D14E-06C2D22062EF}"/>
              </a:ext>
            </a:extLst>
          </p:cNvPr>
          <p:cNvSpPr/>
          <p:nvPr/>
        </p:nvSpPr>
        <p:spPr>
          <a:xfrm>
            <a:off x="680215" y="365520"/>
            <a:ext cx="192236" cy="1069382"/>
          </a:xfrm>
          <a:prstGeom prst="rect">
            <a:avLst/>
          </a:prstGeom>
          <a:solidFill>
            <a:srgbClr val="D9C1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104EF982-D904-AE40-844C-5B02F7B81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7752" y="451321"/>
            <a:ext cx="10515600" cy="885929"/>
          </a:xfrm>
        </p:spPr>
        <p:txBody>
          <a:bodyPr>
            <a:normAutofit/>
          </a:bodyPr>
          <a:lstStyle/>
          <a:p>
            <a:r>
              <a:rPr lang="pl-PL" sz="3600" dirty="0">
                <a:latin typeface="+mn-lt"/>
              </a:rPr>
              <a:t>Zestawienie aktywów i pasywów</a:t>
            </a:r>
          </a:p>
        </p:txBody>
      </p:sp>
      <p:sp>
        <p:nvSpPr>
          <p:cNvPr id="16" name="Symbol zastępczy zawartości 2">
            <a:extLst>
              <a:ext uri="{FF2B5EF4-FFF2-40B4-BE49-F238E27FC236}">
                <a16:creationId xmlns:a16="http://schemas.microsoft.com/office/drawing/2014/main" id="{B9CB1E0C-A9CE-0016-07D3-E3DD6EC9725E}"/>
              </a:ext>
            </a:extLst>
          </p:cNvPr>
          <p:cNvSpPr txBox="1">
            <a:spLocks/>
          </p:cNvSpPr>
          <p:nvPr/>
        </p:nvSpPr>
        <p:spPr>
          <a:xfrm>
            <a:off x="621333" y="1794276"/>
            <a:ext cx="11209105" cy="573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20000"/>
              </a:lnSpc>
              <a:buClr>
                <a:srgbClr val="D9C190"/>
              </a:buClr>
              <a:buFont typeface="Czcionka systemowa (Regular)"/>
              <a:buChar char="→"/>
            </a:pPr>
            <a:r>
              <a:rPr lang="pl-PL" dirty="0"/>
              <a:t>Środki w kasie i na rachunkach</a:t>
            </a:r>
          </a:p>
        </p:txBody>
      </p:sp>
      <p:sp>
        <p:nvSpPr>
          <p:cNvPr id="17" name="Symbol zastępczy zawartości 2">
            <a:extLst>
              <a:ext uri="{FF2B5EF4-FFF2-40B4-BE49-F238E27FC236}">
                <a16:creationId xmlns:a16="http://schemas.microsoft.com/office/drawing/2014/main" id="{A403CCEB-DE0E-AB3C-599D-DF523FFC1ABE}"/>
              </a:ext>
            </a:extLst>
          </p:cNvPr>
          <p:cNvSpPr txBox="1">
            <a:spLocks/>
          </p:cNvSpPr>
          <p:nvPr/>
        </p:nvSpPr>
        <p:spPr>
          <a:xfrm>
            <a:off x="621333" y="4036620"/>
            <a:ext cx="11209105" cy="573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20000"/>
              </a:lnSpc>
              <a:buClr>
                <a:srgbClr val="D9C190"/>
              </a:buClr>
              <a:buFont typeface="Czcionka systemowa (Regular)"/>
              <a:buChar char="→"/>
            </a:pPr>
            <a:r>
              <a:rPr lang="pl-PL" dirty="0"/>
              <a:t>Papiery wartościowe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A315AF6A-5D17-D431-BB23-88279637FDD5}"/>
              </a:ext>
            </a:extLst>
          </p:cNvPr>
          <p:cNvSpPr txBox="1"/>
          <p:nvPr/>
        </p:nvSpPr>
        <p:spPr>
          <a:xfrm>
            <a:off x="2202488" y="3421817"/>
            <a:ext cx="6640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D9C190"/>
              </a:buClr>
              <a:buFont typeface="Wingdings" pitchFamily="2" charset="2"/>
              <a:buChar char="ü"/>
            </a:pPr>
            <a:r>
              <a:rPr lang="pl-PL" sz="2000" dirty="0"/>
              <a:t>Ostatni raport kasowy 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EB153845-FD11-A9FA-05F8-E4E25C5CA605}"/>
              </a:ext>
            </a:extLst>
          </p:cNvPr>
          <p:cNvSpPr txBox="1"/>
          <p:nvPr/>
        </p:nvSpPr>
        <p:spPr>
          <a:xfrm>
            <a:off x="2202488" y="5353056"/>
            <a:ext cx="79981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D9C190"/>
              </a:buClr>
              <a:buFont typeface="Wingdings" pitchFamily="2" charset="2"/>
              <a:buChar char="ü"/>
            </a:pPr>
            <a:r>
              <a:rPr lang="pl-PL" sz="2000" dirty="0"/>
              <a:t>Wycena zależna od rodzaju papieru wartościowego i wielkości jednostki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B44C71B6-A19A-6C90-489A-12D142C2254D}"/>
              </a:ext>
            </a:extLst>
          </p:cNvPr>
          <p:cNvSpPr txBox="1"/>
          <p:nvPr/>
        </p:nvSpPr>
        <p:spPr>
          <a:xfrm>
            <a:off x="2202488" y="2493368"/>
            <a:ext cx="6640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D9C190"/>
              </a:buClr>
              <a:buFont typeface="Wingdings" pitchFamily="2" charset="2"/>
              <a:buChar char="ü"/>
            </a:pPr>
            <a:r>
              <a:rPr lang="pl-PL" sz="2000" dirty="0"/>
              <a:t>Najlepiej potwierdzenia sald z banków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E1512D2D-DE9E-EA6B-2AA1-E5A2DBF88BDD}"/>
              </a:ext>
            </a:extLst>
          </p:cNvPr>
          <p:cNvSpPr txBox="1"/>
          <p:nvPr/>
        </p:nvSpPr>
        <p:spPr>
          <a:xfrm>
            <a:off x="2202488" y="2968586"/>
            <a:ext cx="6640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D9C190"/>
              </a:buClr>
              <a:buFont typeface="Wingdings" pitchFamily="2" charset="2"/>
              <a:buChar char="ü"/>
            </a:pPr>
            <a:r>
              <a:rPr lang="pl-PL" sz="2000" dirty="0"/>
              <a:t>Lista kont z banków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62D706E0-6A3E-4B19-690C-9E3150AEE05C}"/>
              </a:ext>
            </a:extLst>
          </p:cNvPr>
          <p:cNvSpPr txBox="1"/>
          <p:nvPr/>
        </p:nvSpPr>
        <p:spPr>
          <a:xfrm>
            <a:off x="2202488" y="4791759"/>
            <a:ext cx="79981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D9C190"/>
              </a:buClr>
              <a:buFont typeface="Wingdings" pitchFamily="2" charset="2"/>
              <a:buChar char="ü"/>
            </a:pPr>
            <a:r>
              <a:rPr lang="pl-PL" sz="2000" dirty="0"/>
              <a:t>Najlepiej potwierdzenie salda z biura maklerskiego</a:t>
            </a:r>
          </a:p>
        </p:txBody>
      </p:sp>
    </p:spTree>
    <p:extLst>
      <p:ext uri="{BB962C8B-B14F-4D97-AF65-F5344CB8AC3E}">
        <p14:creationId xmlns:p14="http://schemas.microsoft.com/office/powerpoint/2010/main" val="3234715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2" grpId="0"/>
      <p:bldP spid="16" grpId="0"/>
      <p:bldP spid="17" grpId="0"/>
      <p:bldP spid="3" grpId="0"/>
      <p:bldP spid="5" grpId="0"/>
      <p:bldP spid="6" grpId="0"/>
      <p:bldP spid="8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9CA78554-AE80-1C41-9637-6D90BABE73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53800" y="86022"/>
            <a:ext cx="686656" cy="958156"/>
          </a:xfrm>
          <a:prstGeom prst="rect">
            <a:avLst/>
          </a:prstGeom>
        </p:spPr>
      </p:pic>
      <p:sp>
        <p:nvSpPr>
          <p:cNvPr id="7" name="Prostokąt 6">
            <a:extLst>
              <a:ext uri="{FF2B5EF4-FFF2-40B4-BE49-F238E27FC236}">
                <a16:creationId xmlns:a16="http://schemas.microsoft.com/office/drawing/2014/main" id="{47B66523-3890-D693-4FB0-7712BA827107}"/>
              </a:ext>
            </a:extLst>
          </p:cNvPr>
          <p:cNvSpPr/>
          <p:nvPr/>
        </p:nvSpPr>
        <p:spPr>
          <a:xfrm>
            <a:off x="693516" y="359595"/>
            <a:ext cx="10660284" cy="1069382"/>
          </a:xfrm>
          <a:prstGeom prst="rect">
            <a:avLst/>
          </a:prstGeom>
          <a:solidFill>
            <a:schemeClr val="bg1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D9C5AA"/>
              </a:solidFill>
            </a:endParaRPr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3AFB95E4-8B7E-19B3-D14E-06C2D22062EF}"/>
              </a:ext>
            </a:extLst>
          </p:cNvPr>
          <p:cNvSpPr/>
          <p:nvPr/>
        </p:nvSpPr>
        <p:spPr>
          <a:xfrm>
            <a:off x="680215" y="365520"/>
            <a:ext cx="192236" cy="1069382"/>
          </a:xfrm>
          <a:prstGeom prst="rect">
            <a:avLst/>
          </a:prstGeom>
          <a:solidFill>
            <a:srgbClr val="D9C1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104EF982-D904-AE40-844C-5B02F7B81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7752" y="451321"/>
            <a:ext cx="10515600" cy="885929"/>
          </a:xfrm>
        </p:spPr>
        <p:txBody>
          <a:bodyPr>
            <a:normAutofit/>
          </a:bodyPr>
          <a:lstStyle/>
          <a:p>
            <a:r>
              <a:rPr lang="pl-PL" sz="3600" dirty="0">
                <a:latin typeface="+mn-lt"/>
              </a:rPr>
              <a:t>Zestawienie aktywów i pasywów</a:t>
            </a:r>
          </a:p>
        </p:txBody>
      </p:sp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EC855F84-AA53-E2F6-E550-9D2C4CAB3515}"/>
              </a:ext>
            </a:extLst>
          </p:cNvPr>
          <p:cNvSpPr txBox="1">
            <a:spLocks/>
          </p:cNvSpPr>
          <p:nvPr/>
        </p:nvSpPr>
        <p:spPr>
          <a:xfrm>
            <a:off x="419105" y="1901699"/>
            <a:ext cx="11209105" cy="573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ctr">
              <a:lnSpc>
                <a:spcPct val="120000"/>
              </a:lnSpc>
              <a:buClr>
                <a:srgbClr val="D9C190"/>
              </a:buClr>
              <a:buFont typeface="Czcionka systemowa (Regular)"/>
              <a:buChar char="→"/>
            </a:pPr>
            <a:r>
              <a:rPr lang="pl-PL" sz="2800" dirty="0"/>
              <a:t> Zobowiązania z podziałem na krótkoterminowe i długoterminowe</a:t>
            </a:r>
          </a:p>
        </p:txBody>
      </p:sp>
      <p:sp>
        <p:nvSpPr>
          <p:cNvPr id="11" name="Symbol zastępczy zawartości 2">
            <a:extLst>
              <a:ext uri="{FF2B5EF4-FFF2-40B4-BE49-F238E27FC236}">
                <a16:creationId xmlns:a16="http://schemas.microsoft.com/office/drawing/2014/main" id="{BA917FE3-066E-3BF1-AC69-B711DA22CCD8}"/>
              </a:ext>
            </a:extLst>
          </p:cNvPr>
          <p:cNvSpPr txBox="1">
            <a:spLocks/>
          </p:cNvSpPr>
          <p:nvPr/>
        </p:nvSpPr>
        <p:spPr>
          <a:xfrm>
            <a:off x="-80053" y="2671367"/>
            <a:ext cx="11209105" cy="573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ctr">
              <a:lnSpc>
                <a:spcPct val="120000"/>
              </a:lnSpc>
              <a:buClr>
                <a:srgbClr val="D9C190"/>
              </a:buClr>
              <a:buFont typeface="Czcionka systemowa (Regular)"/>
              <a:buChar char="→"/>
            </a:pPr>
            <a:r>
              <a:rPr lang="pl-PL" sz="2800" dirty="0"/>
              <a:t> W tym kredyty, pożyczki</a:t>
            </a:r>
          </a:p>
        </p:txBody>
      </p:sp>
      <p:sp>
        <p:nvSpPr>
          <p:cNvPr id="12" name="Symbol zastępczy zawartości 2">
            <a:extLst>
              <a:ext uri="{FF2B5EF4-FFF2-40B4-BE49-F238E27FC236}">
                <a16:creationId xmlns:a16="http://schemas.microsoft.com/office/drawing/2014/main" id="{B7FE647E-15CE-BDBF-B71C-2079B29E320C}"/>
              </a:ext>
            </a:extLst>
          </p:cNvPr>
          <p:cNvSpPr txBox="1">
            <a:spLocks/>
          </p:cNvSpPr>
          <p:nvPr/>
        </p:nvSpPr>
        <p:spPr>
          <a:xfrm>
            <a:off x="-194353" y="3537023"/>
            <a:ext cx="11209105" cy="5734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ctr">
              <a:lnSpc>
                <a:spcPct val="120000"/>
              </a:lnSpc>
              <a:buClr>
                <a:srgbClr val="D9C190"/>
              </a:buClr>
              <a:buFont typeface="Czcionka systemowa (Regular)"/>
              <a:buChar char="→"/>
            </a:pPr>
            <a:r>
              <a:rPr lang="pl-PL" sz="2800" dirty="0"/>
              <a:t> Pobrane zaliczki</a:t>
            </a:r>
          </a:p>
          <a:p>
            <a:pPr lvl="1" algn="ctr">
              <a:lnSpc>
                <a:spcPct val="120000"/>
              </a:lnSpc>
              <a:buClr>
                <a:srgbClr val="D9C190"/>
              </a:buClr>
              <a:buFont typeface="Czcionka systemowa (Regular)"/>
              <a:buChar char="→"/>
            </a:pPr>
            <a:endParaRPr lang="pl-PL" sz="2800" dirty="0"/>
          </a:p>
          <a:p>
            <a:pPr lvl="1" algn="ctr">
              <a:lnSpc>
                <a:spcPct val="120000"/>
              </a:lnSpc>
              <a:buClr>
                <a:srgbClr val="D9C190"/>
              </a:buClr>
              <a:buFont typeface="Czcionka systemowa (Regular)"/>
              <a:buChar char="→"/>
            </a:pPr>
            <a:endParaRPr lang="pl-PL" sz="2800" dirty="0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30BC10CF-4B08-00F4-1E36-ABA1E75420CB}"/>
              </a:ext>
            </a:extLst>
          </p:cNvPr>
          <p:cNvSpPr txBox="1"/>
          <p:nvPr/>
        </p:nvSpPr>
        <p:spPr>
          <a:xfrm>
            <a:off x="2913861" y="4852058"/>
            <a:ext cx="63642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dirty="0"/>
              <a:t>Podobnie jak w przypadku należności</a:t>
            </a:r>
          </a:p>
        </p:txBody>
      </p:sp>
    </p:spTree>
    <p:extLst>
      <p:ext uri="{BB962C8B-B14F-4D97-AF65-F5344CB8AC3E}">
        <p14:creationId xmlns:p14="http://schemas.microsoft.com/office/powerpoint/2010/main" val="1517556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2" grpId="0"/>
      <p:bldP spid="5" grpId="0"/>
      <p:bldP spid="11" grpId="0"/>
      <p:bldP spid="12" grpId="0"/>
      <p:bldP spid="12" grpId="1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9CA78554-AE80-1C41-9637-6D90BABE73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53800" y="86022"/>
            <a:ext cx="686656" cy="958156"/>
          </a:xfrm>
          <a:prstGeom prst="rect">
            <a:avLst/>
          </a:prstGeom>
        </p:spPr>
      </p:pic>
      <p:sp>
        <p:nvSpPr>
          <p:cNvPr id="7" name="Prostokąt 6">
            <a:extLst>
              <a:ext uri="{FF2B5EF4-FFF2-40B4-BE49-F238E27FC236}">
                <a16:creationId xmlns:a16="http://schemas.microsoft.com/office/drawing/2014/main" id="{47B66523-3890-D693-4FB0-7712BA827107}"/>
              </a:ext>
            </a:extLst>
          </p:cNvPr>
          <p:cNvSpPr/>
          <p:nvPr/>
        </p:nvSpPr>
        <p:spPr>
          <a:xfrm>
            <a:off x="693516" y="359595"/>
            <a:ext cx="10660284" cy="1069382"/>
          </a:xfrm>
          <a:prstGeom prst="rect">
            <a:avLst/>
          </a:prstGeom>
          <a:solidFill>
            <a:schemeClr val="bg1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D9C5AA"/>
              </a:solidFill>
            </a:endParaRPr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3AFB95E4-8B7E-19B3-D14E-06C2D22062EF}"/>
              </a:ext>
            </a:extLst>
          </p:cNvPr>
          <p:cNvSpPr/>
          <p:nvPr/>
        </p:nvSpPr>
        <p:spPr>
          <a:xfrm>
            <a:off x="680215" y="365520"/>
            <a:ext cx="192236" cy="1069382"/>
          </a:xfrm>
          <a:prstGeom prst="rect">
            <a:avLst/>
          </a:prstGeom>
          <a:solidFill>
            <a:srgbClr val="D9C1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104EF982-D904-AE40-844C-5B02F7B81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7752" y="451321"/>
            <a:ext cx="10515600" cy="885929"/>
          </a:xfrm>
        </p:spPr>
        <p:txBody>
          <a:bodyPr>
            <a:normAutofit/>
          </a:bodyPr>
          <a:lstStyle/>
          <a:p>
            <a:r>
              <a:rPr lang="pl-PL" sz="3600" dirty="0">
                <a:latin typeface="+mn-lt"/>
              </a:rPr>
              <a:t>Zestawienie aktywów i pasywów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8E8F4317-7279-C9C5-FB04-EE09DF063FDF}"/>
              </a:ext>
            </a:extLst>
          </p:cNvPr>
          <p:cNvSpPr txBox="1"/>
          <p:nvPr/>
        </p:nvSpPr>
        <p:spPr>
          <a:xfrm>
            <a:off x="776333" y="5733760"/>
            <a:ext cx="1072113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Clr>
                <a:srgbClr val="D9C190"/>
              </a:buClr>
              <a:buFont typeface="Czcionka systemowa (Regular)"/>
              <a:buChar char="→"/>
            </a:pPr>
            <a:r>
              <a:rPr lang="pl-PL" dirty="0"/>
              <a:t>Potwierdzenia z banków dotyczące sald kredytów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253A6FAB-794D-0C8D-3427-8BB74101D904}"/>
              </a:ext>
            </a:extLst>
          </p:cNvPr>
          <p:cNvSpPr txBox="1"/>
          <p:nvPr/>
        </p:nvSpPr>
        <p:spPr>
          <a:xfrm>
            <a:off x="975991" y="1727180"/>
            <a:ext cx="1072113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Clr>
                <a:srgbClr val="D9C190"/>
              </a:buClr>
              <a:buFont typeface="Wingdings" pitchFamily="2" charset="2"/>
              <a:buChar char="ü"/>
            </a:pPr>
            <a:r>
              <a:rPr lang="pl-PL" dirty="0"/>
              <a:t>trzeba podzielić na konkretne pozycje zobowiązań – specyfikację per dokument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C3CD22C6-8AE0-13E0-7DDB-EE8EDD19479D}"/>
              </a:ext>
            </a:extLst>
          </p:cNvPr>
          <p:cNvSpPr txBox="1"/>
          <p:nvPr/>
        </p:nvSpPr>
        <p:spPr>
          <a:xfrm>
            <a:off x="975991" y="2153207"/>
            <a:ext cx="1072113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Clr>
                <a:srgbClr val="D9C190"/>
              </a:buClr>
              <a:buFont typeface="Wingdings" pitchFamily="2" charset="2"/>
              <a:buChar char="ü"/>
            </a:pPr>
            <a:r>
              <a:rPr lang="pl-PL" dirty="0"/>
              <a:t>podzielić na długoterminowe, krótkoterminowe (uwaga na rozrachunki z tyt. dostaw o terminie pow. 12 miesięcy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0435BD3C-1316-43C3-A286-659395607AEB}"/>
              </a:ext>
            </a:extLst>
          </p:cNvPr>
          <p:cNvSpPr txBox="1"/>
          <p:nvPr/>
        </p:nvSpPr>
        <p:spPr>
          <a:xfrm>
            <a:off x="975991" y="2911744"/>
            <a:ext cx="1072113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Clr>
                <a:srgbClr val="D9C190"/>
              </a:buClr>
              <a:buFont typeface="Wingdings" pitchFamily="2" charset="2"/>
              <a:buChar char="ü"/>
            </a:pPr>
            <a:r>
              <a:rPr lang="pl-PL" dirty="0"/>
              <a:t>podzielić na z tytułu dostaw i według innych tytułów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4B05585B-8A93-E897-616B-792D08BB8794}"/>
              </a:ext>
            </a:extLst>
          </p:cNvPr>
          <p:cNvSpPr txBox="1"/>
          <p:nvPr/>
        </p:nvSpPr>
        <p:spPr>
          <a:xfrm>
            <a:off x="975991" y="3400116"/>
            <a:ext cx="1072113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Clr>
                <a:srgbClr val="D9C190"/>
              </a:buClr>
              <a:buFont typeface="Wingdings" pitchFamily="2" charset="2"/>
              <a:buChar char="ü"/>
            </a:pPr>
            <a:r>
              <a:rPr lang="pl-PL" dirty="0"/>
              <a:t>wydzielić dochodzone na drodze sądowej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5BDC26D2-9DC0-C7CA-F956-BA95E37A5B88}"/>
              </a:ext>
            </a:extLst>
          </p:cNvPr>
          <p:cNvSpPr txBox="1"/>
          <p:nvPr/>
        </p:nvSpPr>
        <p:spPr>
          <a:xfrm>
            <a:off x="975991" y="3895580"/>
            <a:ext cx="1072113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Clr>
                <a:srgbClr val="D9C190"/>
              </a:buClr>
              <a:buFont typeface="Wingdings" pitchFamily="2" charset="2"/>
              <a:buChar char="ü"/>
            </a:pPr>
            <a:r>
              <a:rPr lang="pl-PL" dirty="0"/>
              <a:t>uwaga na publicznoprawne np. z tyt. VAT,  ZUS, rozrachunki z pracownikami</a:t>
            </a:r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CF2633E5-8F3F-2DBC-69B0-6B5703F39227}"/>
              </a:ext>
            </a:extLst>
          </p:cNvPr>
          <p:cNvSpPr txBox="1"/>
          <p:nvPr/>
        </p:nvSpPr>
        <p:spPr>
          <a:xfrm>
            <a:off x="776333" y="4820371"/>
            <a:ext cx="1072113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Clr>
                <a:srgbClr val="D9C190"/>
              </a:buClr>
              <a:buFont typeface="Czcionka systemowa (Regular)"/>
              <a:buChar char="→"/>
            </a:pPr>
            <a:r>
              <a:rPr lang="pl-PL" dirty="0"/>
              <a:t>Potrzebne będą informacje: kontrahent, kwota, termin, dokument, data dokumentu, waluta, kurs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016CE3EB-B7CD-F032-E001-886D609A9BDE}"/>
              </a:ext>
            </a:extLst>
          </p:cNvPr>
          <p:cNvSpPr txBox="1"/>
          <p:nvPr/>
        </p:nvSpPr>
        <p:spPr>
          <a:xfrm>
            <a:off x="776333" y="5242087"/>
            <a:ext cx="1072113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Clr>
                <a:srgbClr val="D9C190"/>
              </a:buClr>
              <a:buFont typeface="Czcionka systemowa (Regular)"/>
              <a:buChar char="→"/>
            </a:pPr>
            <a:r>
              <a:rPr lang="pl-PL" dirty="0"/>
              <a:t>Można zrobić wykorzystać potwierdzenia sald, saldo z </a:t>
            </a:r>
            <a:r>
              <a:rPr lang="pl-PL" dirty="0" err="1"/>
              <a:t>pue</a:t>
            </a:r>
            <a:r>
              <a:rPr lang="pl-PL" dirty="0"/>
              <a:t> </a:t>
            </a:r>
            <a:r>
              <a:rPr lang="pl-PL" dirty="0" err="1"/>
              <a:t>zus</a:t>
            </a:r>
            <a:r>
              <a:rPr lang="pl-PL" dirty="0"/>
              <a:t>, deklaracje VAT, deklaracje PIT</a:t>
            </a:r>
          </a:p>
        </p:txBody>
      </p:sp>
    </p:spTree>
    <p:extLst>
      <p:ext uri="{BB962C8B-B14F-4D97-AF65-F5344CB8AC3E}">
        <p14:creationId xmlns:p14="http://schemas.microsoft.com/office/powerpoint/2010/main" val="3962461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2" grpId="0"/>
      <p:bldP spid="6" grpId="0"/>
      <p:bldP spid="3" grpId="0"/>
      <p:bldP spid="5" grpId="0"/>
      <p:bldP spid="8" grpId="0"/>
      <p:bldP spid="9" grpId="0"/>
      <p:bldP spid="11" grpId="0"/>
      <p:bldP spid="12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4EF982-D904-AE40-844C-5B02F7B81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66884"/>
            <a:ext cx="10515600" cy="823398"/>
          </a:xfrm>
        </p:spPr>
        <p:txBody>
          <a:bodyPr>
            <a:noAutofit/>
          </a:bodyPr>
          <a:lstStyle/>
          <a:p>
            <a:pPr algn="ctr"/>
            <a:r>
              <a:rPr lang="pl-PL" dirty="0"/>
              <a:t>Kapitał własny</a:t>
            </a:r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0699E044-451B-E14F-B4C3-93BDF585F0EE}"/>
              </a:ext>
            </a:extLst>
          </p:cNvPr>
          <p:cNvSpPr/>
          <p:nvPr/>
        </p:nvSpPr>
        <p:spPr>
          <a:xfrm>
            <a:off x="-146268" y="5673227"/>
            <a:ext cx="12526628" cy="1325563"/>
          </a:xfrm>
          <a:prstGeom prst="rect">
            <a:avLst/>
          </a:prstGeom>
          <a:solidFill>
            <a:srgbClr val="D9C5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3" name="Tytuł 1">
            <a:extLst>
              <a:ext uri="{FF2B5EF4-FFF2-40B4-BE49-F238E27FC236}">
                <a16:creationId xmlns:a16="http://schemas.microsoft.com/office/drawing/2014/main" id="{48EACD3C-43BF-A200-DDD2-A286E8F38792}"/>
              </a:ext>
            </a:extLst>
          </p:cNvPr>
          <p:cNvSpPr txBox="1">
            <a:spLocks/>
          </p:cNvSpPr>
          <p:nvPr/>
        </p:nvSpPr>
        <p:spPr>
          <a:xfrm>
            <a:off x="838200" y="2581284"/>
            <a:ext cx="10515600" cy="8233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dirty="0"/>
              <a:t>=</a:t>
            </a:r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909012E2-A00C-F7DD-AAC3-DF3583C35C2B}"/>
              </a:ext>
            </a:extLst>
          </p:cNvPr>
          <p:cNvSpPr txBox="1">
            <a:spLocks/>
          </p:cNvSpPr>
          <p:nvPr/>
        </p:nvSpPr>
        <p:spPr>
          <a:xfrm>
            <a:off x="838200" y="3417862"/>
            <a:ext cx="10515600" cy="8233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b="1" dirty="0"/>
              <a:t>Aktywa - pasywa</a:t>
            </a:r>
          </a:p>
        </p:txBody>
      </p:sp>
    </p:spTree>
    <p:extLst>
      <p:ext uri="{BB962C8B-B14F-4D97-AF65-F5344CB8AC3E}">
        <p14:creationId xmlns:p14="http://schemas.microsoft.com/office/powerpoint/2010/main" val="3028239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>
            <a:extLst>
              <a:ext uri="{FF2B5EF4-FFF2-40B4-BE49-F238E27FC236}">
                <a16:creationId xmlns:a16="http://schemas.microsoft.com/office/drawing/2014/main" id="{9796A0E4-1071-D444-CAE6-BEA3CCB07A4F}"/>
              </a:ext>
            </a:extLst>
          </p:cNvPr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rgbClr val="D9C5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0BC9AE90-4273-0D30-160F-4CDFC920DCFB}"/>
              </a:ext>
            </a:extLst>
          </p:cNvPr>
          <p:cNvSpPr/>
          <p:nvPr/>
        </p:nvSpPr>
        <p:spPr>
          <a:xfrm>
            <a:off x="359134" y="612250"/>
            <a:ext cx="11473732" cy="5951160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D0D5E02-88FF-DA4C-42B0-EC90391BE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5037"/>
            <a:ext cx="10515600" cy="851022"/>
          </a:xfrm>
        </p:spPr>
        <p:txBody>
          <a:bodyPr/>
          <a:lstStyle/>
          <a:p>
            <a:pPr algn="ctr"/>
            <a:r>
              <a:rPr lang="pl-PL" dirty="0">
                <a:ln w="0"/>
                <a:solidFill>
                  <a:srgbClr val="D9C19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Wycena inwentarza </a:t>
            </a:r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1988FCFA-A8C3-FDFB-5C42-03179887D001}"/>
              </a:ext>
            </a:extLst>
          </p:cNvPr>
          <p:cNvSpPr/>
          <p:nvPr/>
        </p:nvSpPr>
        <p:spPr>
          <a:xfrm>
            <a:off x="4919207" y="612250"/>
            <a:ext cx="2353586" cy="196773"/>
          </a:xfrm>
          <a:prstGeom prst="rect">
            <a:avLst/>
          </a:prstGeom>
          <a:solidFill>
            <a:srgbClr val="D9C1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BE87784D-D448-83E2-5FC1-25255915C078}"/>
              </a:ext>
            </a:extLst>
          </p:cNvPr>
          <p:cNvSpPr txBox="1"/>
          <p:nvPr/>
        </p:nvSpPr>
        <p:spPr>
          <a:xfrm>
            <a:off x="1319227" y="3321278"/>
            <a:ext cx="336950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4000" dirty="0"/>
              <a:t>Wg zasad </a:t>
            </a:r>
            <a:r>
              <a:rPr lang="pl-PL" sz="4000" dirty="0" err="1"/>
              <a:t>UoR</a:t>
            </a:r>
            <a:endParaRPr lang="pl-PL" sz="4000" dirty="0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F332231D-6823-96A4-F5C3-15D1E43B3BEB}"/>
              </a:ext>
            </a:extLst>
          </p:cNvPr>
          <p:cNvSpPr txBox="1"/>
          <p:nvPr/>
        </p:nvSpPr>
        <p:spPr>
          <a:xfrm>
            <a:off x="6552709" y="3075056"/>
            <a:ext cx="503293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3600" dirty="0"/>
              <a:t>Uwaga na różnice między podatkami a </a:t>
            </a:r>
            <a:r>
              <a:rPr lang="pl-PL" sz="3600" dirty="0" err="1"/>
              <a:t>UoR</a:t>
            </a:r>
            <a:endParaRPr lang="pl-PL" sz="3600" dirty="0"/>
          </a:p>
        </p:txBody>
      </p:sp>
      <p:sp>
        <p:nvSpPr>
          <p:cNvPr id="4" name="Strzałka w prawo 3">
            <a:extLst>
              <a:ext uri="{FF2B5EF4-FFF2-40B4-BE49-F238E27FC236}">
                <a16:creationId xmlns:a16="http://schemas.microsoft.com/office/drawing/2014/main" id="{FEF95993-F2E0-4012-DBDE-A9786FE15922}"/>
              </a:ext>
            </a:extLst>
          </p:cNvPr>
          <p:cNvSpPr/>
          <p:nvPr/>
        </p:nvSpPr>
        <p:spPr>
          <a:xfrm>
            <a:off x="5084620" y="3321278"/>
            <a:ext cx="1128409" cy="707886"/>
          </a:xfrm>
          <a:prstGeom prst="rightArrow">
            <a:avLst/>
          </a:prstGeom>
          <a:solidFill>
            <a:srgbClr val="D9C19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05576339-5C3E-1080-E114-A21EFA161B86}"/>
              </a:ext>
            </a:extLst>
          </p:cNvPr>
          <p:cNvSpPr txBox="1"/>
          <p:nvPr/>
        </p:nvSpPr>
        <p:spPr>
          <a:xfrm>
            <a:off x="2188029" y="4985657"/>
            <a:ext cx="77832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Jeśli pozycja jest inaczej traktowana dla PIT i </a:t>
            </a:r>
            <a:r>
              <a:rPr lang="pl-PL" dirty="0" err="1"/>
              <a:t>UoR</a:t>
            </a:r>
            <a:r>
              <a:rPr lang="pl-PL" dirty="0"/>
              <a:t> – trzeba to uwzględnić przy sporządzaniu BO</a:t>
            </a:r>
          </a:p>
        </p:txBody>
      </p:sp>
    </p:spTree>
    <p:extLst>
      <p:ext uri="{BB962C8B-B14F-4D97-AF65-F5344CB8AC3E}">
        <p14:creationId xmlns:p14="http://schemas.microsoft.com/office/powerpoint/2010/main" val="7207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9203A4-71F5-7F87-55C7-4C9F45070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8428" y="344343"/>
            <a:ext cx="10515600" cy="1325563"/>
          </a:xfrm>
        </p:spPr>
        <p:txBody>
          <a:bodyPr/>
          <a:lstStyle/>
          <a:p>
            <a:r>
              <a:rPr lang="pl-PL" b="1" dirty="0">
                <a:solidFill>
                  <a:srgbClr val="D9C190"/>
                </a:solidFill>
              </a:rPr>
              <a:t>Przykłady różnic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8ACF80-2498-230A-A6B4-891DF2D466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320743"/>
            <a:ext cx="10515600" cy="506412"/>
          </a:xfrm>
        </p:spPr>
        <p:txBody>
          <a:bodyPr/>
          <a:lstStyle/>
          <a:p>
            <a:pPr lvl="1">
              <a:buClr>
                <a:srgbClr val="D9C190"/>
              </a:buClr>
              <a:buFont typeface="Wingdings" pitchFamily="2" charset="2"/>
              <a:buChar char="ü"/>
            </a:pPr>
            <a:r>
              <a:rPr lang="pl-PL" dirty="0"/>
              <a:t>Podatkowo jeśli płacone po terminie- „podatkowe księgowanie”</a:t>
            </a:r>
          </a:p>
          <a:p>
            <a:pPr lvl="1">
              <a:buClr>
                <a:srgbClr val="D9C190"/>
              </a:buClr>
              <a:buFont typeface="Wingdings" pitchFamily="2" charset="2"/>
              <a:buChar char="ü"/>
            </a:pPr>
            <a:endParaRPr lang="pl-PL" dirty="0"/>
          </a:p>
        </p:txBody>
      </p:sp>
      <p:sp>
        <p:nvSpPr>
          <p:cNvPr id="4" name="Symbol zastępczy zawartości 2">
            <a:extLst>
              <a:ext uri="{FF2B5EF4-FFF2-40B4-BE49-F238E27FC236}">
                <a16:creationId xmlns:a16="http://schemas.microsoft.com/office/drawing/2014/main" id="{B42361FA-9013-009F-61DD-388A85A15680}"/>
              </a:ext>
            </a:extLst>
          </p:cNvPr>
          <p:cNvSpPr txBox="1">
            <a:spLocks/>
          </p:cNvSpPr>
          <p:nvPr/>
        </p:nvSpPr>
        <p:spPr>
          <a:xfrm>
            <a:off x="838200" y="1597025"/>
            <a:ext cx="10515600" cy="676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dirty="0">
                <a:solidFill>
                  <a:srgbClr val="D9C190"/>
                </a:solidFill>
                <a:sym typeface="Wingdings" pitchFamily="2" charset="2"/>
              </a:rPr>
              <a:t></a:t>
            </a:r>
            <a:r>
              <a:rPr lang="pl-PL" dirty="0">
                <a:sym typeface="Wingdings" pitchFamily="2" charset="2"/>
              </a:rPr>
              <a:t> </a:t>
            </a:r>
            <a:r>
              <a:rPr lang="pl-PL" dirty="0"/>
              <a:t>Wynagrodzenia i składki ZUS nieopłacone</a:t>
            </a:r>
          </a:p>
        </p:txBody>
      </p:sp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70EBC877-6C65-7815-4D3D-2D17019D1BAB}"/>
              </a:ext>
            </a:extLst>
          </p:cNvPr>
          <p:cNvSpPr txBox="1">
            <a:spLocks/>
          </p:cNvSpPr>
          <p:nvPr/>
        </p:nvSpPr>
        <p:spPr>
          <a:xfrm>
            <a:off x="838200" y="2313998"/>
            <a:ext cx="10515600" cy="608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Clr>
                <a:srgbClr val="D9C190"/>
              </a:buClr>
              <a:buFont typeface="Wingdings" pitchFamily="2" charset="2"/>
              <a:buChar char="ü"/>
            </a:pPr>
            <a:r>
              <a:rPr lang="pl-PL" dirty="0"/>
              <a:t>Teoretycznie jeśli są płacone w terminie nie powinno być różnic</a:t>
            </a:r>
          </a:p>
        </p:txBody>
      </p:sp>
      <p:sp>
        <p:nvSpPr>
          <p:cNvPr id="6" name="Symbol zastępczy zawartości 2">
            <a:extLst>
              <a:ext uri="{FF2B5EF4-FFF2-40B4-BE49-F238E27FC236}">
                <a16:creationId xmlns:a16="http://schemas.microsoft.com/office/drawing/2014/main" id="{CEDCB7A7-0AD1-6DD7-3D05-D8B3449F51BA}"/>
              </a:ext>
            </a:extLst>
          </p:cNvPr>
          <p:cNvSpPr txBox="1">
            <a:spLocks/>
          </p:cNvSpPr>
          <p:nvPr/>
        </p:nvSpPr>
        <p:spPr>
          <a:xfrm>
            <a:off x="838200" y="2917970"/>
            <a:ext cx="10515600" cy="5110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Clr>
                <a:srgbClr val="D9C190"/>
              </a:buClr>
              <a:buFont typeface="Wingdings" pitchFamily="2" charset="2"/>
              <a:buChar char="ü"/>
            </a:pPr>
            <a:r>
              <a:rPr lang="pl-PL" dirty="0"/>
              <a:t>Kosztowo wg </a:t>
            </a:r>
            <a:r>
              <a:rPr lang="pl-PL" dirty="0" err="1"/>
              <a:t>uor</a:t>
            </a:r>
            <a:r>
              <a:rPr lang="pl-PL" dirty="0"/>
              <a:t> powinno iść w miesiąc, którego dotyczą</a:t>
            </a:r>
          </a:p>
        </p:txBody>
      </p:sp>
      <p:sp>
        <p:nvSpPr>
          <p:cNvPr id="7" name="Symbol zastępczy zawartości 2">
            <a:extLst>
              <a:ext uri="{FF2B5EF4-FFF2-40B4-BE49-F238E27FC236}">
                <a16:creationId xmlns:a16="http://schemas.microsoft.com/office/drawing/2014/main" id="{D3C5AFF1-B2E6-E928-3E11-0ADC4D81083E}"/>
              </a:ext>
            </a:extLst>
          </p:cNvPr>
          <p:cNvSpPr txBox="1">
            <a:spLocks/>
          </p:cNvSpPr>
          <p:nvPr/>
        </p:nvSpPr>
        <p:spPr>
          <a:xfrm>
            <a:off x="838200" y="3606873"/>
            <a:ext cx="10515600" cy="5110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Clr>
                <a:srgbClr val="D9C190"/>
              </a:buClr>
              <a:buFont typeface="Wingdings" pitchFamily="2" charset="2"/>
              <a:buChar char="ü"/>
            </a:pPr>
            <a:r>
              <a:rPr lang="pl-PL" dirty="0"/>
              <a:t>Jeśli są niezapłacone to powinno ”wisieć” zobowiązanie</a:t>
            </a:r>
          </a:p>
        </p:txBody>
      </p:sp>
    </p:spTree>
    <p:extLst>
      <p:ext uri="{BB962C8B-B14F-4D97-AF65-F5344CB8AC3E}">
        <p14:creationId xmlns:p14="http://schemas.microsoft.com/office/powerpoint/2010/main" val="186135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4EF982-D904-AE40-844C-5B02F7B81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428" y="3478003"/>
            <a:ext cx="10515600" cy="1229176"/>
          </a:xfrm>
        </p:spPr>
        <p:txBody>
          <a:bodyPr>
            <a:normAutofit/>
          </a:bodyPr>
          <a:lstStyle/>
          <a:p>
            <a:pPr marL="571500" indent="-571500">
              <a:buClr>
                <a:srgbClr val="D9C190"/>
              </a:buClr>
              <a:buSzPct val="150000"/>
              <a:buFont typeface="Czcionka systemowa (Regular)"/>
              <a:buChar char="→"/>
            </a:pPr>
            <a:r>
              <a:rPr lang="pl-PL" sz="3600" b="1" dirty="0"/>
              <a:t> Ustawa o rachunkowości</a:t>
            </a:r>
            <a:endParaRPr lang="pl-PL" sz="3600" i="1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9CA78554-AE80-1C41-9637-6D90BABE73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12028" y="86022"/>
            <a:ext cx="686656" cy="958156"/>
          </a:xfrm>
          <a:prstGeom prst="rect">
            <a:avLst/>
          </a:prstGeom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2914C624-60FF-1F40-831C-C2FFA7FE762D}"/>
              </a:ext>
            </a:extLst>
          </p:cNvPr>
          <p:cNvSpPr txBox="1"/>
          <p:nvPr/>
        </p:nvSpPr>
        <p:spPr>
          <a:xfrm>
            <a:off x="439538" y="242014"/>
            <a:ext cx="68528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www.ksiegowanaswoim.pl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49E15DA1-E999-5D44-B5E4-BD9F7D93053D}"/>
              </a:ext>
            </a:extLst>
          </p:cNvPr>
          <p:cNvSpPr txBox="1"/>
          <p:nvPr/>
        </p:nvSpPr>
        <p:spPr>
          <a:xfrm rot="16200000">
            <a:off x="-2986894" y="-1512708"/>
            <a:ext cx="68528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www.ksiegowanaswoim.pl</a:t>
            </a:r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0699E044-451B-E14F-B4C3-93BDF585F0EE}"/>
              </a:ext>
            </a:extLst>
          </p:cNvPr>
          <p:cNvSpPr/>
          <p:nvPr/>
        </p:nvSpPr>
        <p:spPr>
          <a:xfrm>
            <a:off x="-146268" y="5673227"/>
            <a:ext cx="12526628" cy="1325563"/>
          </a:xfrm>
          <a:prstGeom prst="rect">
            <a:avLst/>
          </a:prstGeom>
          <a:solidFill>
            <a:srgbClr val="D9C5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607A0819-47C9-FA49-9199-4C4ACED4BC8F}"/>
              </a:ext>
            </a:extLst>
          </p:cNvPr>
          <p:cNvSpPr txBox="1">
            <a:spLocks/>
          </p:cNvSpPr>
          <p:nvPr/>
        </p:nvSpPr>
        <p:spPr>
          <a:xfrm>
            <a:off x="802975" y="2136534"/>
            <a:ext cx="11195709" cy="14730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Clr>
                <a:srgbClr val="D9C190"/>
              </a:buClr>
              <a:buSzPct val="150000"/>
              <a:buFont typeface="Czcionka systemowa (Regular)"/>
              <a:buChar char="→"/>
            </a:pPr>
            <a:r>
              <a:rPr lang="pl-PL" sz="3600" b="1" dirty="0"/>
              <a:t> Ustawa o podatku dochodowym od osób fizycznych</a:t>
            </a:r>
            <a:endParaRPr lang="pl-PL" sz="3600" i="1" dirty="0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E7B4891C-64D6-D349-84BE-9FA08ECBFF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2333" y="75264"/>
            <a:ext cx="1907333" cy="1907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774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9203A4-71F5-7F87-55C7-4C9F45070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8428" y="344343"/>
            <a:ext cx="10515600" cy="1325563"/>
          </a:xfrm>
        </p:spPr>
        <p:txBody>
          <a:bodyPr/>
          <a:lstStyle/>
          <a:p>
            <a:r>
              <a:rPr lang="pl-PL" b="1" dirty="0">
                <a:solidFill>
                  <a:srgbClr val="D9C190"/>
                </a:solidFill>
              </a:rPr>
              <a:t>Przykłady różnic</a:t>
            </a:r>
          </a:p>
        </p:txBody>
      </p:sp>
      <p:sp>
        <p:nvSpPr>
          <p:cNvPr id="4" name="Symbol zastępczy zawartości 2">
            <a:extLst>
              <a:ext uri="{FF2B5EF4-FFF2-40B4-BE49-F238E27FC236}">
                <a16:creationId xmlns:a16="http://schemas.microsoft.com/office/drawing/2014/main" id="{B42361FA-9013-009F-61DD-388A85A15680}"/>
              </a:ext>
            </a:extLst>
          </p:cNvPr>
          <p:cNvSpPr txBox="1">
            <a:spLocks/>
          </p:cNvSpPr>
          <p:nvPr/>
        </p:nvSpPr>
        <p:spPr>
          <a:xfrm>
            <a:off x="838200" y="1773671"/>
            <a:ext cx="10515600" cy="608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dirty="0">
                <a:solidFill>
                  <a:srgbClr val="D9C190"/>
                </a:solidFill>
                <a:sym typeface="Wingdings" pitchFamily="2" charset="2"/>
              </a:rPr>
              <a:t></a:t>
            </a:r>
            <a:r>
              <a:rPr lang="pl-PL" dirty="0">
                <a:sym typeface="Wingdings" pitchFamily="2" charset="2"/>
              </a:rPr>
              <a:t> </a:t>
            </a:r>
            <a:r>
              <a:rPr lang="pl-PL" dirty="0"/>
              <a:t>Różnice kursowe</a:t>
            </a:r>
          </a:p>
        </p:txBody>
      </p:sp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70EBC877-6C65-7815-4D3D-2D17019D1BAB}"/>
              </a:ext>
            </a:extLst>
          </p:cNvPr>
          <p:cNvSpPr txBox="1">
            <a:spLocks/>
          </p:cNvSpPr>
          <p:nvPr/>
        </p:nvSpPr>
        <p:spPr>
          <a:xfrm>
            <a:off x="838200" y="2490644"/>
            <a:ext cx="10515600" cy="11669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Clr>
                <a:srgbClr val="D9C190"/>
              </a:buClr>
              <a:buFont typeface="Wingdings" pitchFamily="2" charset="2"/>
              <a:buChar char="ü"/>
            </a:pPr>
            <a:r>
              <a:rPr lang="pl-PL" dirty="0"/>
              <a:t>Wycena bilansowa – wg mnie można pominąć przy inwentarzu, dopiero w kolejnym roku</a:t>
            </a:r>
          </a:p>
        </p:txBody>
      </p:sp>
      <p:sp>
        <p:nvSpPr>
          <p:cNvPr id="6" name="Symbol zastępczy zawartości 2">
            <a:extLst>
              <a:ext uri="{FF2B5EF4-FFF2-40B4-BE49-F238E27FC236}">
                <a16:creationId xmlns:a16="http://schemas.microsoft.com/office/drawing/2014/main" id="{CEDCB7A7-0AD1-6DD7-3D05-D8B3449F51BA}"/>
              </a:ext>
            </a:extLst>
          </p:cNvPr>
          <p:cNvSpPr txBox="1">
            <a:spLocks/>
          </p:cNvSpPr>
          <p:nvPr/>
        </p:nvSpPr>
        <p:spPr>
          <a:xfrm>
            <a:off x="958515" y="3510468"/>
            <a:ext cx="10515600" cy="5110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Clr>
                <a:srgbClr val="D9C190"/>
              </a:buClr>
              <a:buFont typeface="Wingdings" pitchFamily="2" charset="2"/>
              <a:buChar char="ü"/>
            </a:pPr>
            <a:r>
              <a:rPr lang="pl-PL" dirty="0"/>
              <a:t>Czyli wtedy brak „odwróconej wyceny na 01.01.RR”</a:t>
            </a:r>
          </a:p>
        </p:txBody>
      </p:sp>
    </p:spTree>
    <p:extLst>
      <p:ext uri="{BB962C8B-B14F-4D97-AF65-F5344CB8AC3E}">
        <p14:creationId xmlns:p14="http://schemas.microsoft.com/office/powerpoint/2010/main" val="3856088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9203A4-71F5-7F87-55C7-4C9F45070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8428" y="344343"/>
            <a:ext cx="10515600" cy="1325563"/>
          </a:xfrm>
        </p:spPr>
        <p:txBody>
          <a:bodyPr/>
          <a:lstStyle/>
          <a:p>
            <a:r>
              <a:rPr lang="pl-PL" b="1" dirty="0">
                <a:solidFill>
                  <a:srgbClr val="D9C190"/>
                </a:solidFill>
              </a:rPr>
              <a:t>Przykłady różnic</a:t>
            </a:r>
          </a:p>
        </p:txBody>
      </p:sp>
      <p:sp>
        <p:nvSpPr>
          <p:cNvPr id="4" name="Symbol zastępczy zawartości 2">
            <a:extLst>
              <a:ext uri="{FF2B5EF4-FFF2-40B4-BE49-F238E27FC236}">
                <a16:creationId xmlns:a16="http://schemas.microsoft.com/office/drawing/2014/main" id="{B42361FA-9013-009F-61DD-388A85A15680}"/>
              </a:ext>
            </a:extLst>
          </p:cNvPr>
          <p:cNvSpPr txBox="1">
            <a:spLocks/>
          </p:cNvSpPr>
          <p:nvPr/>
        </p:nvSpPr>
        <p:spPr>
          <a:xfrm>
            <a:off x="838200" y="1773671"/>
            <a:ext cx="10515600" cy="608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dirty="0">
                <a:solidFill>
                  <a:srgbClr val="D9C190"/>
                </a:solidFill>
                <a:sym typeface="Wingdings" pitchFamily="2" charset="2"/>
              </a:rPr>
              <a:t></a:t>
            </a:r>
            <a:r>
              <a:rPr lang="pl-PL" dirty="0">
                <a:sym typeface="Wingdings" pitchFamily="2" charset="2"/>
              </a:rPr>
              <a:t> </a:t>
            </a:r>
            <a:r>
              <a:rPr lang="pl-PL" dirty="0"/>
              <a:t>Odsetki</a:t>
            </a:r>
          </a:p>
        </p:txBody>
      </p:sp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70EBC877-6C65-7815-4D3D-2D17019D1BAB}"/>
              </a:ext>
            </a:extLst>
          </p:cNvPr>
          <p:cNvSpPr txBox="1">
            <a:spLocks/>
          </p:cNvSpPr>
          <p:nvPr/>
        </p:nvSpPr>
        <p:spPr>
          <a:xfrm>
            <a:off x="838200" y="2490643"/>
            <a:ext cx="10515600" cy="15722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Clr>
                <a:srgbClr val="D9C190"/>
              </a:buClr>
              <a:buFont typeface="Wingdings" pitchFamily="2" charset="2"/>
              <a:buChar char="ü"/>
            </a:pPr>
            <a:r>
              <a:rPr lang="pl-PL" dirty="0"/>
              <a:t>Naliczone w roku poprzednim, podatkowe w następnym – powinny na BO powiększyć wartość zobowiązania/należności, w dacie zapłaty tylko księgowanie „podatkowe”</a:t>
            </a:r>
          </a:p>
        </p:txBody>
      </p:sp>
    </p:spTree>
    <p:extLst>
      <p:ext uri="{BB962C8B-B14F-4D97-AF65-F5344CB8AC3E}">
        <p14:creationId xmlns:p14="http://schemas.microsoft.com/office/powerpoint/2010/main" val="497423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FB10644-C252-8243-A779-D01F1B490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0311" y="1948388"/>
            <a:ext cx="4162625" cy="532165"/>
          </a:xfrm>
        </p:spPr>
        <p:txBody>
          <a:bodyPr>
            <a:normAutofit/>
          </a:bodyPr>
          <a:lstStyle/>
          <a:p>
            <a:pPr>
              <a:buClr>
                <a:srgbClr val="D9C190"/>
              </a:buClr>
              <a:buFont typeface="Wingdings" pitchFamily="2" charset="2"/>
              <a:buChar char="ü"/>
            </a:pPr>
            <a:r>
              <a:rPr lang="pl-PL" sz="3200" dirty="0"/>
              <a:t> Uproszczenia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9CA78554-AE80-1C41-9637-6D90BABE73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53800" y="86022"/>
            <a:ext cx="686656" cy="958156"/>
          </a:xfrm>
          <a:prstGeom prst="rect">
            <a:avLst/>
          </a:prstGeom>
        </p:spPr>
      </p:pic>
      <p:sp>
        <p:nvSpPr>
          <p:cNvPr id="7" name="Prostokąt 6">
            <a:extLst>
              <a:ext uri="{FF2B5EF4-FFF2-40B4-BE49-F238E27FC236}">
                <a16:creationId xmlns:a16="http://schemas.microsoft.com/office/drawing/2014/main" id="{47B66523-3890-D693-4FB0-7712BA827107}"/>
              </a:ext>
            </a:extLst>
          </p:cNvPr>
          <p:cNvSpPr/>
          <p:nvPr/>
        </p:nvSpPr>
        <p:spPr>
          <a:xfrm>
            <a:off x="693516" y="359595"/>
            <a:ext cx="10660284" cy="1069382"/>
          </a:xfrm>
          <a:prstGeom prst="rect">
            <a:avLst/>
          </a:prstGeom>
          <a:solidFill>
            <a:schemeClr val="bg1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D9C5AA"/>
              </a:solidFill>
            </a:endParaRPr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3AFB95E4-8B7E-19B3-D14E-06C2D22062EF}"/>
              </a:ext>
            </a:extLst>
          </p:cNvPr>
          <p:cNvSpPr/>
          <p:nvPr/>
        </p:nvSpPr>
        <p:spPr>
          <a:xfrm>
            <a:off x="680215" y="365520"/>
            <a:ext cx="192236" cy="1069382"/>
          </a:xfrm>
          <a:prstGeom prst="rect">
            <a:avLst/>
          </a:prstGeom>
          <a:solidFill>
            <a:srgbClr val="D9C1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104EF982-D904-AE40-844C-5B02F7B81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7752" y="451321"/>
            <a:ext cx="10515600" cy="885929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Plan kont i polityka rachunkowości</a:t>
            </a:r>
          </a:p>
        </p:txBody>
      </p:sp>
      <p:sp>
        <p:nvSpPr>
          <p:cNvPr id="12" name="Pierścień 11">
            <a:extLst>
              <a:ext uri="{FF2B5EF4-FFF2-40B4-BE49-F238E27FC236}">
                <a16:creationId xmlns:a16="http://schemas.microsoft.com/office/drawing/2014/main" id="{0A867380-6B61-6305-BA8A-D31761C8D98D}"/>
              </a:ext>
            </a:extLst>
          </p:cNvPr>
          <p:cNvSpPr/>
          <p:nvPr/>
        </p:nvSpPr>
        <p:spPr>
          <a:xfrm>
            <a:off x="10643813" y="5495792"/>
            <a:ext cx="2312969" cy="2261295"/>
          </a:xfrm>
          <a:prstGeom prst="donut">
            <a:avLst>
              <a:gd name="adj" fmla="val 10068"/>
            </a:avLst>
          </a:prstGeom>
          <a:solidFill>
            <a:srgbClr val="D9C19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769059BE-95A5-CFC9-EB3D-E98A4CBE01A8}"/>
              </a:ext>
            </a:extLst>
          </p:cNvPr>
          <p:cNvSpPr txBox="1">
            <a:spLocks/>
          </p:cNvSpPr>
          <p:nvPr/>
        </p:nvSpPr>
        <p:spPr>
          <a:xfrm>
            <a:off x="1090311" y="2580686"/>
            <a:ext cx="7732676" cy="7364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D9C190"/>
              </a:buClr>
              <a:buFont typeface="Wingdings" pitchFamily="2" charset="2"/>
              <a:buChar char="ü"/>
            </a:pPr>
            <a:r>
              <a:rPr lang="pl-PL" sz="3200" dirty="0"/>
              <a:t> Wzór sprawozdania (jednostki małe, duże)</a:t>
            </a:r>
          </a:p>
        </p:txBody>
      </p:sp>
      <p:sp>
        <p:nvSpPr>
          <p:cNvPr id="6" name="Symbol zastępczy zawartości 2">
            <a:extLst>
              <a:ext uri="{FF2B5EF4-FFF2-40B4-BE49-F238E27FC236}">
                <a16:creationId xmlns:a16="http://schemas.microsoft.com/office/drawing/2014/main" id="{36C8AA45-A6DC-0D27-E81C-781D01CB7B18}"/>
              </a:ext>
            </a:extLst>
          </p:cNvPr>
          <p:cNvSpPr txBox="1">
            <a:spLocks/>
          </p:cNvSpPr>
          <p:nvPr/>
        </p:nvSpPr>
        <p:spPr>
          <a:xfrm>
            <a:off x="1090311" y="3212984"/>
            <a:ext cx="7732676" cy="5808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D9C190"/>
              </a:buClr>
              <a:buFont typeface="Wingdings" pitchFamily="2" charset="2"/>
              <a:buChar char="ü"/>
            </a:pPr>
            <a:r>
              <a:rPr lang="pl-PL" sz="3200" dirty="0"/>
              <a:t> Układ kosztów</a:t>
            </a:r>
          </a:p>
        </p:txBody>
      </p:sp>
      <p:sp>
        <p:nvSpPr>
          <p:cNvPr id="8" name="Symbol zastępczy zawartości 2">
            <a:extLst>
              <a:ext uri="{FF2B5EF4-FFF2-40B4-BE49-F238E27FC236}">
                <a16:creationId xmlns:a16="http://schemas.microsoft.com/office/drawing/2014/main" id="{8000E683-B73A-9160-46C7-B5D87E64EC14}"/>
              </a:ext>
            </a:extLst>
          </p:cNvPr>
          <p:cNvSpPr txBox="1">
            <a:spLocks/>
          </p:cNvSpPr>
          <p:nvPr/>
        </p:nvSpPr>
        <p:spPr>
          <a:xfrm>
            <a:off x="1157752" y="3845282"/>
            <a:ext cx="10950145" cy="58080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D9C190"/>
              </a:buClr>
              <a:buFont typeface="Wingdings" pitchFamily="2" charset="2"/>
              <a:buChar char="ü"/>
            </a:pPr>
            <a:r>
              <a:rPr lang="pl-PL" sz="3200" dirty="0"/>
              <a:t>Rachunek zysków i strat – wersja kalkulacyjna czy porównawcza</a:t>
            </a:r>
          </a:p>
        </p:txBody>
      </p:sp>
    </p:spTree>
    <p:extLst>
      <p:ext uri="{BB962C8B-B14F-4D97-AF65-F5344CB8AC3E}">
        <p14:creationId xmlns:p14="http://schemas.microsoft.com/office/powerpoint/2010/main" val="3604999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>
            <a:extLst>
              <a:ext uri="{FF2B5EF4-FFF2-40B4-BE49-F238E27FC236}">
                <a16:creationId xmlns:a16="http://schemas.microsoft.com/office/drawing/2014/main" id="{9796A0E4-1071-D444-CAE6-BEA3CCB07A4F}"/>
              </a:ext>
            </a:extLst>
          </p:cNvPr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rgbClr val="D9C5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0BC9AE90-4273-0D30-160F-4CDFC920DCFB}"/>
              </a:ext>
            </a:extLst>
          </p:cNvPr>
          <p:cNvSpPr/>
          <p:nvPr/>
        </p:nvSpPr>
        <p:spPr>
          <a:xfrm>
            <a:off x="359134" y="612250"/>
            <a:ext cx="11473732" cy="5951160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D0D5E02-88FF-DA4C-42B0-EC90391BE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5037"/>
            <a:ext cx="10515600" cy="851022"/>
          </a:xfrm>
        </p:spPr>
        <p:txBody>
          <a:bodyPr/>
          <a:lstStyle/>
          <a:p>
            <a:pPr algn="ctr"/>
            <a:r>
              <a:rPr lang="pl-PL" dirty="0">
                <a:ln w="0"/>
                <a:solidFill>
                  <a:srgbClr val="D9C19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Jednostka mała</a:t>
            </a:r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1988FCFA-A8C3-FDFB-5C42-03179887D001}"/>
              </a:ext>
            </a:extLst>
          </p:cNvPr>
          <p:cNvSpPr/>
          <p:nvPr/>
        </p:nvSpPr>
        <p:spPr>
          <a:xfrm>
            <a:off x="4919207" y="612250"/>
            <a:ext cx="2353586" cy="196773"/>
          </a:xfrm>
          <a:prstGeom prst="rect">
            <a:avLst/>
          </a:prstGeom>
          <a:solidFill>
            <a:srgbClr val="D9C1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Symbol zastępczy zawartości 2">
            <a:extLst>
              <a:ext uri="{FF2B5EF4-FFF2-40B4-BE49-F238E27FC236}">
                <a16:creationId xmlns:a16="http://schemas.microsoft.com/office/drawing/2014/main" id="{27CA1703-E535-DE89-EF00-D4CAE0955A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109" y="1726058"/>
            <a:ext cx="11066317" cy="451969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sz="1600" dirty="0"/>
              <a:t>1c. Jednostkami małymi w rozumieniu ustawy są:</a:t>
            </a:r>
          </a:p>
          <a:p>
            <a:pPr marL="0" indent="0">
              <a:buNone/>
            </a:pPr>
            <a:r>
              <a:rPr lang="pl-PL" sz="1600" dirty="0"/>
              <a:t>1)  spółki, o których mowa w art. 2 ust. 1 pkt 1, inne osoby prawne, jednostki, o których mowa w art. 2 ust. 1 pkt 2, oraz oddziały przedsiębiorców zagranicznych w rozumieniu przepisów ustawy z dnia 6 marca 2018 r. o zasadach uczestnictwa przedsiębiorców zagranicznych i innych osób zagranicznych w obrocie gospodarczym na terytorium Rzeczypospolitej Polskiej, jeżeli jednostki te w roku obrotowym, za który sporządzają sprawozdanie finansowe, oraz w roku poprzedzającym ten rok obrotowy, a w przypadku jednostek rozpoczynających działalność albo prowadzenie ksiąg rachunkowych w sposób określony ustawą - w roku obrotowym, w którym rozpoczęły działalność albo prowadzenie ksiąg rachunkowych w sposób określony ustawą, nie przekroczyły co najmniej dwóch z następujących trzech wielkości:</a:t>
            </a:r>
          </a:p>
          <a:p>
            <a:pPr marL="0" indent="0">
              <a:buNone/>
            </a:pPr>
            <a:r>
              <a:rPr lang="pl-PL" sz="1600" dirty="0"/>
              <a:t>a)  25 500 000 zł - w przypadku sumy aktywów bilansu na koniec roku obrotowego,</a:t>
            </a:r>
          </a:p>
          <a:p>
            <a:pPr marL="0" indent="0">
              <a:buNone/>
            </a:pPr>
            <a:r>
              <a:rPr lang="pl-PL" sz="1600" dirty="0"/>
              <a:t>b)  51 000 000 zł - w przypadku przychodów netto ze sprzedaży towarów i produktów za rok obrotowy,</a:t>
            </a:r>
          </a:p>
          <a:p>
            <a:pPr marL="0" indent="0">
              <a:buNone/>
            </a:pPr>
            <a:r>
              <a:rPr lang="pl-PL" sz="1600" dirty="0"/>
              <a:t>c)  50 osób - w przypadku średniorocznego zatrudnienia w przeliczeniu na pełne etaty,</a:t>
            </a:r>
          </a:p>
          <a:p>
            <a:pPr marL="0" indent="0">
              <a:buNone/>
            </a:pPr>
            <a:r>
              <a:rPr lang="pl-PL" sz="1600" dirty="0"/>
              <a:t>2)  </a:t>
            </a:r>
            <a:r>
              <a:rPr lang="pl-PL" sz="1600" dirty="0">
                <a:solidFill>
                  <a:srgbClr val="FF0000"/>
                </a:solidFill>
              </a:rPr>
              <a:t>osoby fizyczne, spółki cywilne osób fizycznych, spółki cywilne osób fizycznych i przedsiębiorstwa w spadku, spółki jawne osób fizycznych, spółki partnerskie oraz przedsiębiorstwa w spadku działające zgodnie z ustawą z dnia 5 lipca 2018 r. o zarządzie sukcesyjnym przedsiębiorstwem osoby fizycznej i innych ułatwieniach związanych z sukcesją przedsiębiorstw, które stosują zasady rachunkowości na podstawie art. 2 ust. 2</a:t>
            </a:r>
            <a:r>
              <a:rPr lang="pl-PL" sz="1600" dirty="0"/>
              <a:t>,</a:t>
            </a:r>
          </a:p>
          <a:p>
            <a:pPr marL="0" indent="0">
              <a:buNone/>
            </a:pPr>
            <a:r>
              <a:rPr lang="pl-PL" sz="1600" dirty="0"/>
              <a:t>3)  jednostka, o której mowa w art. 2 ust. 1 pkt 2a, jeżeli na dzień poprzedzający dzień otwarcia spadku była jednostką małą</a:t>
            </a:r>
          </a:p>
          <a:p>
            <a:pPr marL="0" indent="0">
              <a:buNone/>
            </a:pPr>
            <a:r>
              <a:rPr lang="pl-PL" sz="1600" dirty="0"/>
              <a:t>- w stosunku do których organ zatwierdzający podjął decyzję w sprawie sporządzania sprawozdania finansowego z zastosowaniem art. 46 ust. 5 pkt 5, art. 47 ust. 4 pkt 5, art. 48 ust. 4, art. 48a ust. 4, art. 48b ust. 5 lub art. 49 ust. 5.</a:t>
            </a:r>
          </a:p>
        </p:txBody>
      </p:sp>
    </p:spTree>
    <p:extLst>
      <p:ext uri="{BB962C8B-B14F-4D97-AF65-F5344CB8AC3E}">
        <p14:creationId xmlns:p14="http://schemas.microsoft.com/office/powerpoint/2010/main" val="42797677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>
            <a:extLst>
              <a:ext uri="{FF2B5EF4-FFF2-40B4-BE49-F238E27FC236}">
                <a16:creationId xmlns:a16="http://schemas.microsoft.com/office/drawing/2014/main" id="{9796A0E4-1071-D444-CAE6-BEA3CCB07A4F}"/>
              </a:ext>
            </a:extLst>
          </p:cNvPr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rgbClr val="D9C5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0BC9AE90-4273-0D30-160F-4CDFC920DCFB}"/>
              </a:ext>
            </a:extLst>
          </p:cNvPr>
          <p:cNvSpPr/>
          <p:nvPr/>
        </p:nvSpPr>
        <p:spPr>
          <a:xfrm>
            <a:off x="359134" y="612250"/>
            <a:ext cx="11473732" cy="5951160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D0D5E02-88FF-DA4C-42B0-EC90391BE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0636"/>
            <a:ext cx="10515600" cy="851022"/>
          </a:xfrm>
        </p:spPr>
        <p:txBody>
          <a:bodyPr/>
          <a:lstStyle/>
          <a:p>
            <a:pPr algn="ctr"/>
            <a:r>
              <a:rPr lang="pl-PL" dirty="0">
                <a:ln w="0"/>
                <a:solidFill>
                  <a:srgbClr val="D9C19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Jednostka mikro</a:t>
            </a:r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1988FCFA-A8C3-FDFB-5C42-03179887D001}"/>
              </a:ext>
            </a:extLst>
          </p:cNvPr>
          <p:cNvSpPr/>
          <p:nvPr/>
        </p:nvSpPr>
        <p:spPr>
          <a:xfrm>
            <a:off x="4919207" y="612250"/>
            <a:ext cx="2353586" cy="196773"/>
          </a:xfrm>
          <a:prstGeom prst="rect">
            <a:avLst/>
          </a:prstGeom>
          <a:solidFill>
            <a:srgbClr val="D9C1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0E341595-70FA-618F-D66F-96CA61E999D8}"/>
              </a:ext>
            </a:extLst>
          </p:cNvPr>
          <p:cNvSpPr txBox="1">
            <a:spLocks/>
          </p:cNvSpPr>
          <p:nvPr/>
        </p:nvSpPr>
        <p:spPr>
          <a:xfrm>
            <a:off x="592482" y="1120418"/>
            <a:ext cx="11007036" cy="57352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pl-PL" sz="1050" dirty="0"/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pl-PL" sz="1050" dirty="0"/>
              <a:t>1a. Jednostkami mikro w rozumieniu ustawy są: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pl-PL" sz="1050" dirty="0"/>
              <a:t>1)  spółki, o których mowa w art. 2 ust. 1 pkt 1, inne osoby prawne, a także oddziały przedsiębiorców zagranicznych w rozumieniu przepisów ustawy z dnia 6 marca 2018 r. o zasadach uczestnictwa przedsiębiorców zagranicznych i innych osób zagranicznych w obrocie gospodarczym na terytorium Rzeczypospolitej Polskiej, jeżeli jednostki te w roku obrotowym, za który sporządzają sprawozdanie finansowe, oraz w roku poprzedzającym ten rok obrotowy, a w przypadku jednostek rozpoczynających działalność - w roku obrotowym, w którym rozpoczęły działalność, nie przekroczyły co najmniej dwóch z następujących trzech wielkości: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pl-PL" sz="1050" dirty="0"/>
              <a:t>a)  1 500 000 zł - w przypadku sumy aktywów bilansu na koniec roku obrotowego,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pl-PL" sz="1050" dirty="0"/>
              <a:t>b)  3 000 000 zł - w przypadku przychodów netto ze sprzedaży towarów i produktów za rok obrotowy,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pl-PL" sz="1050" dirty="0"/>
              <a:t>c)  10 osób - w przypadku średniorocznego zatrudnienia w przeliczeniu na pełne etaty;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pl-PL" sz="1050" dirty="0"/>
              <a:t>2)  związki zawodowe, organizacje pracodawców, izby gospodarcze, przedstawicielstwa przedsiębiorców zagranicznych w rozumieniu przepisów ustawy z dnia 6 marca 2018 r. o zasadach uczestnictwa przedsiębiorców zagranicznych i innych osób zagranicznych w obrocie gospodarczym na terytorium Rzeczypospolitej Polskiej, społeczno-zawodowe organizacje rolników, organizacje samorządu zawodowego, organizacje samorządu gospodarczego rzemiosła i Polskie Biuro Ubezpieczycieli Komunikacyjnych - jeżeli nie prowadzą działalności gospodarczej,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pl-PL" sz="1050" dirty="0">
                <a:solidFill>
                  <a:srgbClr val="FF0000"/>
                </a:solidFill>
              </a:rPr>
              <a:t>2a)  osoby fizyczne, spółki cywilne osób fizycznych, spółki cywilne osób fizycznych i przedsiębiorstwa w spadku, spółki jawne osób fizycznych, spółki partnerskie oraz przedsiębiorstwa w spadku działające zgodnie z ustawą z dnia 5 lipca 2018 r. o zarządzie sukcesyjnym przedsiębiorstwem osoby fizycznej i innych ułatwieniach związanych z sukcesją przedsiębiorstw, jeżeli przychody netto tych jednostek ze sprzedaży towarów, produktów i operacji finansowych wyniosły równowartość w walucie polskiej nie mniej niż 2 000 000 euro i nie więcej niż 3 000 000 euro za poprzedni rok obrotowy, a w przypadku jednostek rozpoczynających działalność albo prowadzenie ksiąg rachunkowych w sposób określony ustawą - w roku obrotowym, w którym rozpoczęły działalność albo prowadzenie ksiąg rachunkowych w sposób określony ustawą,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pl-PL" sz="1050" dirty="0"/>
              <a:t>3)  (uchylony)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pl-PL" sz="1050" dirty="0"/>
              <a:t>4)  osoby fizyczne, spółki cywilne osób fizycznych, spółki cywilne osób fizycznych i przedsiębiorstwa w spadku, spółki jawne osób fizycznych, spółki partnerskie oraz przedsiębiorstwa w spadku działające zgodnie z ustawą z dnia 5 lipca 2018 r. o zarządzie sukcesyjnym przedsiębiorstwem osoby fizycznej i innych ułatwieniach związanych z sukcesją przedsiębiorstw, które stosują zasady rachunkowości na podstawie art. 2 ust. 2,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pl-PL" sz="1050" dirty="0"/>
              <a:t>5)  jednostka, o której mowa w art. 2 ust. 1 pkt 2a, jeżeli na dzień poprzedzający dzień otwarcia spadku była jednostką mikro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pl-PL" sz="1050" dirty="0"/>
              <a:t>- w stosunku, do których organ zatwierdzający podjął decyzję w sprawie sporządzania sprawozdania finansowego z zastosowaniem art. 46 ust. 5 pkt 4, art. 47 ust. 4 pkt 4, art. 48 ust. 3, art. 48a ust. 3, art. 48b ust. 4 lub art. 49 ust. 4.</a:t>
            </a:r>
          </a:p>
        </p:txBody>
      </p:sp>
    </p:spTree>
    <p:extLst>
      <p:ext uri="{BB962C8B-B14F-4D97-AF65-F5344CB8AC3E}">
        <p14:creationId xmlns:p14="http://schemas.microsoft.com/office/powerpoint/2010/main" val="17930303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49B6864-86BE-F574-529C-C48B53805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rgbClr val="D9C190"/>
                </a:solidFill>
              </a:rPr>
              <a:t>Uproszczenia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4DD626E-E0FE-1440-2A5B-A711B865B1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97548"/>
            <a:ext cx="10515600" cy="584921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Wprowadzane uchwałą właściciela </a:t>
            </a:r>
          </a:p>
        </p:txBody>
      </p:sp>
      <p:sp>
        <p:nvSpPr>
          <p:cNvPr id="4" name="Symbol zastępczy zawartości 2">
            <a:extLst>
              <a:ext uri="{FF2B5EF4-FFF2-40B4-BE49-F238E27FC236}">
                <a16:creationId xmlns:a16="http://schemas.microsoft.com/office/drawing/2014/main" id="{075B8544-68CF-B109-FDF7-A51EAD6E8F85}"/>
              </a:ext>
            </a:extLst>
          </p:cNvPr>
          <p:cNvSpPr txBox="1">
            <a:spLocks/>
          </p:cNvSpPr>
          <p:nvPr/>
        </p:nvSpPr>
        <p:spPr>
          <a:xfrm>
            <a:off x="838200" y="1836016"/>
            <a:ext cx="10515600" cy="8967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l-PL" b="1" dirty="0">
                <a:solidFill>
                  <a:srgbClr val="D9C190"/>
                </a:solidFill>
              </a:rPr>
              <a:t>I część </a:t>
            </a:r>
            <a:r>
              <a:rPr lang="pl-PL" dirty="0"/>
              <a:t>– uproszczone SF dla jednostek małych i mikro</a:t>
            </a:r>
          </a:p>
        </p:txBody>
      </p:sp>
    </p:spTree>
    <p:extLst>
      <p:ext uri="{BB962C8B-B14F-4D97-AF65-F5344CB8AC3E}">
        <p14:creationId xmlns:p14="http://schemas.microsoft.com/office/powerpoint/2010/main" val="2242236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49B6864-86BE-F574-529C-C48B53805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rgbClr val="D9C190"/>
                </a:solidFill>
              </a:rPr>
              <a:t>Uproszczenia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4DD626E-E0FE-1440-2A5B-A711B865B1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3382" y="5626974"/>
            <a:ext cx="6757553" cy="544365"/>
          </a:xfrm>
        </p:spPr>
        <p:txBody>
          <a:bodyPr>
            <a:normAutofit/>
          </a:bodyPr>
          <a:lstStyle/>
          <a:p>
            <a:pPr>
              <a:buClr>
                <a:srgbClr val="D9C190"/>
              </a:buClr>
              <a:buFont typeface="Wingdings" pitchFamily="2" charset="2"/>
              <a:buChar char="ü"/>
            </a:pPr>
            <a:r>
              <a:rPr lang="pl-PL" dirty="0"/>
              <a:t>Wycena instrumentów finansowych</a:t>
            </a:r>
          </a:p>
        </p:txBody>
      </p:sp>
      <p:sp>
        <p:nvSpPr>
          <p:cNvPr id="4" name="Symbol zastępczy zawartości 2">
            <a:extLst>
              <a:ext uri="{FF2B5EF4-FFF2-40B4-BE49-F238E27FC236}">
                <a16:creationId xmlns:a16="http://schemas.microsoft.com/office/drawing/2014/main" id="{4034A9D7-54F0-4436-93B3-3EC20031D6B8}"/>
              </a:ext>
            </a:extLst>
          </p:cNvPr>
          <p:cNvSpPr txBox="1">
            <a:spLocks/>
          </p:cNvSpPr>
          <p:nvPr/>
        </p:nvSpPr>
        <p:spPr>
          <a:xfrm>
            <a:off x="838200" y="1669760"/>
            <a:ext cx="10515600" cy="605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l-PL" b="1" dirty="0">
                <a:solidFill>
                  <a:srgbClr val="D9C190"/>
                </a:solidFill>
              </a:rPr>
              <a:t>II część </a:t>
            </a:r>
            <a:r>
              <a:rPr lang="pl-PL" dirty="0"/>
              <a:t>– uproszczone w wycenie dla jednostek małych i mikro</a:t>
            </a:r>
          </a:p>
        </p:txBody>
      </p:sp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01BCFBA9-7B40-5DFB-D78E-3F7B76D88421}"/>
              </a:ext>
            </a:extLst>
          </p:cNvPr>
          <p:cNvSpPr txBox="1">
            <a:spLocks/>
          </p:cNvSpPr>
          <p:nvPr/>
        </p:nvSpPr>
        <p:spPr>
          <a:xfrm>
            <a:off x="838200" y="2469861"/>
            <a:ext cx="10515600" cy="6401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l-PL" dirty="0"/>
              <a:t>Wprowadzane uchwałą właściciela jako kierownika jednostki</a:t>
            </a:r>
          </a:p>
        </p:txBody>
      </p:sp>
      <p:sp>
        <p:nvSpPr>
          <p:cNvPr id="6" name="Symbol zastępczy zawartości 2">
            <a:extLst>
              <a:ext uri="{FF2B5EF4-FFF2-40B4-BE49-F238E27FC236}">
                <a16:creationId xmlns:a16="http://schemas.microsoft.com/office/drawing/2014/main" id="{25D51A45-436D-1A1C-6EDD-2E29DA8461AA}"/>
              </a:ext>
            </a:extLst>
          </p:cNvPr>
          <p:cNvSpPr txBox="1">
            <a:spLocks/>
          </p:cNvSpPr>
          <p:nvPr/>
        </p:nvSpPr>
        <p:spPr>
          <a:xfrm>
            <a:off x="1773383" y="3306403"/>
            <a:ext cx="6757553" cy="548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D9C190"/>
              </a:buClr>
              <a:buFont typeface="Wingdings" pitchFamily="2" charset="2"/>
              <a:buChar char="ü"/>
            </a:pPr>
            <a:r>
              <a:rPr lang="pl-PL" dirty="0"/>
              <a:t>Leasing</a:t>
            </a:r>
          </a:p>
        </p:txBody>
      </p:sp>
      <p:sp>
        <p:nvSpPr>
          <p:cNvPr id="7" name="Symbol zastępczy zawartości 2">
            <a:extLst>
              <a:ext uri="{FF2B5EF4-FFF2-40B4-BE49-F238E27FC236}">
                <a16:creationId xmlns:a16="http://schemas.microsoft.com/office/drawing/2014/main" id="{E1EE9108-8579-64B2-D9DA-F30534CC3CE6}"/>
              </a:ext>
            </a:extLst>
          </p:cNvPr>
          <p:cNvSpPr txBox="1">
            <a:spLocks/>
          </p:cNvSpPr>
          <p:nvPr/>
        </p:nvSpPr>
        <p:spPr>
          <a:xfrm>
            <a:off x="1773383" y="3858203"/>
            <a:ext cx="6757553" cy="5850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D9C190"/>
              </a:buClr>
              <a:buFont typeface="Wingdings" pitchFamily="2" charset="2"/>
              <a:buChar char="ü"/>
            </a:pPr>
            <a:r>
              <a:rPr lang="pl-PL" dirty="0"/>
              <a:t>Podatek odroczony</a:t>
            </a:r>
          </a:p>
        </p:txBody>
      </p:sp>
      <p:sp>
        <p:nvSpPr>
          <p:cNvPr id="8" name="Symbol zastępczy zawartości 2">
            <a:extLst>
              <a:ext uri="{FF2B5EF4-FFF2-40B4-BE49-F238E27FC236}">
                <a16:creationId xmlns:a16="http://schemas.microsoft.com/office/drawing/2014/main" id="{65C1AAF6-8336-7A19-F423-4801C87FA2F2}"/>
              </a:ext>
            </a:extLst>
          </p:cNvPr>
          <p:cNvSpPr txBox="1">
            <a:spLocks/>
          </p:cNvSpPr>
          <p:nvPr/>
        </p:nvSpPr>
        <p:spPr>
          <a:xfrm>
            <a:off x="1773383" y="4429704"/>
            <a:ext cx="6757553" cy="5850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D9C190"/>
              </a:buClr>
              <a:buFont typeface="Wingdings" pitchFamily="2" charset="2"/>
              <a:buChar char="ü"/>
            </a:pPr>
            <a:r>
              <a:rPr lang="pl-PL" dirty="0"/>
              <a:t>Amortyzacja podatkowa</a:t>
            </a:r>
          </a:p>
        </p:txBody>
      </p:sp>
      <p:sp>
        <p:nvSpPr>
          <p:cNvPr id="9" name="Symbol zastępczy zawartości 2">
            <a:extLst>
              <a:ext uri="{FF2B5EF4-FFF2-40B4-BE49-F238E27FC236}">
                <a16:creationId xmlns:a16="http://schemas.microsoft.com/office/drawing/2014/main" id="{4C8509D9-35AF-2008-A18B-60D12D45F8FE}"/>
              </a:ext>
            </a:extLst>
          </p:cNvPr>
          <p:cNvSpPr txBox="1">
            <a:spLocks/>
          </p:cNvSpPr>
          <p:nvPr/>
        </p:nvSpPr>
        <p:spPr>
          <a:xfrm>
            <a:off x="1773383" y="5028339"/>
            <a:ext cx="6757553" cy="5850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D9C190"/>
              </a:buClr>
              <a:buFont typeface="Wingdings" pitchFamily="2" charset="2"/>
              <a:buChar char="ü"/>
            </a:pPr>
            <a:r>
              <a:rPr lang="pl-PL" dirty="0"/>
              <a:t>Bierne RMK</a:t>
            </a:r>
          </a:p>
        </p:txBody>
      </p:sp>
    </p:spTree>
    <p:extLst>
      <p:ext uri="{BB962C8B-B14F-4D97-AF65-F5344CB8AC3E}">
        <p14:creationId xmlns:p14="http://schemas.microsoft.com/office/powerpoint/2010/main" val="2354684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905863F-F931-63DD-8B38-8CCE58FAF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rgbClr val="D9C190"/>
                </a:solidFill>
              </a:rPr>
              <a:t>Układ kosztów i </a:t>
            </a:r>
            <a:r>
              <a:rPr lang="pl-PL" b="1" dirty="0" err="1">
                <a:solidFill>
                  <a:srgbClr val="D9C190"/>
                </a:solidFill>
              </a:rPr>
              <a:t>RZiS</a:t>
            </a:r>
            <a:endParaRPr lang="pl-PL" b="1" dirty="0">
              <a:solidFill>
                <a:srgbClr val="D9C190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9BDF060-3CB4-5A25-1DF9-02548C5C0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31072"/>
            <a:ext cx="10515600" cy="1728066"/>
          </a:xfrm>
        </p:spPr>
        <p:txBody>
          <a:bodyPr/>
          <a:lstStyle/>
          <a:p>
            <a:pPr>
              <a:buClr>
                <a:srgbClr val="D9C190"/>
              </a:buClr>
              <a:buFont typeface="Czcionka systemowa (Regular)"/>
              <a:buChar char="→"/>
            </a:pPr>
            <a:r>
              <a:rPr lang="pl-PL" dirty="0"/>
              <a:t>2 układy kosztów </a:t>
            </a:r>
            <a:r>
              <a:rPr lang="pl-PL" dirty="0">
                <a:solidFill>
                  <a:srgbClr val="D9C190"/>
                </a:solidFill>
                <a:sym typeface="Wingdings" pitchFamily="2" charset="2"/>
              </a:rPr>
              <a:t></a:t>
            </a:r>
            <a:r>
              <a:rPr lang="pl-PL" dirty="0"/>
              <a:t> wybór wersji </a:t>
            </a:r>
            <a:r>
              <a:rPr lang="pl-PL" dirty="0" err="1"/>
              <a:t>RZiS</a:t>
            </a:r>
            <a:endParaRPr lang="pl-PL" dirty="0"/>
          </a:p>
        </p:txBody>
      </p:sp>
      <p:sp>
        <p:nvSpPr>
          <p:cNvPr id="4" name="Symbol zastępczy zawartości 2">
            <a:extLst>
              <a:ext uri="{FF2B5EF4-FFF2-40B4-BE49-F238E27FC236}">
                <a16:creationId xmlns:a16="http://schemas.microsoft.com/office/drawing/2014/main" id="{7DBDBCA2-2B69-FAA1-CFBD-3A54C6C1B26F}"/>
              </a:ext>
            </a:extLst>
          </p:cNvPr>
          <p:cNvSpPr txBox="1">
            <a:spLocks/>
          </p:cNvSpPr>
          <p:nvPr/>
        </p:nvSpPr>
        <p:spPr>
          <a:xfrm>
            <a:off x="838200" y="1867189"/>
            <a:ext cx="10515600" cy="6266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D9C190"/>
              </a:buClr>
              <a:buFont typeface="Czcionka systemowa (Regular)"/>
              <a:buChar char="→"/>
            </a:pPr>
            <a:r>
              <a:rPr lang="pl-PL" dirty="0"/>
              <a:t>Układ kosztów rodzajowych </a:t>
            </a:r>
            <a:r>
              <a:rPr lang="pl-PL" dirty="0">
                <a:solidFill>
                  <a:srgbClr val="D9C190"/>
                </a:solidFill>
                <a:sym typeface="Wingdings" pitchFamily="2" charset="2"/>
              </a:rPr>
              <a:t></a:t>
            </a:r>
            <a:r>
              <a:rPr lang="pl-PL" dirty="0"/>
              <a:t> </a:t>
            </a:r>
            <a:r>
              <a:rPr lang="pl-PL" dirty="0" err="1"/>
              <a:t>RZiS</a:t>
            </a:r>
            <a:r>
              <a:rPr lang="pl-PL" dirty="0"/>
              <a:t> porównawczy</a:t>
            </a:r>
          </a:p>
        </p:txBody>
      </p:sp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F07C71FF-6E90-66D8-E8DD-3F5E82B1F598}"/>
              </a:ext>
            </a:extLst>
          </p:cNvPr>
          <p:cNvSpPr txBox="1">
            <a:spLocks/>
          </p:cNvSpPr>
          <p:nvPr/>
        </p:nvSpPr>
        <p:spPr>
          <a:xfrm>
            <a:off x="838200" y="2802371"/>
            <a:ext cx="10515600" cy="6266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D9C190"/>
              </a:buClr>
              <a:buFont typeface="Czcionka systemowa (Regular)"/>
              <a:buChar char="→"/>
            </a:pPr>
            <a:r>
              <a:rPr lang="pl-PL" dirty="0"/>
              <a:t>Układ kosztów funkcjonalny „5” </a:t>
            </a:r>
            <a:r>
              <a:rPr lang="pl-PL" dirty="0">
                <a:solidFill>
                  <a:srgbClr val="D9C190"/>
                </a:solidFill>
                <a:sym typeface="Wingdings" pitchFamily="2" charset="2"/>
              </a:rPr>
              <a:t></a:t>
            </a:r>
            <a:r>
              <a:rPr lang="pl-PL" dirty="0"/>
              <a:t> </a:t>
            </a:r>
            <a:r>
              <a:rPr lang="pl-PL" dirty="0" err="1"/>
              <a:t>RZiS</a:t>
            </a:r>
            <a:r>
              <a:rPr lang="pl-PL" dirty="0"/>
              <a:t> kalkulacyjny</a:t>
            </a:r>
          </a:p>
        </p:txBody>
      </p:sp>
    </p:spTree>
    <p:extLst>
      <p:ext uri="{BB962C8B-B14F-4D97-AF65-F5344CB8AC3E}">
        <p14:creationId xmlns:p14="http://schemas.microsoft.com/office/powerpoint/2010/main" val="3980406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FB10644-C252-8243-A779-D01F1B490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0311" y="1948388"/>
            <a:ext cx="6322166" cy="532165"/>
          </a:xfrm>
        </p:spPr>
        <p:txBody>
          <a:bodyPr>
            <a:normAutofit/>
          </a:bodyPr>
          <a:lstStyle/>
          <a:p>
            <a:pPr>
              <a:buClr>
                <a:srgbClr val="D9C190"/>
              </a:buClr>
              <a:buFont typeface="Wingdings" pitchFamily="2" charset="2"/>
              <a:buChar char="ü"/>
            </a:pPr>
            <a:r>
              <a:rPr lang="pl-PL" sz="3200" dirty="0"/>
              <a:t> Na podstawie inwentarza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9CA78554-AE80-1C41-9637-6D90BABE73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53800" y="86022"/>
            <a:ext cx="686656" cy="958156"/>
          </a:xfrm>
          <a:prstGeom prst="rect">
            <a:avLst/>
          </a:prstGeom>
        </p:spPr>
      </p:pic>
      <p:sp>
        <p:nvSpPr>
          <p:cNvPr id="7" name="Prostokąt 6">
            <a:extLst>
              <a:ext uri="{FF2B5EF4-FFF2-40B4-BE49-F238E27FC236}">
                <a16:creationId xmlns:a16="http://schemas.microsoft.com/office/drawing/2014/main" id="{47B66523-3890-D693-4FB0-7712BA827107}"/>
              </a:ext>
            </a:extLst>
          </p:cNvPr>
          <p:cNvSpPr/>
          <p:nvPr/>
        </p:nvSpPr>
        <p:spPr>
          <a:xfrm>
            <a:off x="693516" y="359595"/>
            <a:ext cx="10660284" cy="1069382"/>
          </a:xfrm>
          <a:prstGeom prst="rect">
            <a:avLst/>
          </a:prstGeom>
          <a:solidFill>
            <a:schemeClr val="bg1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D9C5AA"/>
              </a:solidFill>
            </a:endParaRPr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3AFB95E4-8B7E-19B3-D14E-06C2D22062EF}"/>
              </a:ext>
            </a:extLst>
          </p:cNvPr>
          <p:cNvSpPr/>
          <p:nvPr/>
        </p:nvSpPr>
        <p:spPr>
          <a:xfrm>
            <a:off x="680215" y="365520"/>
            <a:ext cx="192236" cy="1069382"/>
          </a:xfrm>
          <a:prstGeom prst="rect">
            <a:avLst/>
          </a:prstGeom>
          <a:solidFill>
            <a:srgbClr val="D9C1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104EF982-D904-AE40-844C-5B02F7B81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7752" y="451321"/>
            <a:ext cx="10515600" cy="885929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Bilans otwarcia</a:t>
            </a:r>
          </a:p>
        </p:txBody>
      </p:sp>
      <p:sp>
        <p:nvSpPr>
          <p:cNvPr id="12" name="Pierścień 11">
            <a:extLst>
              <a:ext uri="{FF2B5EF4-FFF2-40B4-BE49-F238E27FC236}">
                <a16:creationId xmlns:a16="http://schemas.microsoft.com/office/drawing/2014/main" id="{0A867380-6B61-6305-BA8A-D31761C8D98D}"/>
              </a:ext>
            </a:extLst>
          </p:cNvPr>
          <p:cNvSpPr/>
          <p:nvPr/>
        </p:nvSpPr>
        <p:spPr>
          <a:xfrm>
            <a:off x="10643813" y="5495792"/>
            <a:ext cx="2312969" cy="2261295"/>
          </a:xfrm>
          <a:prstGeom prst="donut">
            <a:avLst>
              <a:gd name="adj" fmla="val 10068"/>
            </a:avLst>
          </a:prstGeom>
          <a:solidFill>
            <a:srgbClr val="D9C19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769059BE-95A5-CFC9-EB3D-E98A4CBE01A8}"/>
              </a:ext>
            </a:extLst>
          </p:cNvPr>
          <p:cNvSpPr txBox="1">
            <a:spLocks/>
          </p:cNvSpPr>
          <p:nvPr/>
        </p:nvSpPr>
        <p:spPr>
          <a:xfrm>
            <a:off x="1090311" y="2767476"/>
            <a:ext cx="7732676" cy="7364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D9C190"/>
              </a:buClr>
              <a:buFont typeface="Wingdings" pitchFamily="2" charset="2"/>
              <a:buChar char="ü"/>
            </a:pPr>
            <a:r>
              <a:rPr lang="pl-PL" sz="3200" dirty="0"/>
              <a:t>Czasem powstaną korekty BO</a:t>
            </a:r>
          </a:p>
        </p:txBody>
      </p:sp>
      <p:sp>
        <p:nvSpPr>
          <p:cNvPr id="6" name="Symbol zastępczy zawartości 2">
            <a:extLst>
              <a:ext uri="{FF2B5EF4-FFF2-40B4-BE49-F238E27FC236}">
                <a16:creationId xmlns:a16="http://schemas.microsoft.com/office/drawing/2014/main" id="{36C8AA45-A6DC-0D27-E81C-781D01CB7B18}"/>
              </a:ext>
            </a:extLst>
          </p:cNvPr>
          <p:cNvSpPr txBox="1">
            <a:spLocks/>
          </p:cNvSpPr>
          <p:nvPr/>
        </p:nvSpPr>
        <p:spPr>
          <a:xfrm>
            <a:off x="1090311" y="3742207"/>
            <a:ext cx="10777434" cy="16313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D9C190"/>
              </a:buClr>
              <a:buFont typeface="Wingdings" pitchFamily="2" charset="2"/>
              <a:buChar char="ü"/>
            </a:pPr>
            <a:r>
              <a:rPr lang="pl-PL" sz="3200" dirty="0"/>
              <a:t>Szyk rozwarty np. osobno wartość początkowa środka trwałego, osobno umorzenie</a:t>
            </a:r>
          </a:p>
        </p:txBody>
      </p:sp>
    </p:spTree>
    <p:extLst>
      <p:ext uri="{BB962C8B-B14F-4D97-AF65-F5344CB8AC3E}">
        <p14:creationId xmlns:p14="http://schemas.microsoft.com/office/powerpoint/2010/main" val="191411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773DD8-D484-D266-48E3-04140D0C8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rgbClr val="D9C190"/>
                </a:solidFill>
              </a:rPr>
              <a:t>Specyficzne księgowania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94008A-4E5C-77FD-9652-FF4664811D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10289"/>
            <a:ext cx="10515600" cy="1094220"/>
          </a:xfrm>
        </p:spPr>
        <p:txBody>
          <a:bodyPr>
            <a:normAutofit/>
          </a:bodyPr>
          <a:lstStyle/>
          <a:p>
            <a:pPr>
              <a:buClr>
                <a:srgbClr val="D9C190"/>
              </a:buClr>
              <a:buFont typeface="Czcionka systemowa (Regular)"/>
              <a:buChar char="→"/>
            </a:pPr>
            <a:r>
              <a:rPr lang="pl-PL" sz="3200" dirty="0"/>
              <a:t>Transakcje powiązane wg </a:t>
            </a:r>
            <a:r>
              <a:rPr lang="pl-PL" sz="3200" dirty="0" err="1"/>
              <a:t>UoR</a:t>
            </a:r>
            <a:r>
              <a:rPr lang="pl-PL" sz="3200" dirty="0"/>
              <a:t> a transakcje powiązane wg PIT</a:t>
            </a:r>
          </a:p>
        </p:txBody>
      </p:sp>
      <p:sp>
        <p:nvSpPr>
          <p:cNvPr id="4" name="Symbol zastępczy zawartości 2">
            <a:extLst>
              <a:ext uri="{FF2B5EF4-FFF2-40B4-BE49-F238E27FC236}">
                <a16:creationId xmlns:a16="http://schemas.microsoft.com/office/drawing/2014/main" id="{9B93BB87-06A6-B398-C132-B40C83295832}"/>
              </a:ext>
            </a:extLst>
          </p:cNvPr>
          <p:cNvSpPr txBox="1">
            <a:spLocks/>
          </p:cNvSpPr>
          <p:nvPr/>
        </p:nvSpPr>
        <p:spPr>
          <a:xfrm>
            <a:off x="838200" y="1867189"/>
            <a:ext cx="10515600" cy="688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D9C190"/>
              </a:buClr>
              <a:buFont typeface="Czcionka systemowa (Regular)"/>
              <a:buChar char="→"/>
            </a:pPr>
            <a:r>
              <a:rPr lang="pl-PL" sz="3200" dirty="0"/>
              <a:t>Kasa właściciela a kapitały</a:t>
            </a:r>
          </a:p>
        </p:txBody>
      </p:sp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635F02BF-7CDA-B1F6-2E4C-FD32480F38A4}"/>
              </a:ext>
            </a:extLst>
          </p:cNvPr>
          <p:cNvSpPr txBox="1">
            <a:spLocks/>
          </p:cNvSpPr>
          <p:nvPr/>
        </p:nvSpPr>
        <p:spPr>
          <a:xfrm>
            <a:off x="838200" y="2812762"/>
            <a:ext cx="10515600" cy="678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D9C190"/>
              </a:buClr>
              <a:buFont typeface="Czcionka systemowa (Regular)"/>
              <a:buChar char="→"/>
            </a:pPr>
            <a:r>
              <a:rPr lang="pl-PL" sz="3200" dirty="0"/>
              <a:t>Rozrachunki z właścicielem a kapitały</a:t>
            </a:r>
          </a:p>
        </p:txBody>
      </p:sp>
    </p:spTree>
    <p:extLst>
      <p:ext uri="{BB962C8B-B14F-4D97-AF65-F5344CB8AC3E}">
        <p14:creationId xmlns:p14="http://schemas.microsoft.com/office/powerpoint/2010/main" val="1233402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4EF982-D904-AE40-844C-5B02F7B81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316" y="272426"/>
            <a:ext cx="10515600" cy="958156"/>
          </a:xfrm>
        </p:spPr>
        <p:txBody>
          <a:bodyPr>
            <a:normAutofit/>
          </a:bodyPr>
          <a:lstStyle/>
          <a:p>
            <a:r>
              <a:rPr lang="pl-PL" sz="4000" b="1" dirty="0">
                <a:solidFill>
                  <a:srgbClr val="D9C190"/>
                </a:solidFill>
              </a:rPr>
              <a:t>Kto musi prowadzić księgi rachunkowe?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9CA78554-AE80-1C41-9637-6D90BABE73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53800" y="86022"/>
            <a:ext cx="686656" cy="958156"/>
          </a:xfrm>
          <a:prstGeom prst="rect">
            <a:avLst/>
          </a:prstGeom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2914C624-60FF-1F40-831C-C2FFA7FE762D}"/>
              </a:ext>
            </a:extLst>
          </p:cNvPr>
          <p:cNvSpPr txBox="1"/>
          <p:nvPr/>
        </p:nvSpPr>
        <p:spPr>
          <a:xfrm>
            <a:off x="316428" y="6423899"/>
            <a:ext cx="68528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www.ksiegowanaswoim.pl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49E15DA1-E999-5D44-B5E4-BD9F7D93053D}"/>
              </a:ext>
            </a:extLst>
          </p:cNvPr>
          <p:cNvSpPr txBox="1"/>
          <p:nvPr/>
        </p:nvSpPr>
        <p:spPr>
          <a:xfrm rot="16200000">
            <a:off x="-3110005" y="2874357"/>
            <a:ext cx="68528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www.ksiegowanaswoim.pl</a:t>
            </a:r>
          </a:p>
        </p:txBody>
      </p:sp>
      <p:sp>
        <p:nvSpPr>
          <p:cNvPr id="8" name="Symbol zastępczy zawartości 7">
            <a:extLst>
              <a:ext uri="{FF2B5EF4-FFF2-40B4-BE49-F238E27FC236}">
                <a16:creationId xmlns:a16="http://schemas.microsoft.com/office/drawing/2014/main" id="{BCF1EA24-D9FB-E9D9-25FB-5B780747D7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571" y="1416985"/>
            <a:ext cx="10646229" cy="47597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000" b="1" dirty="0">
                <a:latin typeface=""/>
              </a:rPr>
              <a:t>Definicja wg </a:t>
            </a:r>
            <a:r>
              <a:rPr lang="pl-PL" sz="2000" b="1" dirty="0" err="1">
                <a:latin typeface=""/>
              </a:rPr>
              <a:t>UoR</a:t>
            </a:r>
            <a:endParaRPr lang="pl-PL" sz="2000" b="1" dirty="0">
              <a:latin typeface=""/>
            </a:endParaRPr>
          </a:p>
          <a:p>
            <a:pPr marL="0" indent="0">
              <a:buNone/>
            </a:pPr>
            <a:r>
              <a:rPr lang="pl-PL" sz="2000" dirty="0">
                <a:latin typeface=""/>
              </a:rPr>
              <a:t>Art. 2. ust 2. </a:t>
            </a:r>
          </a:p>
          <a:p>
            <a:pPr marL="0" indent="0">
              <a:buNone/>
            </a:pPr>
            <a:endParaRPr lang="pl-PL" sz="2000" i="1" dirty="0">
              <a:latin typeface=""/>
            </a:endParaRPr>
          </a:p>
          <a:p>
            <a:pPr marL="0" indent="0">
              <a:buNone/>
            </a:pPr>
            <a:r>
              <a:rPr lang="pl-PL" sz="2000" i="1" dirty="0"/>
              <a:t>Osoby fizyczne, spółki cywilne osób fizycznych, spółki cywilne osób fizycznych i przedsiębiorstwa w spadku, spółki jawne osób fizycznych, spółki partnerskie oraz przedsiębiorstwa w spadku działające zgodnie z ustawą z dnia 5 lipca 2018 r. o zarządzie sukcesyjnym przedsiębiorstwem osoby fizycznej i innych ułatwieniach związanych z sukcesją przedsiębiorstw mogą stosować zasady rachunkowości określone ustawą również od początku następnego roku obrotowego</a:t>
            </a:r>
            <a:r>
              <a:rPr lang="pl-PL" sz="2000" i="1" dirty="0">
                <a:solidFill>
                  <a:srgbClr val="F29295"/>
                </a:solidFill>
              </a:rPr>
              <a:t>, jeżeli ich przychody netto ze sprzedaży towarów, produktów i operacji finansowych za poprzedni rok obrotowy są niższe niż równowartość w walucie polskiej 2 000 000 euro. W</a:t>
            </a:r>
            <a:r>
              <a:rPr lang="pl-PL" sz="2000" i="1" dirty="0"/>
              <a:t> tym przypadku osoby te lub wspólnicy przed rozpoczęciem roku obrotowego są obowiązani, o ile odrębne przepisy nie stanowią inaczej, do zawiadomienia o tym urzędu skarbowego, właściwego w sprawach opodatkowania podatkiem dochodowym. Osoby fizyczne lub wspólnicy spółek cywilnych osób fizycznych mogą złożyć zawiadomienie na podstawie ustawy z dnia 6 marca 2018 r. o Centralnej Ewidencji i Informacji o Działalności Gospodarczej i Punkcie Informacji dla Przedsiębiorcy (Dz.U. z 2022 r. poz. 541).</a:t>
            </a:r>
          </a:p>
        </p:txBody>
      </p:sp>
    </p:spTree>
    <p:extLst>
      <p:ext uri="{BB962C8B-B14F-4D97-AF65-F5344CB8AC3E}">
        <p14:creationId xmlns:p14="http://schemas.microsoft.com/office/powerpoint/2010/main" val="9228558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5D0D568-FAE3-FBF7-8830-2AD6DA8B4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73971"/>
            <a:ext cx="10515600" cy="70658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3200" dirty="0"/>
              <a:t>wg PIT zdrowotne </a:t>
            </a:r>
            <a:r>
              <a:rPr lang="pl-PL" sz="3200" dirty="0">
                <a:solidFill>
                  <a:srgbClr val="D9C190"/>
                </a:solidFill>
                <a:sym typeface="Wingdings" pitchFamily="2" charset="2"/>
              </a:rPr>
              <a:t></a:t>
            </a:r>
            <a:r>
              <a:rPr lang="pl-PL" sz="3200" dirty="0">
                <a:sym typeface="Wingdings" pitchFamily="2" charset="2"/>
              </a:rPr>
              <a:t> </a:t>
            </a:r>
            <a:r>
              <a:rPr lang="pl-PL" sz="3200" dirty="0"/>
              <a:t>NKUP, społeczne zapłacone -KUP</a:t>
            </a:r>
          </a:p>
        </p:txBody>
      </p:sp>
      <p:sp>
        <p:nvSpPr>
          <p:cNvPr id="6" name="Tytuł 1">
            <a:extLst>
              <a:ext uri="{FF2B5EF4-FFF2-40B4-BE49-F238E27FC236}">
                <a16:creationId xmlns:a16="http://schemas.microsoft.com/office/drawing/2014/main" id="{FB8E03F3-79B7-7DDB-7FB5-5AD1646B0911}"/>
              </a:ext>
            </a:extLst>
          </p:cNvPr>
          <p:cNvSpPr txBox="1">
            <a:spLocks/>
          </p:cNvSpPr>
          <p:nvPr/>
        </p:nvSpPr>
        <p:spPr>
          <a:xfrm>
            <a:off x="838200" y="50006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>
                <a:solidFill>
                  <a:srgbClr val="D9C190"/>
                </a:solidFill>
              </a:rPr>
              <a:t>Schemat księgowania ZUS właściciela</a:t>
            </a:r>
            <a:endParaRPr lang="pl-PL" b="1" dirty="0">
              <a:solidFill>
                <a:srgbClr val="D9C190"/>
              </a:solidFill>
            </a:endParaRPr>
          </a:p>
        </p:txBody>
      </p:sp>
      <p:sp>
        <p:nvSpPr>
          <p:cNvPr id="7" name="Symbol zastępczy zawartości 2">
            <a:extLst>
              <a:ext uri="{FF2B5EF4-FFF2-40B4-BE49-F238E27FC236}">
                <a16:creationId xmlns:a16="http://schemas.microsoft.com/office/drawing/2014/main" id="{C02611C9-14FD-DBB0-8A93-FCD4B1A0485E}"/>
              </a:ext>
            </a:extLst>
          </p:cNvPr>
          <p:cNvSpPr txBox="1">
            <a:spLocks/>
          </p:cNvSpPr>
          <p:nvPr/>
        </p:nvSpPr>
        <p:spPr>
          <a:xfrm>
            <a:off x="838200" y="2168525"/>
            <a:ext cx="10515600" cy="6993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pl-PL" sz="3200" dirty="0"/>
              <a:t>OPCJA </a:t>
            </a:r>
            <a:r>
              <a:rPr lang="pl-PL" sz="3200" dirty="0">
                <a:solidFill>
                  <a:srgbClr val="D9C190"/>
                </a:solidFill>
                <a:sym typeface="Wingdings" pitchFamily="2" charset="2"/>
              </a:rPr>
              <a:t></a:t>
            </a:r>
            <a:r>
              <a:rPr lang="pl-PL" sz="3200" dirty="0"/>
              <a:t> skala podatkowa</a:t>
            </a:r>
          </a:p>
        </p:txBody>
      </p:sp>
      <p:sp>
        <p:nvSpPr>
          <p:cNvPr id="8" name="Symbol zastępczy zawartości 2">
            <a:extLst>
              <a:ext uri="{FF2B5EF4-FFF2-40B4-BE49-F238E27FC236}">
                <a16:creationId xmlns:a16="http://schemas.microsoft.com/office/drawing/2014/main" id="{E3226D46-662C-3F12-D74D-64D5BE715652}"/>
              </a:ext>
            </a:extLst>
          </p:cNvPr>
          <p:cNvSpPr txBox="1">
            <a:spLocks/>
          </p:cNvSpPr>
          <p:nvPr/>
        </p:nvSpPr>
        <p:spPr>
          <a:xfrm>
            <a:off x="838200" y="3131705"/>
            <a:ext cx="10515600" cy="7065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pl-PL" sz="3200" dirty="0"/>
              <a:t>Koszt ZUS właściciela wg </a:t>
            </a:r>
            <a:r>
              <a:rPr lang="pl-PL" sz="3200" dirty="0" err="1"/>
              <a:t>UoR</a:t>
            </a:r>
            <a:r>
              <a:rPr lang="pl-PL" sz="3200" dirty="0"/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1546867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CA72F0-4547-9367-5233-31C1158EC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pl-PL" b="1" dirty="0">
                <a:solidFill>
                  <a:srgbClr val="D9C190"/>
                </a:solidFill>
              </a:rPr>
              <a:t>Schemat księgowania ZUS właściciela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5D0D568-FAE3-FBF7-8830-2AD6DA8B4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54808"/>
            <a:ext cx="10515600" cy="17288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3600" dirty="0"/>
              <a:t>wg PIT zdrowotne </a:t>
            </a:r>
            <a:r>
              <a:rPr lang="pl-PL" sz="3600" dirty="0">
                <a:solidFill>
                  <a:srgbClr val="D9C190"/>
                </a:solidFill>
                <a:sym typeface="Wingdings" pitchFamily="2" charset="2"/>
              </a:rPr>
              <a:t></a:t>
            </a:r>
            <a:r>
              <a:rPr lang="pl-PL" sz="3600" dirty="0">
                <a:sym typeface="Wingdings" pitchFamily="2" charset="2"/>
              </a:rPr>
              <a:t> </a:t>
            </a:r>
            <a:r>
              <a:rPr lang="pl-PL" sz="3600" dirty="0"/>
              <a:t>częściowo NKUP, społeczne zapłacone -KUP</a:t>
            </a:r>
          </a:p>
        </p:txBody>
      </p:sp>
      <p:sp>
        <p:nvSpPr>
          <p:cNvPr id="4" name="Symbol zastępczy zawartości 2">
            <a:extLst>
              <a:ext uri="{FF2B5EF4-FFF2-40B4-BE49-F238E27FC236}">
                <a16:creationId xmlns:a16="http://schemas.microsoft.com/office/drawing/2014/main" id="{65A9A34D-8721-5C11-A59D-388EEC8B13A1}"/>
              </a:ext>
            </a:extLst>
          </p:cNvPr>
          <p:cNvSpPr txBox="1">
            <a:spLocks/>
          </p:cNvSpPr>
          <p:nvPr/>
        </p:nvSpPr>
        <p:spPr>
          <a:xfrm>
            <a:off x="838200" y="2167731"/>
            <a:ext cx="10515600" cy="668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pl-PL" sz="3600" dirty="0"/>
              <a:t>OPCJA </a:t>
            </a:r>
            <a:r>
              <a:rPr lang="pl-PL" sz="3600" dirty="0">
                <a:solidFill>
                  <a:srgbClr val="D9C190"/>
                </a:solidFill>
                <a:sym typeface="Wingdings" pitchFamily="2" charset="2"/>
              </a:rPr>
              <a:t></a:t>
            </a:r>
            <a:r>
              <a:rPr lang="pl-PL" sz="3600" dirty="0"/>
              <a:t> podatek liniowy</a:t>
            </a:r>
          </a:p>
        </p:txBody>
      </p:sp>
    </p:spTree>
    <p:extLst>
      <p:ext uri="{BB962C8B-B14F-4D97-AF65-F5344CB8AC3E}">
        <p14:creationId xmlns:p14="http://schemas.microsoft.com/office/powerpoint/2010/main" val="903656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20EF9B-EB37-799F-4C84-E0D9777CA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Schemat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2577C641-F317-1F08-8267-0568DCFD3E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388025"/>
            <a:ext cx="7772400" cy="4909264"/>
          </a:xfrm>
          <a:prstGeom prst="rect">
            <a:avLst/>
          </a:prstGeom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0DF577BB-0978-A37B-FB1C-A48ACF997063}"/>
              </a:ext>
            </a:extLst>
          </p:cNvPr>
          <p:cNvSpPr txBox="1"/>
          <p:nvPr/>
        </p:nvSpPr>
        <p:spPr>
          <a:xfrm>
            <a:off x="8697685" y="1303913"/>
            <a:ext cx="24166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/>
              <a:t>PK – w dacie zapłaty - społeczne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6B64DCEA-5B19-E38F-AA75-7755FB3FE2F1}"/>
              </a:ext>
            </a:extLst>
          </p:cNvPr>
          <p:cNvSpPr txBox="1"/>
          <p:nvPr/>
        </p:nvSpPr>
        <p:spPr>
          <a:xfrm>
            <a:off x="8588829" y="2209800"/>
            <a:ext cx="33963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901 </a:t>
            </a:r>
            <a:r>
              <a:rPr lang="pl-PL" dirty="0" err="1"/>
              <a:t>Wn</a:t>
            </a:r>
            <a:r>
              <a:rPr lang="pl-PL" dirty="0"/>
              <a:t>/999M – kwota z „-” zapłaconych składek  społecznych 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09595911-E03E-77E6-D5D6-324DC6228583}"/>
              </a:ext>
            </a:extLst>
          </p:cNvPr>
          <p:cNvSpPr txBox="1"/>
          <p:nvPr/>
        </p:nvSpPr>
        <p:spPr>
          <a:xfrm>
            <a:off x="8817428" y="3678704"/>
            <a:ext cx="24166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/>
              <a:t>PK – w dacie zapłaty – zdrowotne – tylko </a:t>
            </a:r>
            <a:r>
              <a:rPr lang="pl-PL" b="1" dirty="0" err="1"/>
              <a:t>liniówka</a:t>
            </a:r>
            <a:r>
              <a:rPr lang="pl-PL" b="1" dirty="0"/>
              <a:t> do limitu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9A01D7A1-B51C-577E-8A9A-C593DF7A278A}"/>
              </a:ext>
            </a:extLst>
          </p:cNvPr>
          <p:cNvSpPr txBox="1"/>
          <p:nvPr/>
        </p:nvSpPr>
        <p:spPr>
          <a:xfrm>
            <a:off x="8599714" y="4778276"/>
            <a:ext cx="33963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901 </a:t>
            </a:r>
            <a:r>
              <a:rPr lang="pl-PL" dirty="0" err="1"/>
              <a:t>Wn</a:t>
            </a:r>
            <a:r>
              <a:rPr lang="pl-PL" dirty="0"/>
              <a:t>/999M – kwota z „-” zapłaconej składki zdrowotnej do limitu</a:t>
            </a:r>
          </a:p>
        </p:txBody>
      </p:sp>
    </p:spTree>
    <p:extLst>
      <p:ext uri="{BB962C8B-B14F-4D97-AF65-F5344CB8AC3E}">
        <p14:creationId xmlns:p14="http://schemas.microsoft.com/office/powerpoint/2010/main" val="24403597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2CFD4E2-6696-1EA5-FC5A-E6330B76B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0103"/>
            <a:ext cx="10515600" cy="1325563"/>
          </a:xfrm>
        </p:spPr>
        <p:txBody>
          <a:bodyPr/>
          <a:lstStyle/>
          <a:p>
            <a:r>
              <a:rPr lang="pl-PL" b="1" dirty="0">
                <a:solidFill>
                  <a:srgbClr val="D9C190"/>
                </a:solidFill>
              </a:rPr>
              <a:t>Pułapki po przejściu z </a:t>
            </a:r>
            <a:r>
              <a:rPr lang="pl-PL" b="1" dirty="0" err="1">
                <a:solidFill>
                  <a:srgbClr val="D9C190"/>
                </a:solidFill>
              </a:rPr>
              <a:t>KPiR</a:t>
            </a:r>
            <a:r>
              <a:rPr lang="pl-PL" b="1" dirty="0">
                <a:solidFill>
                  <a:srgbClr val="D9C190"/>
                </a:solidFill>
              </a:rPr>
              <a:t> na KH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6820438-59D0-C3EE-FA81-89B8903F48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2664" y="5567724"/>
            <a:ext cx="10515600" cy="590117"/>
          </a:xfrm>
        </p:spPr>
        <p:txBody>
          <a:bodyPr>
            <a:normAutofit/>
          </a:bodyPr>
          <a:lstStyle/>
          <a:p>
            <a:pPr>
              <a:buClr>
                <a:srgbClr val="D9C190"/>
              </a:buClr>
              <a:buFont typeface="Czcionka systemowa (Regular)"/>
              <a:buChar char="→"/>
            </a:pPr>
            <a:r>
              <a:rPr lang="pl-PL" sz="2400" dirty="0"/>
              <a:t>„stały” kapitał</a:t>
            </a:r>
          </a:p>
        </p:txBody>
      </p:sp>
      <p:sp>
        <p:nvSpPr>
          <p:cNvPr id="4" name="Symbol zastępczy zawartości 2">
            <a:extLst>
              <a:ext uri="{FF2B5EF4-FFF2-40B4-BE49-F238E27FC236}">
                <a16:creationId xmlns:a16="http://schemas.microsoft.com/office/drawing/2014/main" id="{9CC97B70-A4D0-69F7-969B-746B8DAE7870}"/>
              </a:ext>
            </a:extLst>
          </p:cNvPr>
          <p:cNvSpPr txBox="1">
            <a:spLocks/>
          </p:cNvSpPr>
          <p:nvPr/>
        </p:nvSpPr>
        <p:spPr>
          <a:xfrm>
            <a:off x="1222664" y="1577108"/>
            <a:ext cx="10515600" cy="5114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D9C190"/>
              </a:buClr>
              <a:buFont typeface="Czcionka systemowa (Regular)"/>
              <a:buChar char="→"/>
            </a:pPr>
            <a:r>
              <a:rPr lang="pl-PL" sz="2400" dirty="0"/>
              <a:t>Zobowiązania/należności zapomniane przez właściciela</a:t>
            </a:r>
          </a:p>
        </p:txBody>
      </p:sp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471C33FD-455C-53E2-B2D2-04882BA57F9B}"/>
              </a:ext>
            </a:extLst>
          </p:cNvPr>
          <p:cNvSpPr txBox="1">
            <a:spLocks/>
          </p:cNvSpPr>
          <p:nvPr/>
        </p:nvSpPr>
        <p:spPr>
          <a:xfrm>
            <a:off x="1222664" y="2138218"/>
            <a:ext cx="10515600" cy="5114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D9C190"/>
              </a:buClr>
              <a:buFont typeface="Czcionka systemowa (Regular)"/>
              <a:buChar char="→"/>
            </a:pPr>
            <a:r>
              <a:rPr lang="pl-PL" sz="2400" dirty="0"/>
              <a:t>Moment kosztu towaru</a:t>
            </a:r>
          </a:p>
        </p:txBody>
      </p:sp>
      <p:sp>
        <p:nvSpPr>
          <p:cNvPr id="6" name="Symbol zastępczy zawartości 2">
            <a:extLst>
              <a:ext uri="{FF2B5EF4-FFF2-40B4-BE49-F238E27FC236}">
                <a16:creationId xmlns:a16="http://schemas.microsoft.com/office/drawing/2014/main" id="{869D4BC7-3FF4-108C-0D82-11236C75F0EC}"/>
              </a:ext>
            </a:extLst>
          </p:cNvPr>
          <p:cNvSpPr txBox="1">
            <a:spLocks/>
          </p:cNvSpPr>
          <p:nvPr/>
        </p:nvSpPr>
        <p:spPr>
          <a:xfrm>
            <a:off x="1222664" y="2761673"/>
            <a:ext cx="10515600" cy="538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D9C190"/>
              </a:buClr>
              <a:buFont typeface="Czcionka systemowa (Regular)"/>
              <a:buChar char="→"/>
            </a:pPr>
            <a:r>
              <a:rPr lang="pl-PL" sz="2400" dirty="0"/>
              <a:t>Brak inwentaryzacji kasy, rachunków bankowych i innych składników majątku</a:t>
            </a:r>
          </a:p>
        </p:txBody>
      </p:sp>
      <p:sp>
        <p:nvSpPr>
          <p:cNvPr id="7" name="Symbol zastępczy zawartości 2">
            <a:extLst>
              <a:ext uri="{FF2B5EF4-FFF2-40B4-BE49-F238E27FC236}">
                <a16:creationId xmlns:a16="http://schemas.microsoft.com/office/drawing/2014/main" id="{D12A8187-8CCA-27DF-2A3B-3535C2A70C94}"/>
              </a:ext>
            </a:extLst>
          </p:cNvPr>
          <p:cNvSpPr txBox="1">
            <a:spLocks/>
          </p:cNvSpPr>
          <p:nvPr/>
        </p:nvSpPr>
        <p:spPr>
          <a:xfrm>
            <a:off x="1222664" y="3301999"/>
            <a:ext cx="10515600" cy="8104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D9C190"/>
              </a:buClr>
              <a:buFont typeface="Czcionka systemowa (Regular)"/>
              <a:buChar char="→"/>
            </a:pPr>
            <a:r>
              <a:rPr lang="pl-PL" sz="2400" dirty="0"/>
              <a:t>„podatkowe” księgowanie kosztów/przychodów np. noty odsetkowe, wynagrodzenia, ZUS</a:t>
            </a:r>
          </a:p>
        </p:txBody>
      </p:sp>
      <p:sp>
        <p:nvSpPr>
          <p:cNvPr id="8" name="Symbol zastępczy zawartości 2">
            <a:extLst>
              <a:ext uri="{FF2B5EF4-FFF2-40B4-BE49-F238E27FC236}">
                <a16:creationId xmlns:a16="http://schemas.microsoft.com/office/drawing/2014/main" id="{244F6F7E-0D2F-DA1E-E000-65B517729C84}"/>
              </a:ext>
            </a:extLst>
          </p:cNvPr>
          <p:cNvSpPr txBox="1">
            <a:spLocks/>
          </p:cNvSpPr>
          <p:nvPr/>
        </p:nvSpPr>
        <p:spPr>
          <a:xfrm>
            <a:off x="1222664" y="4170364"/>
            <a:ext cx="10515600" cy="5678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D9C190"/>
              </a:buClr>
              <a:buFont typeface="Czcionka systemowa (Regular)"/>
              <a:buChar char="→"/>
            </a:pPr>
            <a:r>
              <a:rPr lang="pl-PL" sz="2400" dirty="0"/>
              <a:t>Pomijanie kosztów NKUP przy księgowaniu</a:t>
            </a:r>
          </a:p>
        </p:txBody>
      </p:sp>
      <p:sp>
        <p:nvSpPr>
          <p:cNvPr id="9" name="Symbol zastępczy zawartości 2">
            <a:extLst>
              <a:ext uri="{FF2B5EF4-FFF2-40B4-BE49-F238E27FC236}">
                <a16:creationId xmlns:a16="http://schemas.microsoft.com/office/drawing/2014/main" id="{8E7218A3-94AC-B1B6-64A1-F79C0EECE3B9}"/>
              </a:ext>
            </a:extLst>
          </p:cNvPr>
          <p:cNvSpPr txBox="1">
            <a:spLocks/>
          </p:cNvSpPr>
          <p:nvPr/>
        </p:nvSpPr>
        <p:spPr>
          <a:xfrm>
            <a:off x="1222664" y="4903535"/>
            <a:ext cx="10515600" cy="4989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D9C190"/>
              </a:buClr>
              <a:buFont typeface="Czcionka systemowa (Regular)"/>
              <a:buChar char="→"/>
            </a:pPr>
            <a:r>
              <a:rPr lang="pl-PL" sz="2400" dirty="0"/>
              <a:t>Rozrachunki z właścicielem w pozycji zobowiązania/należności</a:t>
            </a:r>
          </a:p>
        </p:txBody>
      </p:sp>
    </p:spTree>
    <p:extLst>
      <p:ext uri="{BB962C8B-B14F-4D97-AF65-F5344CB8AC3E}">
        <p14:creationId xmlns:p14="http://schemas.microsoft.com/office/powerpoint/2010/main" val="1154147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9CA78554-AE80-1C41-9637-6D90BABE73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53800" y="86022"/>
            <a:ext cx="686656" cy="958156"/>
          </a:xfrm>
          <a:prstGeom prst="rect">
            <a:avLst/>
          </a:prstGeom>
        </p:spPr>
      </p:pic>
      <p:sp>
        <p:nvSpPr>
          <p:cNvPr id="7" name="Prostokąt 6">
            <a:extLst>
              <a:ext uri="{FF2B5EF4-FFF2-40B4-BE49-F238E27FC236}">
                <a16:creationId xmlns:a16="http://schemas.microsoft.com/office/drawing/2014/main" id="{47B66523-3890-D693-4FB0-7712BA827107}"/>
              </a:ext>
            </a:extLst>
          </p:cNvPr>
          <p:cNvSpPr/>
          <p:nvPr/>
        </p:nvSpPr>
        <p:spPr>
          <a:xfrm>
            <a:off x="693516" y="250034"/>
            <a:ext cx="10660284" cy="1178943"/>
          </a:xfrm>
          <a:prstGeom prst="rect">
            <a:avLst/>
          </a:prstGeom>
          <a:solidFill>
            <a:schemeClr val="bg1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D9C5AA"/>
              </a:solidFill>
            </a:endParaRPr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3AFB95E4-8B7E-19B3-D14E-06C2D22062EF}"/>
              </a:ext>
            </a:extLst>
          </p:cNvPr>
          <p:cNvSpPr/>
          <p:nvPr/>
        </p:nvSpPr>
        <p:spPr>
          <a:xfrm>
            <a:off x="680215" y="250034"/>
            <a:ext cx="157985" cy="1184868"/>
          </a:xfrm>
          <a:prstGeom prst="rect">
            <a:avLst/>
          </a:prstGeom>
          <a:solidFill>
            <a:srgbClr val="D9C1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104EF982-D904-AE40-844C-5B02F7B81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3068" y="412607"/>
            <a:ext cx="10515600" cy="885929"/>
          </a:xfrm>
        </p:spPr>
        <p:txBody>
          <a:bodyPr>
            <a:normAutofit/>
          </a:bodyPr>
          <a:lstStyle/>
          <a:p>
            <a:r>
              <a:rPr lang="pl-PL" sz="3600" dirty="0">
                <a:latin typeface="+mn-lt"/>
              </a:rPr>
              <a:t>Kiedy należy przejść z </a:t>
            </a:r>
            <a:r>
              <a:rPr lang="pl-PL" sz="3600" dirty="0" err="1">
                <a:latin typeface="+mn-lt"/>
              </a:rPr>
              <a:t>KPiR</a:t>
            </a:r>
            <a:r>
              <a:rPr lang="pl-PL" sz="3600" dirty="0">
                <a:latin typeface="+mn-lt"/>
              </a:rPr>
              <a:t> na KH?</a:t>
            </a:r>
          </a:p>
        </p:txBody>
      </p:sp>
      <p:sp>
        <p:nvSpPr>
          <p:cNvPr id="12" name="Symbol zastępczy zawartości 2">
            <a:extLst>
              <a:ext uri="{FF2B5EF4-FFF2-40B4-BE49-F238E27FC236}">
                <a16:creationId xmlns:a16="http://schemas.microsoft.com/office/drawing/2014/main" id="{3B7236B2-FD07-1B63-FF8E-ABC5A80149E0}"/>
              </a:ext>
            </a:extLst>
          </p:cNvPr>
          <p:cNvSpPr txBox="1">
            <a:spLocks/>
          </p:cNvSpPr>
          <p:nvPr/>
        </p:nvSpPr>
        <p:spPr>
          <a:xfrm>
            <a:off x="3778731" y="1927792"/>
            <a:ext cx="4634537" cy="5333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srgbClr val="D9C190"/>
              </a:buClr>
              <a:buFont typeface="Czcionka systemowa (Regular)"/>
              <a:buChar char="→"/>
            </a:pPr>
            <a:r>
              <a:rPr lang="pl-PL" sz="3600" dirty="0"/>
              <a:t>Osoby fizyczne</a:t>
            </a:r>
          </a:p>
        </p:txBody>
      </p:sp>
      <p:sp>
        <p:nvSpPr>
          <p:cNvPr id="6" name="Symbol zastępczy zawartości 2">
            <a:extLst>
              <a:ext uri="{FF2B5EF4-FFF2-40B4-BE49-F238E27FC236}">
                <a16:creationId xmlns:a16="http://schemas.microsoft.com/office/drawing/2014/main" id="{A0CC0542-D399-DDB0-9938-B086DB1F2168}"/>
              </a:ext>
            </a:extLst>
          </p:cNvPr>
          <p:cNvSpPr txBox="1">
            <a:spLocks/>
          </p:cNvSpPr>
          <p:nvPr/>
        </p:nvSpPr>
        <p:spPr>
          <a:xfrm>
            <a:off x="3778731" y="2793554"/>
            <a:ext cx="4634537" cy="5333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srgbClr val="D9C190"/>
              </a:buClr>
              <a:buFont typeface="Czcionka systemowa (Regular)"/>
              <a:buChar char="→"/>
            </a:pPr>
            <a:r>
              <a:rPr lang="pl-PL" sz="3600" dirty="0"/>
              <a:t>Spółki cywilne</a:t>
            </a:r>
          </a:p>
        </p:txBody>
      </p:sp>
      <p:sp>
        <p:nvSpPr>
          <p:cNvPr id="8" name="Symbol zastępczy zawartości 2">
            <a:extLst>
              <a:ext uri="{FF2B5EF4-FFF2-40B4-BE49-F238E27FC236}">
                <a16:creationId xmlns:a16="http://schemas.microsoft.com/office/drawing/2014/main" id="{50DE90CD-AD59-4A2D-57AE-D60D20A94FB5}"/>
              </a:ext>
            </a:extLst>
          </p:cNvPr>
          <p:cNvSpPr txBox="1">
            <a:spLocks/>
          </p:cNvSpPr>
          <p:nvPr/>
        </p:nvSpPr>
        <p:spPr>
          <a:xfrm>
            <a:off x="3778731" y="3688499"/>
            <a:ext cx="4634537" cy="5333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srgbClr val="D9C190"/>
              </a:buClr>
              <a:buFont typeface="Czcionka systemowa (Regular)"/>
              <a:buChar char="→"/>
            </a:pPr>
            <a:r>
              <a:rPr lang="pl-PL" sz="3600" dirty="0"/>
              <a:t>Spółki jawne</a:t>
            </a:r>
          </a:p>
          <a:p>
            <a:pPr marL="0" indent="0" algn="ctr">
              <a:buClr>
                <a:srgbClr val="D9C190"/>
              </a:buClr>
              <a:buNone/>
            </a:pPr>
            <a:endParaRPr lang="pl-PL" sz="3600" dirty="0"/>
          </a:p>
        </p:txBody>
      </p:sp>
      <p:sp>
        <p:nvSpPr>
          <p:cNvPr id="9" name="Symbol zastępczy zawartości 2">
            <a:extLst>
              <a:ext uri="{FF2B5EF4-FFF2-40B4-BE49-F238E27FC236}">
                <a16:creationId xmlns:a16="http://schemas.microsoft.com/office/drawing/2014/main" id="{F20E05C3-6EBB-E0FF-F32F-017D23DF126E}"/>
              </a:ext>
            </a:extLst>
          </p:cNvPr>
          <p:cNvSpPr txBox="1">
            <a:spLocks/>
          </p:cNvSpPr>
          <p:nvPr/>
        </p:nvSpPr>
        <p:spPr>
          <a:xfrm>
            <a:off x="3778731" y="4622355"/>
            <a:ext cx="4634537" cy="5333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srgbClr val="D9C190"/>
              </a:buClr>
              <a:buFont typeface="Czcionka systemowa (Regular)"/>
              <a:buChar char="→"/>
            </a:pPr>
            <a:r>
              <a:rPr lang="pl-PL" sz="3600" dirty="0"/>
              <a:t>Spółki partnerskie</a:t>
            </a:r>
          </a:p>
        </p:txBody>
      </p:sp>
    </p:spTree>
    <p:extLst>
      <p:ext uri="{BB962C8B-B14F-4D97-AF65-F5344CB8AC3E}">
        <p14:creationId xmlns:p14="http://schemas.microsoft.com/office/powerpoint/2010/main" val="3057353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2" grpId="0"/>
      <p:bldP spid="12" grpId="0"/>
      <p:bldP spid="6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12">
            <a:extLst>
              <a:ext uri="{FF2B5EF4-FFF2-40B4-BE49-F238E27FC236}">
                <a16:creationId xmlns:a16="http://schemas.microsoft.com/office/drawing/2014/main" id="{FE94E13C-9311-17FF-0126-AEF9A74F724A}"/>
              </a:ext>
            </a:extLst>
          </p:cNvPr>
          <p:cNvSpPr/>
          <p:nvPr/>
        </p:nvSpPr>
        <p:spPr>
          <a:xfrm>
            <a:off x="0" y="-189186"/>
            <a:ext cx="4529959" cy="7420303"/>
          </a:xfrm>
          <a:prstGeom prst="rect">
            <a:avLst/>
          </a:prstGeom>
          <a:solidFill>
            <a:srgbClr val="D9C5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rostokąt 13">
            <a:extLst>
              <a:ext uri="{FF2B5EF4-FFF2-40B4-BE49-F238E27FC236}">
                <a16:creationId xmlns:a16="http://schemas.microsoft.com/office/drawing/2014/main" id="{3944B1E4-F7A0-B418-7940-B8996C9FD6DB}"/>
              </a:ext>
            </a:extLst>
          </p:cNvPr>
          <p:cNvSpPr/>
          <p:nvPr/>
        </p:nvSpPr>
        <p:spPr>
          <a:xfrm>
            <a:off x="1186773" y="1140008"/>
            <a:ext cx="10542771" cy="4761914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9CA78554-AE80-1C41-9637-6D90BABE73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53800" y="86022"/>
            <a:ext cx="686656" cy="958156"/>
          </a:xfrm>
          <a:prstGeom prst="rect">
            <a:avLst/>
          </a:prstGeom>
        </p:spPr>
      </p:pic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1E828103-049D-6B45-D3D6-02AB6576CB98}"/>
              </a:ext>
            </a:extLst>
          </p:cNvPr>
          <p:cNvSpPr txBox="1">
            <a:spLocks/>
          </p:cNvSpPr>
          <p:nvPr/>
        </p:nvSpPr>
        <p:spPr>
          <a:xfrm>
            <a:off x="2715797" y="1694875"/>
            <a:ext cx="7484724" cy="5070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Clr>
                <a:srgbClr val="D9C190"/>
              </a:buClr>
              <a:buNone/>
            </a:pPr>
            <a:r>
              <a:rPr lang="pl-PL" sz="3200" dirty="0"/>
              <a:t>Limit przychodów – </a:t>
            </a:r>
            <a:r>
              <a:rPr lang="pl-PL" sz="3200" b="1" dirty="0"/>
              <a:t>2 mln euro</a:t>
            </a:r>
          </a:p>
        </p:txBody>
      </p:sp>
      <p:sp>
        <p:nvSpPr>
          <p:cNvPr id="6" name="Symbol zastępczy zawartości 2">
            <a:extLst>
              <a:ext uri="{FF2B5EF4-FFF2-40B4-BE49-F238E27FC236}">
                <a16:creationId xmlns:a16="http://schemas.microsoft.com/office/drawing/2014/main" id="{71BBD262-BE1E-DF85-A75B-C04BCC6658BF}"/>
              </a:ext>
            </a:extLst>
          </p:cNvPr>
          <p:cNvSpPr txBox="1">
            <a:spLocks/>
          </p:cNvSpPr>
          <p:nvPr/>
        </p:nvSpPr>
        <p:spPr>
          <a:xfrm>
            <a:off x="1882657" y="2380309"/>
            <a:ext cx="8426686" cy="5818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ctr">
              <a:buClr>
                <a:srgbClr val="D9C190"/>
              </a:buClr>
              <a:buNone/>
            </a:pPr>
            <a:r>
              <a:rPr lang="pl-PL" sz="2800" b="1" dirty="0"/>
              <a:t>Kurs z dnia pierwszego dnia roboczego października </a:t>
            </a:r>
          </a:p>
        </p:txBody>
      </p:sp>
      <p:sp>
        <p:nvSpPr>
          <p:cNvPr id="8" name="Symbol zastępczy zawartości 2">
            <a:extLst>
              <a:ext uri="{FF2B5EF4-FFF2-40B4-BE49-F238E27FC236}">
                <a16:creationId xmlns:a16="http://schemas.microsoft.com/office/drawing/2014/main" id="{C078701B-A046-F300-ECDF-88FBA6709332}"/>
              </a:ext>
            </a:extLst>
          </p:cNvPr>
          <p:cNvSpPr txBox="1">
            <a:spLocks/>
          </p:cNvSpPr>
          <p:nvPr/>
        </p:nvSpPr>
        <p:spPr>
          <a:xfrm>
            <a:off x="1941506" y="3170719"/>
            <a:ext cx="8308987" cy="9386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ctr">
              <a:buClr>
                <a:srgbClr val="D9C190"/>
              </a:buClr>
              <a:buNone/>
            </a:pPr>
            <a:r>
              <a:rPr lang="pl-PL" dirty="0"/>
              <a:t>przychody netto ze sprzedaży towarów, produktów </a:t>
            </a:r>
          </a:p>
          <a:p>
            <a:pPr marL="457200" lvl="1" indent="0" algn="ctr">
              <a:buClr>
                <a:srgbClr val="D9C190"/>
              </a:buClr>
              <a:buNone/>
            </a:pPr>
            <a:r>
              <a:rPr lang="pl-PL" dirty="0"/>
              <a:t>i operacji finansowych za poprzedni rok obrotowy</a:t>
            </a:r>
          </a:p>
        </p:txBody>
      </p:sp>
      <p:sp>
        <p:nvSpPr>
          <p:cNvPr id="18" name="pole tekstowe 17">
            <a:extLst>
              <a:ext uri="{FF2B5EF4-FFF2-40B4-BE49-F238E27FC236}">
                <a16:creationId xmlns:a16="http://schemas.microsoft.com/office/drawing/2014/main" id="{E42AEE28-37DD-8D6C-5797-C7D41128BAA6}"/>
              </a:ext>
            </a:extLst>
          </p:cNvPr>
          <p:cNvSpPr txBox="1"/>
          <p:nvPr/>
        </p:nvSpPr>
        <p:spPr>
          <a:xfrm>
            <a:off x="4132689" y="4450797"/>
            <a:ext cx="39266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b="1" dirty="0">
                <a:solidFill>
                  <a:srgbClr val="D9C190"/>
                </a:solidFill>
              </a:rPr>
              <a:t>2024 – 9 218 200 zł</a:t>
            </a:r>
          </a:p>
        </p:txBody>
      </p:sp>
      <p:pic>
        <p:nvPicPr>
          <p:cNvPr id="19" name="Obraz 18">
            <a:extLst>
              <a:ext uri="{FF2B5EF4-FFF2-40B4-BE49-F238E27FC236}">
                <a16:creationId xmlns:a16="http://schemas.microsoft.com/office/drawing/2014/main" id="{1D556995-45AF-7590-BC4E-1C577F6289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98251" y="4366564"/>
            <a:ext cx="1466637" cy="1466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6848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5" grpId="0"/>
      <p:bldP spid="6" grpId="0"/>
      <p:bldP spid="8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4EF982-D904-AE40-844C-5B02F7B81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427" y="187880"/>
            <a:ext cx="10515600" cy="1325563"/>
          </a:xfrm>
        </p:spPr>
        <p:txBody>
          <a:bodyPr/>
          <a:lstStyle/>
          <a:p>
            <a:r>
              <a:rPr lang="pl-PL" b="1" dirty="0">
                <a:solidFill>
                  <a:srgbClr val="D9C190"/>
                </a:solidFill>
              </a:rPr>
              <a:t>Kto musi prowadzić księgi rachunkowe?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9CA78554-AE80-1C41-9637-6D90BABE73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53800" y="86022"/>
            <a:ext cx="686656" cy="958156"/>
          </a:xfrm>
          <a:prstGeom prst="rect">
            <a:avLst/>
          </a:prstGeom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2914C624-60FF-1F40-831C-C2FFA7FE762D}"/>
              </a:ext>
            </a:extLst>
          </p:cNvPr>
          <p:cNvSpPr txBox="1"/>
          <p:nvPr/>
        </p:nvSpPr>
        <p:spPr>
          <a:xfrm>
            <a:off x="316428" y="6423899"/>
            <a:ext cx="68528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www.ksiegowanaswoim.pl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49E15DA1-E999-5D44-B5E4-BD9F7D93053D}"/>
              </a:ext>
            </a:extLst>
          </p:cNvPr>
          <p:cNvSpPr txBox="1"/>
          <p:nvPr/>
        </p:nvSpPr>
        <p:spPr>
          <a:xfrm rot="16200000">
            <a:off x="-3110005" y="2874357"/>
            <a:ext cx="68528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www.ksiegowanaswoim.pl</a:t>
            </a:r>
          </a:p>
        </p:txBody>
      </p:sp>
      <p:sp>
        <p:nvSpPr>
          <p:cNvPr id="8" name="Symbol zastępczy zawartości 7">
            <a:extLst>
              <a:ext uri="{FF2B5EF4-FFF2-40B4-BE49-F238E27FC236}">
                <a16:creationId xmlns:a16="http://schemas.microsoft.com/office/drawing/2014/main" id="{BCF1EA24-D9FB-E9D9-25FB-5B780747D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Definicja wg PIT – art. 24 a</a:t>
            </a:r>
          </a:p>
          <a:p>
            <a:pPr marL="0" indent="0">
              <a:buNone/>
            </a:pPr>
            <a:br>
              <a:rPr lang="pl-PL" dirty="0"/>
            </a:br>
            <a:r>
              <a:rPr lang="pl-PL" b="0" i="0" u="none" strike="noStrike" dirty="0">
                <a:effectLst/>
              </a:rPr>
              <a:t>4. Obowiązek prowadzenia ksiąg rachunkowych dotyczy osób fizycznych, spółek cywilnych osób fizycznych, spółek jawnych osób fizycznych oraz spółek partnerskich, jeżeli ich przychody, w rozumieniu art. 14, za poprzedni rok podatkowy wyniosły w walucie polskiej co najmniej równowartość kwoty określonej w euro w przepisach o rachunkowości.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03653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12">
            <a:extLst>
              <a:ext uri="{FF2B5EF4-FFF2-40B4-BE49-F238E27FC236}">
                <a16:creationId xmlns:a16="http://schemas.microsoft.com/office/drawing/2014/main" id="{FE94E13C-9311-17FF-0126-AEF9A74F724A}"/>
              </a:ext>
            </a:extLst>
          </p:cNvPr>
          <p:cNvSpPr/>
          <p:nvPr/>
        </p:nvSpPr>
        <p:spPr>
          <a:xfrm>
            <a:off x="0" y="-189186"/>
            <a:ext cx="4529959" cy="7420303"/>
          </a:xfrm>
          <a:prstGeom prst="rect">
            <a:avLst/>
          </a:prstGeom>
          <a:solidFill>
            <a:srgbClr val="D9C5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rostokąt 13">
            <a:extLst>
              <a:ext uri="{FF2B5EF4-FFF2-40B4-BE49-F238E27FC236}">
                <a16:creationId xmlns:a16="http://schemas.microsoft.com/office/drawing/2014/main" id="{3944B1E4-F7A0-B418-7940-B8996C9FD6DB}"/>
              </a:ext>
            </a:extLst>
          </p:cNvPr>
          <p:cNvSpPr/>
          <p:nvPr/>
        </p:nvSpPr>
        <p:spPr>
          <a:xfrm>
            <a:off x="3594539" y="1600982"/>
            <a:ext cx="8135007" cy="4761914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9CA78554-AE80-1C41-9637-6D90BABE73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53800" y="86022"/>
            <a:ext cx="686656" cy="958156"/>
          </a:xfrm>
          <a:prstGeom prst="rect">
            <a:avLst/>
          </a:prstGeom>
        </p:spPr>
      </p:pic>
      <p:sp>
        <p:nvSpPr>
          <p:cNvPr id="7" name="Symbol zastępczy zawartości 2">
            <a:extLst>
              <a:ext uri="{FF2B5EF4-FFF2-40B4-BE49-F238E27FC236}">
                <a16:creationId xmlns:a16="http://schemas.microsoft.com/office/drawing/2014/main" id="{C5195CBC-FBED-FE1A-9F5E-A955946DDD60}"/>
              </a:ext>
            </a:extLst>
          </p:cNvPr>
          <p:cNvSpPr txBox="1">
            <a:spLocks/>
          </p:cNvSpPr>
          <p:nvPr/>
        </p:nvSpPr>
        <p:spPr>
          <a:xfrm>
            <a:off x="278525" y="1824450"/>
            <a:ext cx="3037490" cy="10743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3200" dirty="0"/>
              <a:t>Etapy przejścia na KH</a:t>
            </a:r>
            <a:endParaRPr lang="pl-PL" sz="2400" b="1" i="1" dirty="0"/>
          </a:p>
        </p:txBody>
      </p:sp>
      <p:cxnSp>
        <p:nvCxnSpPr>
          <p:cNvPr id="17" name="Łącznik prosty 16">
            <a:extLst>
              <a:ext uri="{FF2B5EF4-FFF2-40B4-BE49-F238E27FC236}">
                <a16:creationId xmlns:a16="http://schemas.microsoft.com/office/drawing/2014/main" id="{459114DF-6F28-D210-738C-19F73A4B60B6}"/>
              </a:ext>
            </a:extLst>
          </p:cNvPr>
          <p:cNvCxnSpPr/>
          <p:nvPr/>
        </p:nvCxnSpPr>
        <p:spPr>
          <a:xfrm>
            <a:off x="388885" y="2898837"/>
            <a:ext cx="292713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1E828103-049D-6B45-D3D6-02AB6576CB98}"/>
              </a:ext>
            </a:extLst>
          </p:cNvPr>
          <p:cNvSpPr txBox="1">
            <a:spLocks/>
          </p:cNvSpPr>
          <p:nvPr/>
        </p:nvSpPr>
        <p:spPr>
          <a:xfrm>
            <a:off x="3869076" y="2108139"/>
            <a:ext cx="7484724" cy="5070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1" indent="-457200">
              <a:buClr>
                <a:srgbClr val="D9C190"/>
              </a:buClr>
              <a:buFont typeface="+mj-lt"/>
              <a:buAutoNum type="arabicPeriod"/>
            </a:pPr>
            <a:r>
              <a:rPr lang="pl-PL" sz="2800" dirty="0"/>
              <a:t>Ustalenie i wycena bilansowa inwentarza</a:t>
            </a:r>
          </a:p>
        </p:txBody>
      </p:sp>
      <p:sp>
        <p:nvSpPr>
          <p:cNvPr id="18" name="Symbol zastępczy zawartości 2">
            <a:extLst>
              <a:ext uri="{FF2B5EF4-FFF2-40B4-BE49-F238E27FC236}">
                <a16:creationId xmlns:a16="http://schemas.microsoft.com/office/drawing/2014/main" id="{47E900DF-895E-8C5B-7DE1-A3E7878F04FC}"/>
              </a:ext>
            </a:extLst>
          </p:cNvPr>
          <p:cNvSpPr txBox="1">
            <a:spLocks/>
          </p:cNvSpPr>
          <p:nvPr/>
        </p:nvSpPr>
        <p:spPr>
          <a:xfrm>
            <a:off x="3869076" y="2798803"/>
            <a:ext cx="7484724" cy="5070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71550" lvl="1" indent="-514350">
              <a:buClr>
                <a:srgbClr val="D9C190"/>
              </a:buClr>
              <a:buFont typeface="+mj-lt"/>
              <a:buAutoNum type="arabicPeriod" startAt="2"/>
            </a:pPr>
            <a:r>
              <a:rPr lang="pl-PL" sz="2800" dirty="0"/>
              <a:t>Ustalenie kapitału własnego</a:t>
            </a:r>
          </a:p>
        </p:txBody>
      </p:sp>
      <p:sp>
        <p:nvSpPr>
          <p:cNvPr id="19" name="Symbol zastępczy zawartości 2">
            <a:extLst>
              <a:ext uri="{FF2B5EF4-FFF2-40B4-BE49-F238E27FC236}">
                <a16:creationId xmlns:a16="http://schemas.microsoft.com/office/drawing/2014/main" id="{50D6BCA9-241E-1448-5D82-AB7E27D2877F}"/>
              </a:ext>
            </a:extLst>
          </p:cNvPr>
          <p:cNvSpPr txBox="1">
            <a:spLocks/>
          </p:cNvSpPr>
          <p:nvPr/>
        </p:nvSpPr>
        <p:spPr>
          <a:xfrm>
            <a:off x="3869076" y="3528377"/>
            <a:ext cx="7484724" cy="5070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71550" lvl="1" indent="-514350">
              <a:buClr>
                <a:srgbClr val="D9C190"/>
              </a:buClr>
              <a:buFont typeface="+mj-lt"/>
              <a:buAutoNum type="arabicPeriod" startAt="3"/>
            </a:pPr>
            <a:r>
              <a:rPr lang="pl-PL" sz="2800" dirty="0"/>
              <a:t>Przygotowanie planu kont</a:t>
            </a:r>
          </a:p>
        </p:txBody>
      </p:sp>
      <p:sp>
        <p:nvSpPr>
          <p:cNvPr id="20" name="Symbol zastępczy zawartości 2">
            <a:extLst>
              <a:ext uri="{FF2B5EF4-FFF2-40B4-BE49-F238E27FC236}">
                <a16:creationId xmlns:a16="http://schemas.microsoft.com/office/drawing/2014/main" id="{5BF34EBA-EC15-9656-6EF4-4C5576EF10AA}"/>
              </a:ext>
            </a:extLst>
          </p:cNvPr>
          <p:cNvSpPr txBox="1">
            <a:spLocks/>
          </p:cNvSpPr>
          <p:nvPr/>
        </p:nvSpPr>
        <p:spPr>
          <a:xfrm>
            <a:off x="3869076" y="4296862"/>
            <a:ext cx="7484724" cy="5070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71550" lvl="1" indent="-514350">
              <a:buClr>
                <a:srgbClr val="D9C190"/>
              </a:buClr>
              <a:buFont typeface="+mj-lt"/>
              <a:buAutoNum type="arabicPeriod" startAt="4"/>
            </a:pPr>
            <a:r>
              <a:rPr lang="pl-PL" sz="2800" dirty="0"/>
              <a:t>Przygotowanie polityki rachunkowości</a:t>
            </a:r>
          </a:p>
        </p:txBody>
      </p:sp>
      <p:sp>
        <p:nvSpPr>
          <p:cNvPr id="21" name="Symbol zastępczy zawartości 2">
            <a:extLst>
              <a:ext uri="{FF2B5EF4-FFF2-40B4-BE49-F238E27FC236}">
                <a16:creationId xmlns:a16="http://schemas.microsoft.com/office/drawing/2014/main" id="{81DE5BB6-0BF1-88B0-94DD-AD1153D86A28}"/>
              </a:ext>
            </a:extLst>
          </p:cNvPr>
          <p:cNvSpPr txBox="1">
            <a:spLocks/>
          </p:cNvSpPr>
          <p:nvPr/>
        </p:nvSpPr>
        <p:spPr>
          <a:xfrm>
            <a:off x="3869076" y="5026437"/>
            <a:ext cx="7484724" cy="5070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71550" lvl="1" indent="-514350">
              <a:buClr>
                <a:srgbClr val="D9C190"/>
              </a:buClr>
              <a:buFont typeface="+mj-lt"/>
              <a:buAutoNum type="arabicPeriod" startAt="5"/>
            </a:pPr>
            <a:r>
              <a:rPr lang="pl-PL" sz="2800" dirty="0"/>
              <a:t>Wprowadzenie bilansu otwarcia</a:t>
            </a:r>
          </a:p>
        </p:txBody>
      </p:sp>
    </p:spTree>
    <p:extLst>
      <p:ext uri="{BB962C8B-B14F-4D97-AF65-F5344CB8AC3E}">
        <p14:creationId xmlns:p14="http://schemas.microsoft.com/office/powerpoint/2010/main" val="111165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5" grpId="0"/>
      <p:bldP spid="18" grpId="0"/>
      <p:bldP spid="19" grpId="0"/>
      <p:bldP spid="20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erścień 9">
            <a:extLst>
              <a:ext uri="{FF2B5EF4-FFF2-40B4-BE49-F238E27FC236}">
                <a16:creationId xmlns:a16="http://schemas.microsoft.com/office/drawing/2014/main" id="{020F6D3A-A53A-4246-8932-868653BF308D}"/>
              </a:ext>
            </a:extLst>
          </p:cNvPr>
          <p:cNvSpPr/>
          <p:nvPr/>
        </p:nvSpPr>
        <p:spPr>
          <a:xfrm>
            <a:off x="10235703" y="5206377"/>
            <a:ext cx="3741282" cy="3657698"/>
          </a:xfrm>
          <a:prstGeom prst="donut">
            <a:avLst>
              <a:gd name="adj" fmla="val 10068"/>
            </a:avLst>
          </a:prstGeom>
          <a:solidFill>
            <a:srgbClr val="D9C5AA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1" name="Pierścień 10">
            <a:extLst>
              <a:ext uri="{FF2B5EF4-FFF2-40B4-BE49-F238E27FC236}">
                <a16:creationId xmlns:a16="http://schemas.microsoft.com/office/drawing/2014/main" id="{6768460B-15E5-8243-AC2B-1FFCB43238FB}"/>
              </a:ext>
            </a:extLst>
          </p:cNvPr>
          <p:cNvSpPr/>
          <p:nvPr/>
        </p:nvSpPr>
        <p:spPr>
          <a:xfrm>
            <a:off x="-3042639" y="1430515"/>
            <a:ext cx="3741282" cy="3657698"/>
          </a:xfrm>
          <a:prstGeom prst="donut">
            <a:avLst>
              <a:gd name="adj" fmla="val 4723"/>
            </a:avLst>
          </a:prstGeom>
          <a:solidFill>
            <a:srgbClr val="D9C19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89786A5D-91A3-E84D-8F3F-348E755149B7}"/>
              </a:ext>
            </a:extLst>
          </p:cNvPr>
          <p:cNvSpPr txBox="1"/>
          <p:nvPr/>
        </p:nvSpPr>
        <p:spPr>
          <a:xfrm>
            <a:off x="9953588" y="151528"/>
            <a:ext cx="68528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www.ksiegowanaswoim.pl</a:t>
            </a:r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0E9D3BF7-BEDD-AD4D-9F5E-7DDC8EDC2A9D}"/>
              </a:ext>
            </a:extLst>
          </p:cNvPr>
          <p:cNvSpPr/>
          <p:nvPr/>
        </p:nvSpPr>
        <p:spPr>
          <a:xfrm>
            <a:off x="1349010" y="1977202"/>
            <a:ext cx="959671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6000" b="1" i="1" dirty="0">
                <a:solidFill>
                  <a:srgbClr val="000000"/>
                </a:solidFill>
              </a:rPr>
              <a:t>Czym jest inwentarz</a:t>
            </a:r>
            <a:endParaRPr lang="pl-PL" sz="6000" b="0" i="0" u="none" strike="noStrike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D6FC84F5-E40C-8C4C-8959-E71284DBC31B}"/>
              </a:ext>
            </a:extLst>
          </p:cNvPr>
          <p:cNvSpPr txBox="1"/>
          <p:nvPr/>
        </p:nvSpPr>
        <p:spPr>
          <a:xfrm rot="1515611">
            <a:off x="7904400" y="1304359"/>
            <a:ext cx="2503259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4400" b="1" dirty="0">
                <a:solidFill>
                  <a:srgbClr val="D9C190"/>
                </a:solidFill>
              </a:rPr>
              <a:t>?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493DB193-1C4D-74E4-3C80-2AA4E13343BD}"/>
              </a:ext>
            </a:extLst>
          </p:cNvPr>
          <p:cNvSpPr txBox="1"/>
          <p:nvPr/>
        </p:nvSpPr>
        <p:spPr>
          <a:xfrm>
            <a:off x="2384516" y="3031951"/>
            <a:ext cx="56771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4000" dirty="0">
                <a:solidFill>
                  <a:srgbClr val="D9C190"/>
                </a:solidFill>
              </a:rPr>
              <a:t>I jak go wycenić bilansowo</a:t>
            </a:r>
          </a:p>
        </p:txBody>
      </p:sp>
    </p:spTree>
    <p:extLst>
      <p:ext uri="{BB962C8B-B14F-4D97-AF65-F5344CB8AC3E}">
        <p14:creationId xmlns:p14="http://schemas.microsoft.com/office/powerpoint/2010/main" val="1973851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5C62264-CECA-E921-BF82-25899B4AD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557" y="375515"/>
            <a:ext cx="10515600" cy="1325563"/>
          </a:xfrm>
        </p:spPr>
        <p:txBody>
          <a:bodyPr>
            <a:normAutofit/>
          </a:bodyPr>
          <a:lstStyle/>
          <a:p>
            <a:r>
              <a:rPr lang="pl-PL" sz="3600" b="1" i="0" u="none" strike="noStrike" dirty="0">
                <a:solidFill>
                  <a:srgbClr val="D9C190"/>
                </a:solidFill>
                <a:effectLst/>
                <a:latin typeface="+mn-lt"/>
              </a:rPr>
              <a:t>Art.  19.  [Inwentarz]</a:t>
            </a:r>
            <a:endParaRPr lang="pl-PL" sz="3600" b="1" dirty="0">
              <a:solidFill>
                <a:srgbClr val="D9C190"/>
              </a:solidFill>
              <a:latin typeface="+mn-lt"/>
            </a:endParaRP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715B73A-751E-9657-63A9-411FC379C7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4914" y="1825625"/>
            <a:ext cx="10678886" cy="4351338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pl-PL" sz="2400" b="0" i="0" u="none" strike="noStrike" dirty="0">
                <a:solidFill>
                  <a:srgbClr val="212529"/>
                </a:solidFill>
                <a:effectLst/>
              </a:rPr>
              <a:t>1. Wykaz składników aktywów i pasywów (inwentarz), potwierdzony ich inwentaryzacją, sporządzają jednostki, które uprzednio nie prowadziły ksiąg rachunkowych w sposób określony ustawą. W pozostałych jednostkach rolę inwentarza spełnia zestawienie obrotów i sald kont księgi głównej oraz zestawienia sald kont ksiąg pomocniczych sporządzone na dzień zamknięcia ksiąg rachunkowych.</a:t>
            </a:r>
            <a:br>
              <a:rPr lang="pl-PL" sz="2400" b="0" i="0" u="none" strike="noStrike" dirty="0">
                <a:solidFill>
                  <a:srgbClr val="212529"/>
                </a:solidFill>
                <a:effectLst/>
              </a:rPr>
            </a:br>
            <a:endParaRPr lang="pl-PL" sz="2400" b="0" i="0" u="none" strike="noStrike" dirty="0">
              <a:solidFill>
                <a:srgbClr val="212529"/>
              </a:solidFill>
              <a:effectLst/>
            </a:endParaRPr>
          </a:p>
          <a:p>
            <a:pPr marL="0" indent="0" algn="l">
              <a:buNone/>
            </a:pPr>
            <a:r>
              <a:rPr lang="pl-PL" sz="2400" b="0" i="0" u="none" strike="noStrike" dirty="0">
                <a:solidFill>
                  <a:srgbClr val="212529"/>
                </a:solidFill>
                <a:effectLst/>
              </a:rPr>
              <a:t>2. Pozycje inwentarza sporządzonego przez jednostki, które nie prowadziły uprzednio ksiąg rachunkowych, powinny stanowić odpowiedniki lub rozwinięcia poszczególnych pozycji bilansu otwarcia. Składniki aktywów i pasywów wycenia się w inwentarzu według zasad określonych w rozdziale 4.</a:t>
            </a:r>
          </a:p>
          <a:p>
            <a:pPr marL="0" indent="0"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18940826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9449</TotalTime>
  <Words>2164</Words>
  <Application>Microsoft Macintosh PowerPoint</Application>
  <PresentationFormat>Panoramiczny</PresentationFormat>
  <Paragraphs>182</Paragraphs>
  <Slides>33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33</vt:i4>
      </vt:variant>
    </vt:vector>
  </HeadingPairs>
  <TitlesOfParts>
    <vt:vector size="39" baseType="lpstr">
      <vt:lpstr>Arial</vt:lpstr>
      <vt:lpstr>Calibri</vt:lpstr>
      <vt:lpstr>Calibri Light</vt:lpstr>
      <vt:lpstr>Czcionka systemowa (Regular)</vt:lpstr>
      <vt:lpstr>Wingdings</vt:lpstr>
      <vt:lpstr>Motyw pakietu Office</vt:lpstr>
      <vt:lpstr>Prezentacja programu PowerPoint</vt:lpstr>
      <vt:lpstr> Ustawa o rachunkowości</vt:lpstr>
      <vt:lpstr>Kto musi prowadzić księgi rachunkowe?</vt:lpstr>
      <vt:lpstr>Kiedy należy przejść z KPiR na KH?</vt:lpstr>
      <vt:lpstr>Prezentacja programu PowerPoint</vt:lpstr>
      <vt:lpstr>Kto musi prowadzić księgi rachunkowe?</vt:lpstr>
      <vt:lpstr>Prezentacja programu PowerPoint</vt:lpstr>
      <vt:lpstr>Prezentacja programu PowerPoint</vt:lpstr>
      <vt:lpstr>Art.  19.  [Inwentarz]</vt:lpstr>
      <vt:lpstr>Przed sporządzeniem inwentarza</vt:lpstr>
      <vt:lpstr>Zestawienie aktywów i pasywów</vt:lpstr>
      <vt:lpstr>Zestawienie aktywów i pasywów</vt:lpstr>
      <vt:lpstr>Zestawienie aktywów i pasywów</vt:lpstr>
      <vt:lpstr>Zestawienie aktywów i pasywów</vt:lpstr>
      <vt:lpstr>Zestawienie aktywów i pasywów</vt:lpstr>
      <vt:lpstr>Zestawienie aktywów i pasywów</vt:lpstr>
      <vt:lpstr>Kapitał własny</vt:lpstr>
      <vt:lpstr>Wycena inwentarza </vt:lpstr>
      <vt:lpstr>Przykłady różnic</vt:lpstr>
      <vt:lpstr>Przykłady różnic</vt:lpstr>
      <vt:lpstr>Przykłady różnic</vt:lpstr>
      <vt:lpstr>Plan kont i polityka rachunkowości</vt:lpstr>
      <vt:lpstr>Jednostka mała</vt:lpstr>
      <vt:lpstr>Jednostka mikro</vt:lpstr>
      <vt:lpstr>Uproszczenia</vt:lpstr>
      <vt:lpstr>Uproszczenia</vt:lpstr>
      <vt:lpstr>Układ kosztów i RZiS</vt:lpstr>
      <vt:lpstr>Bilans otwarcia</vt:lpstr>
      <vt:lpstr>Specyficzne księgowania</vt:lpstr>
      <vt:lpstr>Prezentacja programu PowerPoint</vt:lpstr>
      <vt:lpstr>Schemat księgowania ZUS właściciela</vt:lpstr>
      <vt:lpstr>Schemat</vt:lpstr>
      <vt:lpstr>Pułapki po przejściu z KPiR na KH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Microsoft Office User</dc:creator>
  <cp:lastModifiedBy>Microsoft Office User</cp:lastModifiedBy>
  <cp:revision>47</cp:revision>
  <dcterms:created xsi:type="dcterms:W3CDTF">2022-02-17T18:47:50Z</dcterms:created>
  <dcterms:modified xsi:type="dcterms:W3CDTF">2023-11-30T10:46:22Z</dcterms:modified>
</cp:coreProperties>
</file>