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4.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5.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8.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9.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10.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11.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notesSlides/notesSlide12.xml" ContentType="application/vnd.openxmlformats-officedocument.presentationml.notesSl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256" r:id="rId2"/>
    <p:sldId id="259" r:id="rId3"/>
    <p:sldId id="266" r:id="rId4"/>
    <p:sldId id="297" r:id="rId5"/>
    <p:sldId id="296" r:id="rId6"/>
    <p:sldId id="267" r:id="rId7"/>
    <p:sldId id="275" r:id="rId8"/>
    <p:sldId id="271" r:id="rId9"/>
    <p:sldId id="262" r:id="rId10"/>
    <p:sldId id="260" r:id="rId11"/>
    <p:sldId id="263" r:id="rId12"/>
    <p:sldId id="312" r:id="rId13"/>
    <p:sldId id="313" r:id="rId14"/>
    <p:sldId id="315" r:id="rId15"/>
    <p:sldId id="309" r:id="rId16"/>
    <p:sldId id="310" r:id="rId17"/>
    <p:sldId id="316" r:id="rId18"/>
    <p:sldId id="311" r:id="rId19"/>
    <p:sldId id="308" r:id="rId20"/>
    <p:sldId id="265" r:id="rId21"/>
    <p:sldId id="302" r:id="rId22"/>
    <p:sldId id="303" r:id="rId23"/>
    <p:sldId id="298" r:id="rId24"/>
    <p:sldId id="299" r:id="rId25"/>
    <p:sldId id="276" r:id="rId26"/>
    <p:sldId id="283" r:id="rId27"/>
    <p:sldId id="301" r:id="rId28"/>
    <p:sldId id="305" r:id="rId29"/>
    <p:sldId id="306" r:id="rId30"/>
    <p:sldId id="307" r:id="rId31"/>
    <p:sldId id="274" r:id="rId3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C5AA"/>
    <a:srgbClr val="823C0C"/>
    <a:srgbClr val="D9C190"/>
    <a:srgbClr val="F29295"/>
    <a:srgbClr val="A7C0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DA37D80-6434-44D0-A028-1B22A696006F}" styleName="Styl jasny 3 — Ak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dLbls>
          <c:dLblPos val="ctr"/>
          <c:showLegendKey val="0"/>
          <c:showVal val="1"/>
          <c:showCatName val="0"/>
          <c:showSerName val="0"/>
          <c:showPercent val="0"/>
          <c:showBubbleSize val="0"/>
        </c:dLbls>
        <c:gapWidth val="79"/>
        <c:overlap val="100"/>
        <c:axId val="1788479215"/>
        <c:axId val="1788488367"/>
      </c:barChart>
      <c:catAx>
        <c:axId val="178847921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pl-PL"/>
          </a:p>
        </c:txPr>
        <c:crossAx val="1788488367"/>
        <c:crosses val="autoZero"/>
        <c:auto val="1"/>
        <c:lblAlgn val="ctr"/>
        <c:lblOffset val="100"/>
        <c:noMultiLvlLbl val="0"/>
      </c:catAx>
      <c:valAx>
        <c:axId val="1788488367"/>
        <c:scaling>
          <c:orientation val="minMax"/>
        </c:scaling>
        <c:delete val="1"/>
        <c:axPos val="b"/>
        <c:numFmt formatCode="0%" sourceLinked="1"/>
        <c:majorTickMark val="none"/>
        <c:minorTickMark val="none"/>
        <c:tickLblPos val="nextTo"/>
        <c:crossAx val="178847921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l-P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dLbls>
          <c:dLblPos val="ctr"/>
          <c:showLegendKey val="0"/>
          <c:showVal val="1"/>
          <c:showCatName val="0"/>
          <c:showSerName val="0"/>
          <c:showPercent val="0"/>
          <c:showBubbleSize val="0"/>
        </c:dLbls>
        <c:gapWidth val="79"/>
        <c:overlap val="100"/>
        <c:axId val="1788479215"/>
        <c:axId val="1788488367"/>
      </c:barChart>
      <c:catAx>
        <c:axId val="178847921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pl-PL"/>
          </a:p>
        </c:txPr>
        <c:crossAx val="1788488367"/>
        <c:crosses val="autoZero"/>
        <c:auto val="1"/>
        <c:lblAlgn val="ctr"/>
        <c:lblOffset val="100"/>
        <c:noMultiLvlLbl val="0"/>
      </c:catAx>
      <c:valAx>
        <c:axId val="1788488367"/>
        <c:scaling>
          <c:orientation val="minMax"/>
        </c:scaling>
        <c:delete val="1"/>
        <c:axPos val="b"/>
        <c:numFmt formatCode="0%" sourceLinked="1"/>
        <c:majorTickMark val="none"/>
        <c:minorTickMark val="none"/>
        <c:tickLblPos val="nextTo"/>
        <c:crossAx val="178847921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l-P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dLbls>
          <c:dLblPos val="ctr"/>
          <c:showLegendKey val="0"/>
          <c:showVal val="1"/>
          <c:showCatName val="0"/>
          <c:showSerName val="0"/>
          <c:showPercent val="0"/>
          <c:showBubbleSize val="0"/>
        </c:dLbls>
        <c:gapWidth val="79"/>
        <c:overlap val="100"/>
        <c:axId val="1788479215"/>
        <c:axId val="1788488367"/>
      </c:barChart>
      <c:catAx>
        <c:axId val="178847921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pl-PL"/>
          </a:p>
        </c:txPr>
        <c:crossAx val="1788488367"/>
        <c:crosses val="autoZero"/>
        <c:auto val="1"/>
        <c:lblAlgn val="ctr"/>
        <c:lblOffset val="100"/>
        <c:noMultiLvlLbl val="0"/>
      </c:catAx>
      <c:valAx>
        <c:axId val="1788488367"/>
        <c:scaling>
          <c:orientation val="minMax"/>
        </c:scaling>
        <c:delete val="1"/>
        <c:axPos val="b"/>
        <c:numFmt formatCode="0%" sourceLinked="1"/>
        <c:majorTickMark val="none"/>
        <c:minorTickMark val="none"/>
        <c:tickLblPos val="nextTo"/>
        <c:crossAx val="178847921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l-PL"/>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94786A-9F68-4670-8332-78A339C20EE9}" type="doc">
      <dgm:prSet loTypeId="urn:microsoft.com/office/officeart/2008/layout/VerticalCurvedList" loCatId="list" qsTypeId="urn:microsoft.com/office/officeart/2005/8/quickstyle/simple1" qsCatId="simple" csTypeId="urn:microsoft.com/office/officeart/2005/8/colors/colorful2" csCatId="colorful" phldr="1"/>
      <dgm:spPr/>
      <dgm:t>
        <a:bodyPr/>
        <a:lstStyle/>
        <a:p>
          <a:endParaRPr lang="pl-PL"/>
        </a:p>
      </dgm:t>
    </dgm:pt>
    <dgm:pt modelId="{DC3EF8A7-4802-4231-AEB0-8EC120A30396}">
      <dgm:prSet phldrT="[Tekst]" custT="1"/>
      <dgm:spPr/>
      <dgm:t>
        <a:bodyPr/>
        <a:lstStyle/>
        <a:p>
          <a:r>
            <a:rPr lang="pl-PL" sz="1300" dirty="0"/>
            <a:t>Ułatwia realizację planu sukcesji majątku bez konieczności podziału majątku</a:t>
          </a:r>
        </a:p>
      </dgm:t>
    </dgm:pt>
    <dgm:pt modelId="{7CCDD6F2-80AA-4AAD-BC83-1CA9E470903E}" type="parTrans" cxnId="{13DBE6DE-5F20-472F-ACF3-DFA246530515}">
      <dgm:prSet/>
      <dgm:spPr/>
      <dgm:t>
        <a:bodyPr/>
        <a:lstStyle/>
        <a:p>
          <a:endParaRPr lang="pl-PL"/>
        </a:p>
      </dgm:t>
    </dgm:pt>
    <dgm:pt modelId="{B3C83CE1-2EFA-4AFA-9D41-6D68100242CC}" type="sibTrans" cxnId="{13DBE6DE-5F20-472F-ACF3-DFA246530515}">
      <dgm:prSet/>
      <dgm:spPr/>
      <dgm:t>
        <a:bodyPr/>
        <a:lstStyle/>
        <a:p>
          <a:endParaRPr lang="pl-PL"/>
        </a:p>
      </dgm:t>
    </dgm:pt>
    <dgm:pt modelId="{A4010AE8-BDA8-4283-8874-92A9C82D060C}">
      <dgm:prSet phldrT="[Tekst]" custT="1"/>
      <dgm:spPr/>
      <dgm:t>
        <a:bodyPr/>
        <a:lstStyle/>
        <a:p>
          <a:r>
            <a:rPr lang="pl-PL" sz="1300" dirty="0"/>
            <a:t>Gromadzi majątek i zarządza nim</a:t>
          </a:r>
        </a:p>
      </dgm:t>
    </dgm:pt>
    <dgm:pt modelId="{D4E407B2-7CDE-4AB9-A48A-4BC9BB8127CA}" type="parTrans" cxnId="{3DAD22E4-B927-45E1-A903-08A254511391}">
      <dgm:prSet/>
      <dgm:spPr/>
      <dgm:t>
        <a:bodyPr/>
        <a:lstStyle/>
        <a:p>
          <a:endParaRPr lang="pl-PL"/>
        </a:p>
      </dgm:t>
    </dgm:pt>
    <dgm:pt modelId="{DB1A9D5C-E39D-40DC-A1F9-2768EC6EA263}" type="sibTrans" cxnId="{3DAD22E4-B927-45E1-A903-08A254511391}">
      <dgm:prSet/>
      <dgm:spPr/>
      <dgm:t>
        <a:bodyPr/>
        <a:lstStyle/>
        <a:p>
          <a:endParaRPr lang="pl-PL"/>
        </a:p>
      </dgm:t>
    </dgm:pt>
    <dgm:pt modelId="{C68F83B0-E01B-4484-90CF-0EEB3338C3BA}">
      <dgm:prSet phldrT="[Tekst]" custT="1"/>
      <dgm:spPr/>
      <dgm:t>
        <a:bodyPr/>
        <a:lstStyle/>
        <a:p>
          <a:r>
            <a:rPr lang="pl-PL" sz="1300" dirty="0"/>
            <a:t>Osoba prawna</a:t>
          </a:r>
        </a:p>
      </dgm:t>
    </dgm:pt>
    <dgm:pt modelId="{573C38E8-4850-43BA-8C5A-7B5959A404FC}" type="parTrans" cxnId="{3263B8AD-2DCD-4F36-A282-43C990D086C0}">
      <dgm:prSet/>
      <dgm:spPr/>
      <dgm:t>
        <a:bodyPr/>
        <a:lstStyle/>
        <a:p>
          <a:endParaRPr lang="pl-PL"/>
        </a:p>
      </dgm:t>
    </dgm:pt>
    <dgm:pt modelId="{2331FF0B-9575-46F9-9886-3A4905DCB949}" type="sibTrans" cxnId="{3263B8AD-2DCD-4F36-A282-43C990D086C0}">
      <dgm:prSet/>
      <dgm:spPr/>
      <dgm:t>
        <a:bodyPr/>
        <a:lstStyle/>
        <a:p>
          <a:endParaRPr lang="pl-PL"/>
        </a:p>
      </dgm:t>
    </dgm:pt>
    <dgm:pt modelId="{283A015C-43DC-4B2A-8AC5-8B3B24885A7D}">
      <dgm:prSet custT="1"/>
      <dgm:spPr/>
      <dgm:t>
        <a:bodyPr/>
        <a:lstStyle/>
        <a:p>
          <a:r>
            <a:rPr lang="pl-PL" sz="1300" dirty="0"/>
            <a:t>Zwiększa potencjał budowania firm rodzinnych</a:t>
          </a:r>
        </a:p>
      </dgm:t>
    </dgm:pt>
    <dgm:pt modelId="{AD5922C0-66F7-4D9D-B5E3-AE111165311A}" type="parTrans" cxnId="{1DE0B6FC-44A9-47F9-84DC-030A685DEA5B}">
      <dgm:prSet/>
      <dgm:spPr/>
      <dgm:t>
        <a:bodyPr/>
        <a:lstStyle/>
        <a:p>
          <a:endParaRPr lang="pl-PL"/>
        </a:p>
      </dgm:t>
    </dgm:pt>
    <dgm:pt modelId="{E8A5CEFB-4362-4B6E-9F55-FDD1D79F33DF}" type="sibTrans" cxnId="{1DE0B6FC-44A9-47F9-84DC-030A685DEA5B}">
      <dgm:prSet/>
      <dgm:spPr/>
      <dgm:t>
        <a:bodyPr/>
        <a:lstStyle/>
        <a:p>
          <a:endParaRPr lang="pl-PL"/>
        </a:p>
      </dgm:t>
    </dgm:pt>
    <dgm:pt modelId="{042DD51A-A119-412B-ACAC-5A97E59A0A57}">
      <dgm:prSet custT="1"/>
      <dgm:spPr/>
      <dgm:t>
        <a:bodyPr/>
        <a:lstStyle/>
        <a:p>
          <a:r>
            <a:rPr lang="pl-PL" sz="1300" dirty="0"/>
            <a:t>Musi posiadać siedzibę na terytorium RP</a:t>
          </a:r>
        </a:p>
      </dgm:t>
    </dgm:pt>
    <dgm:pt modelId="{8B1C8806-F47A-48C1-93DC-515E16492885}" type="parTrans" cxnId="{2FCF0E39-A227-4D0F-A0AF-5F26E2E151B0}">
      <dgm:prSet/>
      <dgm:spPr/>
      <dgm:t>
        <a:bodyPr/>
        <a:lstStyle/>
        <a:p>
          <a:endParaRPr lang="pl-PL"/>
        </a:p>
      </dgm:t>
    </dgm:pt>
    <dgm:pt modelId="{8C9BACB1-0B6F-4F08-AB2F-71FF3AE518B8}" type="sibTrans" cxnId="{2FCF0E39-A227-4D0F-A0AF-5F26E2E151B0}">
      <dgm:prSet/>
      <dgm:spPr/>
      <dgm:t>
        <a:bodyPr/>
        <a:lstStyle/>
        <a:p>
          <a:endParaRPr lang="pl-PL"/>
        </a:p>
      </dgm:t>
    </dgm:pt>
    <dgm:pt modelId="{CCCDF679-80FF-4C74-BCA3-8EA2B37FDD2B}">
      <dgm:prSet custT="1"/>
      <dgm:spPr/>
      <dgm:t>
        <a:bodyPr/>
        <a:lstStyle/>
        <a:p>
          <a:r>
            <a:rPr lang="pl-PL" sz="1300" dirty="0"/>
            <a:t>Pełna księgowość</a:t>
          </a:r>
        </a:p>
      </dgm:t>
    </dgm:pt>
    <dgm:pt modelId="{5A9A3A2F-CAD0-400A-AC0C-058F0DA3DEB6}" type="parTrans" cxnId="{40896748-A49C-4529-A90B-BBE026DC2464}">
      <dgm:prSet/>
      <dgm:spPr/>
      <dgm:t>
        <a:bodyPr/>
        <a:lstStyle/>
        <a:p>
          <a:endParaRPr lang="pl-PL"/>
        </a:p>
      </dgm:t>
    </dgm:pt>
    <dgm:pt modelId="{5C95EFA1-DFCE-461B-9605-93F948B0B0E4}" type="sibTrans" cxnId="{40896748-A49C-4529-A90B-BBE026DC2464}">
      <dgm:prSet/>
      <dgm:spPr/>
      <dgm:t>
        <a:bodyPr/>
        <a:lstStyle/>
        <a:p>
          <a:endParaRPr lang="pl-PL"/>
        </a:p>
      </dgm:t>
    </dgm:pt>
    <dgm:pt modelId="{4DEF3AE6-B485-4F57-818D-D64C60152EA8}" type="pres">
      <dgm:prSet presAssocID="{5594786A-9F68-4670-8332-78A339C20EE9}" presName="Name0" presStyleCnt="0">
        <dgm:presLayoutVars>
          <dgm:chMax val="7"/>
          <dgm:chPref val="7"/>
          <dgm:dir/>
        </dgm:presLayoutVars>
      </dgm:prSet>
      <dgm:spPr/>
    </dgm:pt>
    <dgm:pt modelId="{A57A8422-FA67-4EA3-8C22-751EF3C250BB}" type="pres">
      <dgm:prSet presAssocID="{5594786A-9F68-4670-8332-78A339C20EE9}" presName="Name1" presStyleCnt="0"/>
      <dgm:spPr/>
    </dgm:pt>
    <dgm:pt modelId="{92212F34-9328-4BEE-987F-FC85A9C803DE}" type="pres">
      <dgm:prSet presAssocID="{5594786A-9F68-4670-8332-78A339C20EE9}" presName="cycle" presStyleCnt="0"/>
      <dgm:spPr/>
    </dgm:pt>
    <dgm:pt modelId="{AD6E11F7-B452-469D-AF2E-A5DAFE2F5CFC}" type="pres">
      <dgm:prSet presAssocID="{5594786A-9F68-4670-8332-78A339C20EE9}" presName="srcNode" presStyleLbl="node1" presStyleIdx="0" presStyleCnt="6"/>
      <dgm:spPr/>
    </dgm:pt>
    <dgm:pt modelId="{4E7AF7A9-CEC1-444D-B13B-7D2FB9A0D864}" type="pres">
      <dgm:prSet presAssocID="{5594786A-9F68-4670-8332-78A339C20EE9}" presName="conn" presStyleLbl="parChTrans1D2" presStyleIdx="0" presStyleCnt="1"/>
      <dgm:spPr/>
    </dgm:pt>
    <dgm:pt modelId="{44081EE3-1FF1-4D6D-81B8-74FE3CA965B0}" type="pres">
      <dgm:prSet presAssocID="{5594786A-9F68-4670-8332-78A339C20EE9}" presName="extraNode" presStyleLbl="node1" presStyleIdx="0" presStyleCnt="6"/>
      <dgm:spPr/>
    </dgm:pt>
    <dgm:pt modelId="{5DCB8CB2-34FB-4607-9918-4A27ED839D6B}" type="pres">
      <dgm:prSet presAssocID="{5594786A-9F68-4670-8332-78A339C20EE9}" presName="dstNode" presStyleLbl="node1" presStyleIdx="0" presStyleCnt="6"/>
      <dgm:spPr/>
    </dgm:pt>
    <dgm:pt modelId="{8A80A6CF-C1C9-41A8-9748-D8CF4C61DC71}" type="pres">
      <dgm:prSet presAssocID="{C68F83B0-E01B-4484-90CF-0EEB3338C3BA}" presName="text_1" presStyleLbl="node1" presStyleIdx="0" presStyleCnt="6">
        <dgm:presLayoutVars>
          <dgm:bulletEnabled val="1"/>
        </dgm:presLayoutVars>
      </dgm:prSet>
      <dgm:spPr/>
    </dgm:pt>
    <dgm:pt modelId="{BCC271D1-FD37-488D-90DD-CC37C142FBF7}" type="pres">
      <dgm:prSet presAssocID="{C68F83B0-E01B-4484-90CF-0EEB3338C3BA}" presName="accent_1" presStyleCnt="0"/>
      <dgm:spPr/>
    </dgm:pt>
    <dgm:pt modelId="{66F71413-0B0B-43D5-A3E5-7FAE43DEF0F2}" type="pres">
      <dgm:prSet presAssocID="{C68F83B0-E01B-4484-90CF-0EEB3338C3BA}" presName="accentRepeatNode" presStyleLbl="solidFgAcc1" presStyleIdx="0" presStyleCnt="6"/>
      <dgm:spPr>
        <a:solidFill>
          <a:schemeClr val="accent2">
            <a:lumMod val="40000"/>
            <a:lumOff val="60000"/>
          </a:schemeClr>
        </a:solidFill>
      </dgm:spPr>
    </dgm:pt>
    <dgm:pt modelId="{0D5491E7-37E1-441A-B154-9533BA3D89BB}" type="pres">
      <dgm:prSet presAssocID="{DC3EF8A7-4802-4231-AEB0-8EC120A30396}" presName="text_2" presStyleLbl="node1" presStyleIdx="1" presStyleCnt="6">
        <dgm:presLayoutVars>
          <dgm:bulletEnabled val="1"/>
        </dgm:presLayoutVars>
      </dgm:prSet>
      <dgm:spPr/>
    </dgm:pt>
    <dgm:pt modelId="{0407AD67-687B-4D00-942C-C07DEF500E41}" type="pres">
      <dgm:prSet presAssocID="{DC3EF8A7-4802-4231-AEB0-8EC120A30396}" presName="accent_2" presStyleCnt="0"/>
      <dgm:spPr/>
    </dgm:pt>
    <dgm:pt modelId="{0F571A9B-3C5E-41A0-BB41-5AAF44503C5D}" type="pres">
      <dgm:prSet presAssocID="{DC3EF8A7-4802-4231-AEB0-8EC120A30396}" presName="accentRepeatNode" presStyleLbl="solidFgAcc1" presStyleIdx="1" presStyleCnt="6"/>
      <dgm:spPr>
        <a:solidFill>
          <a:schemeClr val="accent2">
            <a:lumMod val="40000"/>
            <a:lumOff val="60000"/>
          </a:schemeClr>
        </a:solidFill>
      </dgm:spPr>
    </dgm:pt>
    <dgm:pt modelId="{B6056B60-6821-4CD4-B323-7DD45E957F4E}" type="pres">
      <dgm:prSet presAssocID="{283A015C-43DC-4B2A-8AC5-8B3B24885A7D}" presName="text_3" presStyleLbl="node1" presStyleIdx="2" presStyleCnt="6">
        <dgm:presLayoutVars>
          <dgm:bulletEnabled val="1"/>
        </dgm:presLayoutVars>
      </dgm:prSet>
      <dgm:spPr/>
    </dgm:pt>
    <dgm:pt modelId="{09358C7C-61E8-4238-8D96-9A6159FC22C0}" type="pres">
      <dgm:prSet presAssocID="{283A015C-43DC-4B2A-8AC5-8B3B24885A7D}" presName="accent_3" presStyleCnt="0"/>
      <dgm:spPr/>
    </dgm:pt>
    <dgm:pt modelId="{A0B9D17F-C9F6-4FF6-A8E0-91038643465D}" type="pres">
      <dgm:prSet presAssocID="{283A015C-43DC-4B2A-8AC5-8B3B24885A7D}" presName="accentRepeatNode" presStyleLbl="solidFgAcc1" presStyleIdx="2" presStyleCnt="6"/>
      <dgm:spPr>
        <a:solidFill>
          <a:schemeClr val="accent2">
            <a:lumMod val="40000"/>
            <a:lumOff val="60000"/>
          </a:schemeClr>
        </a:solidFill>
      </dgm:spPr>
    </dgm:pt>
    <dgm:pt modelId="{754DF3E1-CE74-4497-AD8B-6A8A02D119A9}" type="pres">
      <dgm:prSet presAssocID="{042DD51A-A119-412B-ACAC-5A97E59A0A57}" presName="text_4" presStyleLbl="node1" presStyleIdx="3" presStyleCnt="6">
        <dgm:presLayoutVars>
          <dgm:bulletEnabled val="1"/>
        </dgm:presLayoutVars>
      </dgm:prSet>
      <dgm:spPr/>
    </dgm:pt>
    <dgm:pt modelId="{8386AA09-BDF8-406D-8F9B-70808CE3AF87}" type="pres">
      <dgm:prSet presAssocID="{042DD51A-A119-412B-ACAC-5A97E59A0A57}" presName="accent_4" presStyleCnt="0"/>
      <dgm:spPr/>
    </dgm:pt>
    <dgm:pt modelId="{F5AEC553-192E-4D01-989C-FF4D42FF1B53}" type="pres">
      <dgm:prSet presAssocID="{042DD51A-A119-412B-ACAC-5A97E59A0A57}" presName="accentRepeatNode" presStyleLbl="solidFgAcc1" presStyleIdx="3" presStyleCnt="6"/>
      <dgm:spPr>
        <a:solidFill>
          <a:schemeClr val="accent2">
            <a:lumMod val="40000"/>
            <a:lumOff val="60000"/>
          </a:schemeClr>
        </a:solidFill>
      </dgm:spPr>
    </dgm:pt>
    <dgm:pt modelId="{B1F7C9C0-E637-46F0-97BB-49190B82BC28}" type="pres">
      <dgm:prSet presAssocID="{A4010AE8-BDA8-4283-8874-92A9C82D060C}" presName="text_5" presStyleLbl="node1" presStyleIdx="4" presStyleCnt="6">
        <dgm:presLayoutVars>
          <dgm:bulletEnabled val="1"/>
        </dgm:presLayoutVars>
      </dgm:prSet>
      <dgm:spPr/>
    </dgm:pt>
    <dgm:pt modelId="{F81C161D-0DE6-47AB-B69D-F930803E5CD2}" type="pres">
      <dgm:prSet presAssocID="{A4010AE8-BDA8-4283-8874-92A9C82D060C}" presName="accent_5" presStyleCnt="0"/>
      <dgm:spPr/>
    </dgm:pt>
    <dgm:pt modelId="{F73FDB73-6AB6-48E9-852F-143C648FF685}" type="pres">
      <dgm:prSet presAssocID="{A4010AE8-BDA8-4283-8874-92A9C82D060C}" presName="accentRepeatNode" presStyleLbl="solidFgAcc1" presStyleIdx="4" presStyleCnt="6"/>
      <dgm:spPr>
        <a:solidFill>
          <a:schemeClr val="accent2">
            <a:lumMod val="40000"/>
            <a:lumOff val="60000"/>
          </a:schemeClr>
        </a:solidFill>
      </dgm:spPr>
    </dgm:pt>
    <dgm:pt modelId="{A783A324-FB11-4015-8EEB-A46155B47AE7}" type="pres">
      <dgm:prSet presAssocID="{CCCDF679-80FF-4C74-BCA3-8EA2B37FDD2B}" presName="text_6" presStyleLbl="node1" presStyleIdx="5" presStyleCnt="6">
        <dgm:presLayoutVars>
          <dgm:bulletEnabled val="1"/>
        </dgm:presLayoutVars>
      </dgm:prSet>
      <dgm:spPr/>
    </dgm:pt>
    <dgm:pt modelId="{889D0907-565A-44E6-BDAE-37AC65B5F7DA}" type="pres">
      <dgm:prSet presAssocID="{CCCDF679-80FF-4C74-BCA3-8EA2B37FDD2B}" presName="accent_6" presStyleCnt="0"/>
      <dgm:spPr/>
    </dgm:pt>
    <dgm:pt modelId="{0EFB94F0-52F8-4935-963A-DAB38CF3A835}" type="pres">
      <dgm:prSet presAssocID="{CCCDF679-80FF-4C74-BCA3-8EA2B37FDD2B}" presName="accentRepeatNode" presStyleLbl="solidFgAcc1" presStyleIdx="5" presStyleCnt="6"/>
      <dgm:spPr/>
    </dgm:pt>
  </dgm:ptLst>
  <dgm:cxnLst>
    <dgm:cxn modelId="{2F0DFA21-BD76-4D3D-A538-0AA73C5CA391}" type="presOf" srcId="{042DD51A-A119-412B-ACAC-5A97E59A0A57}" destId="{754DF3E1-CE74-4497-AD8B-6A8A02D119A9}" srcOrd="0" destOrd="0" presId="urn:microsoft.com/office/officeart/2008/layout/VerticalCurvedList"/>
    <dgm:cxn modelId="{2FCF0E39-A227-4D0F-A0AF-5F26E2E151B0}" srcId="{5594786A-9F68-4670-8332-78A339C20EE9}" destId="{042DD51A-A119-412B-ACAC-5A97E59A0A57}" srcOrd="3" destOrd="0" parTransId="{8B1C8806-F47A-48C1-93DC-515E16492885}" sibTransId="{8C9BACB1-0B6F-4F08-AB2F-71FF3AE518B8}"/>
    <dgm:cxn modelId="{0BCBB346-8F99-4B6F-A8AB-0DFC21CA5061}" type="presOf" srcId="{5594786A-9F68-4670-8332-78A339C20EE9}" destId="{4DEF3AE6-B485-4F57-818D-D64C60152EA8}" srcOrd="0" destOrd="0" presId="urn:microsoft.com/office/officeart/2008/layout/VerticalCurvedList"/>
    <dgm:cxn modelId="{40896748-A49C-4529-A90B-BBE026DC2464}" srcId="{5594786A-9F68-4670-8332-78A339C20EE9}" destId="{CCCDF679-80FF-4C74-BCA3-8EA2B37FDD2B}" srcOrd="5" destOrd="0" parTransId="{5A9A3A2F-CAD0-400A-AC0C-058F0DA3DEB6}" sibTransId="{5C95EFA1-DFCE-461B-9605-93F948B0B0E4}"/>
    <dgm:cxn modelId="{237ED74B-E915-4E92-B3A5-98C9FF073866}" type="presOf" srcId="{A4010AE8-BDA8-4283-8874-92A9C82D060C}" destId="{B1F7C9C0-E637-46F0-97BB-49190B82BC28}" srcOrd="0" destOrd="0" presId="urn:microsoft.com/office/officeart/2008/layout/VerticalCurvedList"/>
    <dgm:cxn modelId="{8F2CADA0-4EF2-4534-BA95-12BCA700BF1B}" type="presOf" srcId="{2331FF0B-9575-46F9-9886-3A4905DCB949}" destId="{4E7AF7A9-CEC1-444D-B13B-7D2FB9A0D864}" srcOrd="0" destOrd="0" presId="urn:microsoft.com/office/officeart/2008/layout/VerticalCurvedList"/>
    <dgm:cxn modelId="{3263B8AD-2DCD-4F36-A282-43C990D086C0}" srcId="{5594786A-9F68-4670-8332-78A339C20EE9}" destId="{C68F83B0-E01B-4484-90CF-0EEB3338C3BA}" srcOrd="0" destOrd="0" parTransId="{573C38E8-4850-43BA-8C5A-7B5959A404FC}" sibTransId="{2331FF0B-9575-46F9-9886-3A4905DCB949}"/>
    <dgm:cxn modelId="{213A20AF-34F8-4DC4-9BE7-B2B626DC8F5A}" type="presOf" srcId="{C68F83B0-E01B-4484-90CF-0EEB3338C3BA}" destId="{8A80A6CF-C1C9-41A8-9748-D8CF4C61DC71}" srcOrd="0" destOrd="0" presId="urn:microsoft.com/office/officeart/2008/layout/VerticalCurvedList"/>
    <dgm:cxn modelId="{4DD575BA-5F1A-497B-B628-EBA4EF798B77}" type="presOf" srcId="{CCCDF679-80FF-4C74-BCA3-8EA2B37FDD2B}" destId="{A783A324-FB11-4015-8EEB-A46155B47AE7}" srcOrd="0" destOrd="0" presId="urn:microsoft.com/office/officeart/2008/layout/VerticalCurvedList"/>
    <dgm:cxn modelId="{476076C0-2FC1-4257-94DA-6B54C921FB40}" type="presOf" srcId="{283A015C-43DC-4B2A-8AC5-8B3B24885A7D}" destId="{B6056B60-6821-4CD4-B323-7DD45E957F4E}" srcOrd="0" destOrd="0" presId="urn:microsoft.com/office/officeart/2008/layout/VerticalCurvedList"/>
    <dgm:cxn modelId="{13DBE6DE-5F20-472F-ACF3-DFA246530515}" srcId="{5594786A-9F68-4670-8332-78A339C20EE9}" destId="{DC3EF8A7-4802-4231-AEB0-8EC120A30396}" srcOrd="1" destOrd="0" parTransId="{7CCDD6F2-80AA-4AAD-BC83-1CA9E470903E}" sibTransId="{B3C83CE1-2EFA-4AFA-9D41-6D68100242CC}"/>
    <dgm:cxn modelId="{3DAD22E4-B927-45E1-A903-08A254511391}" srcId="{5594786A-9F68-4670-8332-78A339C20EE9}" destId="{A4010AE8-BDA8-4283-8874-92A9C82D060C}" srcOrd="4" destOrd="0" parTransId="{D4E407B2-7CDE-4AB9-A48A-4BC9BB8127CA}" sibTransId="{DB1A9D5C-E39D-40DC-A1F9-2768EC6EA263}"/>
    <dgm:cxn modelId="{1DE0B6FC-44A9-47F9-84DC-030A685DEA5B}" srcId="{5594786A-9F68-4670-8332-78A339C20EE9}" destId="{283A015C-43DC-4B2A-8AC5-8B3B24885A7D}" srcOrd="2" destOrd="0" parTransId="{AD5922C0-66F7-4D9D-B5E3-AE111165311A}" sibTransId="{E8A5CEFB-4362-4B6E-9F55-FDD1D79F33DF}"/>
    <dgm:cxn modelId="{25223EFE-A605-4AB2-9B06-6B28F0D85518}" type="presOf" srcId="{DC3EF8A7-4802-4231-AEB0-8EC120A30396}" destId="{0D5491E7-37E1-441A-B154-9533BA3D89BB}" srcOrd="0" destOrd="0" presId="urn:microsoft.com/office/officeart/2008/layout/VerticalCurvedList"/>
    <dgm:cxn modelId="{5FF2BFAB-7A1F-4EAF-B866-44439DAB4BA0}" type="presParOf" srcId="{4DEF3AE6-B485-4F57-818D-D64C60152EA8}" destId="{A57A8422-FA67-4EA3-8C22-751EF3C250BB}" srcOrd="0" destOrd="0" presId="urn:microsoft.com/office/officeart/2008/layout/VerticalCurvedList"/>
    <dgm:cxn modelId="{FBE65F40-6064-4582-A717-6D06B700D373}" type="presParOf" srcId="{A57A8422-FA67-4EA3-8C22-751EF3C250BB}" destId="{92212F34-9328-4BEE-987F-FC85A9C803DE}" srcOrd="0" destOrd="0" presId="urn:microsoft.com/office/officeart/2008/layout/VerticalCurvedList"/>
    <dgm:cxn modelId="{69E902BB-179A-45E6-ADD4-FA44D1024A22}" type="presParOf" srcId="{92212F34-9328-4BEE-987F-FC85A9C803DE}" destId="{AD6E11F7-B452-469D-AF2E-A5DAFE2F5CFC}" srcOrd="0" destOrd="0" presId="urn:microsoft.com/office/officeart/2008/layout/VerticalCurvedList"/>
    <dgm:cxn modelId="{D18AFC2A-3B11-42AA-B7B9-7D1C8E6D4A07}" type="presParOf" srcId="{92212F34-9328-4BEE-987F-FC85A9C803DE}" destId="{4E7AF7A9-CEC1-444D-B13B-7D2FB9A0D864}" srcOrd="1" destOrd="0" presId="urn:microsoft.com/office/officeart/2008/layout/VerticalCurvedList"/>
    <dgm:cxn modelId="{CCBCF59A-7530-4C72-8016-82BD2600B3C9}" type="presParOf" srcId="{92212F34-9328-4BEE-987F-FC85A9C803DE}" destId="{44081EE3-1FF1-4D6D-81B8-74FE3CA965B0}" srcOrd="2" destOrd="0" presId="urn:microsoft.com/office/officeart/2008/layout/VerticalCurvedList"/>
    <dgm:cxn modelId="{FC309C7A-6DD2-4108-B430-EC4E038768FE}" type="presParOf" srcId="{92212F34-9328-4BEE-987F-FC85A9C803DE}" destId="{5DCB8CB2-34FB-4607-9918-4A27ED839D6B}" srcOrd="3" destOrd="0" presId="urn:microsoft.com/office/officeart/2008/layout/VerticalCurvedList"/>
    <dgm:cxn modelId="{A9F98E88-1E98-459E-8FCE-DB7F9D49F0B7}" type="presParOf" srcId="{A57A8422-FA67-4EA3-8C22-751EF3C250BB}" destId="{8A80A6CF-C1C9-41A8-9748-D8CF4C61DC71}" srcOrd="1" destOrd="0" presId="urn:microsoft.com/office/officeart/2008/layout/VerticalCurvedList"/>
    <dgm:cxn modelId="{839C8617-6336-4C0F-82A3-1A4AA1B1E3EC}" type="presParOf" srcId="{A57A8422-FA67-4EA3-8C22-751EF3C250BB}" destId="{BCC271D1-FD37-488D-90DD-CC37C142FBF7}" srcOrd="2" destOrd="0" presId="urn:microsoft.com/office/officeart/2008/layout/VerticalCurvedList"/>
    <dgm:cxn modelId="{8EE35DB2-6E52-4E61-A38C-70AFE541D3C8}" type="presParOf" srcId="{BCC271D1-FD37-488D-90DD-CC37C142FBF7}" destId="{66F71413-0B0B-43D5-A3E5-7FAE43DEF0F2}" srcOrd="0" destOrd="0" presId="urn:microsoft.com/office/officeart/2008/layout/VerticalCurvedList"/>
    <dgm:cxn modelId="{5FFFFAB7-16A8-45B7-94D6-0A93AAA19F02}" type="presParOf" srcId="{A57A8422-FA67-4EA3-8C22-751EF3C250BB}" destId="{0D5491E7-37E1-441A-B154-9533BA3D89BB}" srcOrd="3" destOrd="0" presId="urn:microsoft.com/office/officeart/2008/layout/VerticalCurvedList"/>
    <dgm:cxn modelId="{0AE4CD02-6A77-44E2-98B9-3F56EF559FB3}" type="presParOf" srcId="{A57A8422-FA67-4EA3-8C22-751EF3C250BB}" destId="{0407AD67-687B-4D00-942C-C07DEF500E41}" srcOrd="4" destOrd="0" presId="urn:microsoft.com/office/officeart/2008/layout/VerticalCurvedList"/>
    <dgm:cxn modelId="{C35DA592-E2C4-4CD6-A569-38FFCA0C059D}" type="presParOf" srcId="{0407AD67-687B-4D00-942C-C07DEF500E41}" destId="{0F571A9B-3C5E-41A0-BB41-5AAF44503C5D}" srcOrd="0" destOrd="0" presId="urn:microsoft.com/office/officeart/2008/layout/VerticalCurvedList"/>
    <dgm:cxn modelId="{2D7E31D9-9DA2-41AE-8CF5-6C050676876C}" type="presParOf" srcId="{A57A8422-FA67-4EA3-8C22-751EF3C250BB}" destId="{B6056B60-6821-4CD4-B323-7DD45E957F4E}" srcOrd="5" destOrd="0" presId="urn:microsoft.com/office/officeart/2008/layout/VerticalCurvedList"/>
    <dgm:cxn modelId="{C0202E94-315A-4632-9181-5B37C72626EF}" type="presParOf" srcId="{A57A8422-FA67-4EA3-8C22-751EF3C250BB}" destId="{09358C7C-61E8-4238-8D96-9A6159FC22C0}" srcOrd="6" destOrd="0" presId="urn:microsoft.com/office/officeart/2008/layout/VerticalCurvedList"/>
    <dgm:cxn modelId="{9E49E13B-9D55-40C8-B8C2-3A060BDE20FC}" type="presParOf" srcId="{09358C7C-61E8-4238-8D96-9A6159FC22C0}" destId="{A0B9D17F-C9F6-4FF6-A8E0-91038643465D}" srcOrd="0" destOrd="0" presId="urn:microsoft.com/office/officeart/2008/layout/VerticalCurvedList"/>
    <dgm:cxn modelId="{B58A1E4A-BC6C-4503-B73E-8866C7B5720C}" type="presParOf" srcId="{A57A8422-FA67-4EA3-8C22-751EF3C250BB}" destId="{754DF3E1-CE74-4497-AD8B-6A8A02D119A9}" srcOrd="7" destOrd="0" presId="urn:microsoft.com/office/officeart/2008/layout/VerticalCurvedList"/>
    <dgm:cxn modelId="{27E03E8C-0C76-4683-957B-FBB182B8432C}" type="presParOf" srcId="{A57A8422-FA67-4EA3-8C22-751EF3C250BB}" destId="{8386AA09-BDF8-406D-8F9B-70808CE3AF87}" srcOrd="8" destOrd="0" presId="urn:microsoft.com/office/officeart/2008/layout/VerticalCurvedList"/>
    <dgm:cxn modelId="{1D7D4410-8FEB-4153-8F43-B90E9416A805}" type="presParOf" srcId="{8386AA09-BDF8-406D-8F9B-70808CE3AF87}" destId="{F5AEC553-192E-4D01-989C-FF4D42FF1B53}" srcOrd="0" destOrd="0" presId="urn:microsoft.com/office/officeart/2008/layout/VerticalCurvedList"/>
    <dgm:cxn modelId="{7DDABD7B-815D-4094-9867-7479AEBFD0BF}" type="presParOf" srcId="{A57A8422-FA67-4EA3-8C22-751EF3C250BB}" destId="{B1F7C9C0-E637-46F0-97BB-49190B82BC28}" srcOrd="9" destOrd="0" presId="urn:microsoft.com/office/officeart/2008/layout/VerticalCurvedList"/>
    <dgm:cxn modelId="{16F87957-05EC-4B27-929E-6314DED61F79}" type="presParOf" srcId="{A57A8422-FA67-4EA3-8C22-751EF3C250BB}" destId="{F81C161D-0DE6-47AB-B69D-F930803E5CD2}" srcOrd="10" destOrd="0" presId="urn:microsoft.com/office/officeart/2008/layout/VerticalCurvedList"/>
    <dgm:cxn modelId="{B4F34F4F-8ED4-411F-950B-42F5281928C0}" type="presParOf" srcId="{F81C161D-0DE6-47AB-B69D-F930803E5CD2}" destId="{F73FDB73-6AB6-48E9-852F-143C648FF685}" srcOrd="0" destOrd="0" presId="urn:microsoft.com/office/officeart/2008/layout/VerticalCurvedList"/>
    <dgm:cxn modelId="{3E3A7D0F-1AB8-4604-8463-4405F6FE1EE5}" type="presParOf" srcId="{A57A8422-FA67-4EA3-8C22-751EF3C250BB}" destId="{A783A324-FB11-4015-8EEB-A46155B47AE7}" srcOrd="11" destOrd="0" presId="urn:microsoft.com/office/officeart/2008/layout/VerticalCurvedList"/>
    <dgm:cxn modelId="{0EF29053-0685-4FB0-B18D-A7C233CC142C}" type="presParOf" srcId="{A57A8422-FA67-4EA3-8C22-751EF3C250BB}" destId="{889D0907-565A-44E6-BDAE-37AC65B5F7DA}" srcOrd="12" destOrd="0" presId="urn:microsoft.com/office/officeart/2008/layout/VerticalCurvedList"/>
    <dgm:cxn modelId="{B38C5D7C-5E10-45EC-AA35-F5EB79D6F7E8}" type="presParOf" srcId="{889D0907-565A-44E6-BDAE-37AC65B5F7DA}" destId="{0EFB94F0-52F8-4935-963A-DAB38CF3A835}"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5D4BFA9-B47E-44F8-A8C8-DAD3C284BD50}"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pl-PL"/>
        </a:p>
      </dgm:t>
    </dgm:pt>
    <dgm:pt modelId="{38B57A7A-21CD-4D2E-8115-230DEF6F8139}">
      <dgm:prSet phldrT="[Tekst]"/>
      <dgm:spPr/>
      <dgm:t>
        <a:bodyPr/>
        <a:lstStyle/>
        <a:p>
          <a:r>
            <a:rPr lang="pl-PL" dirty="0"/>
            <a:t>Prowadzony przez Sąd Okręgowy w Piotrkowie Trybunalskim</a:t>
          </a:r>
        </a:p>
      </dgm:t>
    </dgm:pt>
    <dgm:pt modelId="{AEBB8792-E93E-48A7-AF19-53899585ECAC}" type="parTrans" cxnId="{AF7D3606-539E-4314-A91B-6420DC5550A5}">
      <dgm:prSet/>
      <dgm:spPr/>
      <dgm:t>
        <a:bodyPr/>
        <a:lstStyle/>
        <a:p>
          <a:endParaRPr lang="pl-PL"/>
        </a:p>
      </dgm:t>
    </dgm:pt>
    <dgm:pt modelId="{5C6BDE09-714D-4021-9887-DE0195E73B58}" type="sibTrans" cxnId="{AF7D3606-539E-4314-A91B-6420DC5550A5}">
      <dgm:prSet/>
      <dgm:spPr/>
      <dgm:t>
        <a:bodyPr/>
        <a:lstStyle/>
        <a:p>
          <a:endParaRPr lang="pl-PL"/>
        </a:p>
      </dgm:t>
    </dgm:pt>
    <dgm:pt modelId="{08B45FA4-792E-477B-BE60-578BEA749AAD}">
      <dgm:prSet phldrT="[Tekst]"/>
      <dgm:spPr/>
      <dgm:t>
        <a:bodyPr/>
        <a:lstStyle/>
        <a:p>
          <a:r>
            <a:rPr lang="pl-PL" dirty="0"/>
            <a:t>Jawny, ale nie jest dostępny w </a:t>
          </a:r>
          <a:r>
            <a:rPr lang="pl-PL" dirty="0" err="1"/>
            <a:t>internecie</a:t>
          </a:r>
          <a:endParaRPr lang="pl-PL" dirty="0"/>
        </a:p>
      </dgm:t>
    </dgm:pt>
    <dgm:pt modelId="{B02330F3-F646-4EB7-84E4-2677BD138B4F}" type="parTrans" cxnId="{3715F132-2AE2-4A79-9558-89A9941CDFC9}">
      <dgm:prSet/>
      <dgm:spPr/>
      <dgm:t>
        <a:bodyPr/>
        <a:lstStyle/>
        <a:p>
          <a:endParaRPr lang="pl-PL"/>
        </a:p>
      </dgm:t>
    </dgm:pt>
    <dgm:pt modelId="{26EBB2F0-EAE8-4717-AF97-61A94E34C171}" type="sibTrans" cxnId="{3715F132-2AE2-4A79-9558-89A9941CDFC9}">
      <dgm:prSet/>
      <dgm:spPr/>
      <dgm:t>
        <a:bodyPr/>
        <a:lstStyle/>
        <a:p>
          <a:endParaRPr lang="pl-PL"/>
        </a:p>
      </dgm:t>
    </dgm:pt>
    <dgm:pt modelId="{1A150051-5E9D-4CC3-A8E4-12A9834C05C8}">
      <dgm:prSet phldrT="[Tekst]"/>
      <dgm:spPr/>
      <dgm:t>
        <a:bodyPr/>
        <a:lstStyle/>
        <a:p>
          <a:r>
            <a:rPr lang="pl-PL" dirty="0"/>
            <a:t>Zawiera podstawowe informacje o fundacji rodzinnej</a:t>
          </a:r>
        </a:p>
      </dgm:t>
    </dgm:pt>
    <dgm:pt modelId="{DB7E70A5-6921-4577-BD4D-3F0A9E942AC4}" type="parTrans" cxnId="{93B4815A-01CD-4373-9CA1-31E233968089}">
      <dgm:prSet/>
      <dgm:spPr/>
      <dgm:t>
        <a:bodyPr/>
        <a:lstStyle/>
        <a:p>
          <a:endParaRPr lang="pl-PL"/>
        </a:p>
      </dgm:t>
    </dgm:pt>
    <dgm:pt modelId="{6BE85E8B-7DB0-4878-BB07-14686E23DF26}" type="sibTrans" cxnId="{93B4815A-01CD-4373-9CA1-31E233968089}">
      <dgm:prSet/>
      <dgm:spPr/>
      <dgm:t>
        <a:bodyPr/>
        <a:lstStyle/>
        <a:p>
          <a:endParaRPr lang="pl-PL"/>
        </a:p>
      </dgm:t>
    </dgm:pt>
    <dgm:pt modelId="{C8BD70E9-B2DE-43E6-BFA2-6025DE6D0D52}">
      <dgm:prSet phldrT="[Tekst]"/>
      <dgm:spPr/>
      <dgm:t>
        <a:bodyPr/>
        <a:lstStyle/>
        <a:p>
          <a:r>
            <a:rPr lang="pl-PL" dirty="0"/>
            <a:t>Domniemywa się, że wpisane w nim dane są prawdziwe</a:t>
          </a:r>
        </a:p>
      </dgm:t>
    </dgm:pt>
    <dgm:pt modelId="{1DF61741-6D7A-4D24-815D-E35855A7ECDB}" type="parTrans" cxnId="{D0E25F11-F736-4B04-8B34-9D9805E75222}">
      <dgm:prSet/>
      <dgm:spPr/>
      <dgm:t>
        <a:bodyPr/>
        <a:lstStyle/>
        <a:p>
          <a:endParaRPr lang="pl-PL"/>
        </a:p>
      </dgm:t>
    </dgm:pt>
    <dgm:pt modelId="{76FDDBB7-04A3-4388-822F-6A8249207B7D}" type="sibTrans" cxnId="{D0E25F11-F736-4B04-8B34-9D9805E75222}">
      <dgm:prSet/>
      <dgm:spPr/>
      <dgm:t>
        <a:bodyPr/>
        <a:lstStyle/>
        <a:p>
          <a:endParaRPr lang="pl-PL"/>
        </a:p>
      </dgm:t>
    </dgm:pt>
    <dgm:pt modelId="{E504B4F1-52FF-4105-8878-C8516860CE12}" type="pres">
      <dgm:prSet presAssocID="{75D4BFA9-B47E-44F8-A8C8-DAD3C284BD50}" presName="linear" presStyleCnt="0">
        <dgm:presLayoutVars>
          <dgm:animLvl val="lvl"/>
          <dgm:resizeHandles val="exact"/>
        </dgm:presLayoutVars>
      </dgm:prSet>
      <dgm:spPr/>
    </dgm:pt>
    <dgm:pt modelId="{87B4F7FA-907F-4C2F-AF6E-60F9D17DCE69}" type="pres">
      <dgm:prSet presAssocID="{38B57A7A-21CD-4D2E-8115-230DEF6F8139}" presName="parentText" presStyleLbl="node1" presStyleIdx="0" presStyleCnt="4">
        <dgm:presLayoutVars>
          <dgm:chMax val="0"/>
          <dgm:bulletEnabled val="1"/>
        </dgm:presLayoutVars>
      </dgm:prSet>
      <dgm:spPr/>
    </dgm:pt>
    <dgm:pt modelId="{57699756-AD9C-44BF-9A1B-562273F74637}" type="pres">
      <dgm:prSet presAssocID="{5C6BDE09-714D-4021-9887-DE0195E73B58}" presName="spacer" presStyleCnt="0"/>
      <dgm:spPr/>
    </dgm:pt>
    <dgm:pt modelId="{8FB54CCB-279A-4E43-B544-00FCE97C4A7A}" type="pres">
      <dgm:prSet presAssocID="{08B45FA4-792E-477B-BE60-578BEA749AAD}" presName="parentText" presStyleLbl="node1" presStyleIdx="1" presStyleCnt="4">
        <dgm:presLayoutVars>
          <dgm:chMax val="0"/>
          <dgm:bulletEnabled val="1"/>
        </dgm:presLayoutVars>
      </dgm:prSet>
      <dgm:spPr/>
    </dgm:pt>
    <dgm:pt modelId="{475ACC51-A720-456C-AD22-0A9E673E01F8}" type="pres">
      <dgm:prSet presAssocID="{26EBB2F0-EAE8-4717-AF97-61A94E34C171}" presName="spacer" presStyleCnt="0"/>
      <dgm:spPr/>
    </dgm:pt>
    <dgm:pt modelId="{3842FDD2-AC59-4268-8BA4-3195DB9C9117}" type="pres">
      <dgm:prSet presAssocID="{1A150051-5E9D-4CC3-A8E4-12A9834C05C8}" presName="parentText" presStyleLbl="node1" presStyleIdx="2" presStyleCnt="4">
        <dgm:presLayoutVars>
          <dgm:chMax val="0"/>
          <dgm:bulletEnabled val="1"/>
        </dgm:presLayoutVars>
      </dgm:prSet>
      <dgm:spPr/>
    </dgm:pt>
    <dgm:pt modelId="{06CCBC9B-4290-41CF-AB00-C4570206A85A}" type="pres">
      <dgm:prSet presAssocID="{6BE85E8B-7DB0-4878-BB07-14686E23DF26}" presName="spacer" presStyleCnt="0"/>
      <dgm:spPr/>
    </dgm:pt>
    <dgm:pt modelId="{69D121E2-808F-48E6-9616-8C76710BFE29}" type="pres">
      <dgm:prSet presAssocID="{C8BD70E9-B2DE-43E6-BFA2-6025DE6D0D52}" presName="parentText" presStyleLbl="node1" presStyleIdx="3" presStyleCnt="4">
        <dgm:presLayoutVars>
          <dgm:chMax val="0"/>
          <dgm:bulletEnabled val="1"/>
        </dgm:presLayoutVars>
      </dgm:prSet>
      <dgm:spPr/>
    </dgm:pt>
  </dgm:ptLst>
  <dgm:cxnLst>
    <dgm:cxn modelId="{6EF36C01-CA5F-4BCD-AB3C-8C19D7BA320E}" type="presOf" srcId="{75D4BFA9-B47E-44F8-A8C8-DAD3C284BD50}" destId="{E504B4F1-52FF-4105-8878-C8516860CE12}" srcOrd="0" destOrd="0" presId="urn:microsoft.com/office/officeart/2005/8/layout/vList2"/>
    <dgm:cxn modelId="{AF7D3606-539E-4314-A91B-6420DC5550A5}" srcId="{75D4BFA9-B47E-44F8-A8C8-DAD3C284BD50}" destId="{38B57A7A-21CD-4D2E-8115-230DEF6F8139}" srcOrd="0" destOrd="0" parTransId="{AEBB8792-E93E-48A7-AF19-53899585ECAC}" sibTransId="{5C6BDE09-714D-4021-9887-DE0195E73B58}"/>
    <dgm:cxn modelId="{D0E25F11-F736-4B04-8B34-9D9805E75222}" srcId="{75D4BFA9-B47E-44F8-A8C8-DAD3C284BD50}" destId="{C8BD70E9-B2DE-43E6-BFA2-6025DE6D0D52}" srcOrd="3" destOrd="0" parTransId="{1DF61741-6D7A-4D24-815D-E35855A7ECDB}" sibTransId="{76FDDBB7-04A3-4388-822F-6A8249207B7D}"/>
    <dgm:cxn modelId="{3715F132-2AE2-4A79-9558-89A9941CDFC9}" srcId="{75D4BFA9-B47E-44F8-A8C8-DAD3C284BD50}" destId="{08B45FA4-792E-477B-BE60-578BEA749AAD}" srcOrd="1" destOrd="0" parTransId="{B02330F3-F646-4EB7-84E4-2677BD138B4F}" sibTransId="{26EBB2F0-EAE8-4717-AF97-61A94E34C171}"/>
    <dgm:cxn modelId="{93B4815A-01CD-4373-9CA1-31E233968089}" srcId="{75D4BFA9-B47E-44F8-A8C8-DAD3C284BD50}" destId="{1A150051-5E9D-4CC3-A8E4-12A9834C05C8}" srcOrd="2" destOrd="0" parTransId="{DB7E70A5-6921-4577-BD4D-3F0A9E942AC4}" sibTransId="{6BE85E8B-7DB0-4878-BB07-14686E23DF26}"/>
    <dgm:cxn modelId="{EE652981-6957-4134-917E-DEF44010C47A}" type="presOf" srcId="{1A150051-5E9D-4CC3-A8E4-12A9834C05C8}" destId="{3842FDD2-AC59-4268-8BA4-3195DB9C9117}" srcOrd="0" destOrd="0" presId="urn:microsoft.com/office/officeart/2005/8/layout/vList2"/>
    <dgm:cxn modelId="{52E82E9D-1CC1-4EC3-8D30-660BD5159DE7}" type="presOf" srcId="{38B57A7A-21CD-4D2E-8115-230DEF6F8139}" destId="{87B4F7FA-907F-4C2F-AF6E-60F9D17DCE69}" srcOrd="0" destOrd="0" presId="urn:microsoft.com/office/officeart/2005/8/layout/vList2"/>
    <dgm:cxn modelId="{AEB9ECDD-DD0B-4C8A-8255-C46912AEB3B6}" type="presOf" srcId="{08B45FA4-792E-477B-BE60-578BEA749AAD}" destId="{8FB54CCB-279A-4E43-B544-00FCE97C4A7A}" srcOrd="0" destOrd="0" presId="urn:microsoft.com/office/officeart/2005/8/layout/vList2"/>
    <dgm:cxn modelId="{7C5851E1-D4C3-49F6-9500-2BEFAFA3981A}" type="presOf" srcId="{C8BD70E9-B2DE-43E6-BFA2-6025DE6D0D52}" destId="{69D121E2-808F-48E6-9616-8C76710BFE29}" srcOrd="0" destOrd="0" presId="urn:microsoft.com/office/officeart/2005/8/layout/vList2"/>
    <dgm:cxn modelId="{6E767F49-D516-4B29-B92D-A33C5CCD35BA}" type="presParOf" srcId="{E504B4F1-52FF-4105-8878-C8516860CE12}" destId="{87B4F7FA-907F-4C2F-AF6E-60F9D17DCE69}" srcOrd="0" destOrd="0" presId="urn:microsoft.com/office/officeart/2005/8/layout/vList2"/>
    <dgm:cxn modelId="{30CCABC3-D5E6-4680-AB69-4F0DECC87EC3}" type="presParOf" srcId="{E504B4F1-52FF-4105-8878-C8516860CE12}" destId="{57699756-AD9C-44BF-9A1B-562273F74637}" srcOrd="1" destOrd="0" presId="urn:microsoft.com/office/officeart/2005/8/layout/vList2"/>
    <dgm:cxn modelId="{686FA868-4E49-499F-A2BC-5F7636870746}" type="presParOf" srcId="{E504B4F1-52FF-4105-8878-C8516860CE12}" destId="{8FB54CCB-279A-4E43-B544-00FCE97C4A7A}" srcOrd="2" destOrd="0" presId="urn:microsoft.com/office/officeart/2005/8/layout/vList2"/>
    <dgm:cxn modelId="{F37B61D4-7966-41C0-B48B-3254CC49850A}" type="presParOf" srcId="{E504B4F1-52FF-4105-8878-C8516860CE12}" destId="{475ACC51-A720-456C-AD22-0A9E673E01F8}" srcOrd="3" destOrd="0" presId="urn:microsoft.com/office/officeart/2005/8/layout/vList2"/>
    <dgm:cxn modelId="{FC7C27E6-6793-4497-BA4B-B6510932C132}" type="presParOf" srcId="{E504B4F1-52FF-4105-8878-C8516860CE12}" destId="{3842FDD2-AC59-4268-8BA4-3195DB9C9117}" srcOrd="4" destOrd="0" presId="urn:microsoft.com/office/officeart/2005/8/layout/vList2"/>
    <dgm:cxn modelId="{0CC4A199-38C4-45E1-8362-9597DFB7129A}" type="presParOf" srcId="{E504B4F1-52FF-4105-8878-C8516860CE12}" destId="{06CCBC9B-4290-41CF-AB00-C4570206A85A}" srcOrd="5" destOrd="0" presId="urn:microsoft.com/office/officeart/2005/8/layout/vList2"/>
    <dgm:cxn modelId="{D37E48F2-27A8-4685-AE23-50CA2A9783A9}" type="presParOf" srcId="{E504B4F1-52FF-4105-8878-C8516860CE12}" destId="{69D121E2-808F-48E6-9616-8C76710BFE2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B9FA416-80FB-4B59-A279-22328D78F096}" type="doc">
      <dgm:prSet loTypeId="urn:microsoft.com/office/officeart/2005/8/layout/hList3" loCatId="list" qsTypeId="urn:microsoft.com/office/officeart/2005/8/quickstyle/simple1" qsCatId="simple" csTypeId="urn:microsoft.com/office/officeart/2005/8/colors/colorful3" csCatId="colorful" phldr="1"/>
      <dgm:spPr/>
      <dgm:t>
        <a:bodyPr/>
        <a:lstStyle/>
        <a:p>
          <a:endParaRPr lang="pl-PL"/>
        </a:p>
      </dgm:t>
    </dgm:pt>
    <dgm:pt modelId="{C87E7517-1BCC-46A7-9322-367D68A87BF3}">
      <dgm:prSet phldrT="[Tekst]"/>
      <dgm:spPr/>
      <dgm:t>
        <a:bodyPr/>
        <a:lstStyle/>
        <a:p>
          <a:pPr>
            <a:buNone/>
          </a:pPr>
          <a:r>
            <a:rPr lang="pl-PL" b="1" dirty="0"/>
            <a:t>Fundacja</a:t>
          </a:r>
        </a:p>
        <a:p>
          <a:pPr>
            <a:buFont typeface="Arial" panose="020B0604020202020204" pitchFamily="34" charset="0"/>
            <a:buNone/>
          </a:pPr>
          <a:r>
            <a:rPr lang="pl-PL" dirty="0"/>
            <a:t>Podstawą majątek przeznaczony przez założyciela na określony, społecznie lub gospodarczo użyteczny cel. </a:t>
          </a:r>
        </a:p>
        <a:p>
          <a:pPr>
            <a:buFont typeface="Arial" panose="020B0604020202020204" pitchFamily="34" charset="0"/>
            <a:buNone/>
          </a:pPr>
          <a:r>
            <a:rPr lang="pl-PL" b="0" i="0" dirty="0"/>
            <a:t>Fundatorem może być każdy pełnoletni obywatel, niekoniecznie polski, ale także osoba prawna.</a:t>
          </a:r>
        </a:p>
        <a:p>
          <a:pPr>
            <a:buFont typeface="Arial" panose="020B0604020202020204" pitchFamily="34" charset="0"/>
            <a:buNone/>
          </a:pPr>
          <a:r>
            <a:rPr lang="pl-PL" b="0" i="0" dirty="0"/>
            <a:t>Fundacja podlega wpisowi do Krajowego Rejestru Sądowego (KRS).</a:t>
          </a:r>
        </a:p>
        <a:p>
          <a:pPr>
            <a:buFont typeface="Arial" panose="020B0604020202020204" pitchFamily="34" charset="0"/>
            <a:buNone/>
          </a:pPr>
          <a:r>
            <a:rPr lang="pl-PL" b="0" i="0" dirty="0"/>
            <a:t>Fundacja może prowadzić działalność gospodarczą w rozmiarach służących realizacji jej celów.</a:t>
          </a:r>
        </a:p>
        <a:p>
          <a:pPr>
            <a:buFont typeface="Arial" panose="020B0604020202020204" pitchFamily="34" charset="0"/>
            <a:buNone/>
          </a:pPr>
          <a:r>
            <a:rPr lang="pl-PL" b="0" i="0" dirty="0"/>
            <a:t>Działalność gospodarcza nie może dominować nad działalnością statutową, jest działalnością poboczną, pomocniczą, służącą pozyskiwaniu środków finansowych na prowadzenie działalności statutowej.</a:t>
          </a:r>
        </a:p>
        <a:p>
          <a:pPr>
            <a:buFont typeface="Arial" panose="020B0604020202020204" pitchFamily="34" charset="0"/>
            <a:buNone/>
          </a:pPr>
          <a:r>
            <a:rPr lang="pl-PL" b="0" i="0" dirty="0"/>
            <a:t>Pochodzący z działalności gospodarczej zysk nie może być dzielony, np. między członków fundacji.</a:t>
          </a:r>
          <a:endParaRPr lang="pl-PL" dirty="0"/>
        </a:p>
      </dgm:t>
    </dgm:pt>
    <dgm:pt modelId="{01F81DC2-53C7-4DD0-B266-DCB39A3ABE20}" type="parTrans" cxnId="{403DA2AC-409E-454C-8D33-34E0DF0AA33A}">
      <dgm:prSet/>
      <dgm:spPr/>
      <dgm:t>
        <a:bodyPr/>
        <a:lstStyle/>
        <a:p>
          <a:endParaRPr lang="pl-PL"/>
        </a:p>
      </dgm:t>
    </dgm:pt>
    <dgm:pt modelId="{33DFE6F8-07F6-47A5-8849-901C17BE4DB5}" type="sibTrans" cxnId="{403DA2AC-409E-454C-8D33-34E0DF0AA33A}">
      <dgm:prSet/>
      <dgm:spPr/>
      <dgm:t>
        <a:bodyPr/>
        <a:lstStyle/>
        <a:p>
          <a:endParaRPr lang="pl-PL"/>
        </a:p>
      </dgm:t>
    </dgm:pt>
    <dgm:pt modelId="{E16D6A93-0965-4D54-A167-29CB3A127908}">
      <dgm:prSet phldrT="[Tekst]"/>
      <dgm:spPr/>
      <dgm:t>
        <a:bodyPr/>
        <a:lstStyle/>
        <a:p>
          <a:r>
            <a:rPr lang="pl-PL" b="1" dirty="0"/>
            <a:t>Fundacja rodzinna</a:t>
          </a:r>
        </a:p>
        <a:p>
          <a:r>
            <a:rPr lang="pl-PL" dirty="0"/>
            <a:t>Majątek początkowy to fundusz założycielski o wartości co najmniej 100 000 zł.</a:t>
          </a:r>
        </a:p>
        <a:p>
          <a:r>
            <a:rPr lang="pl-PL" b="0" i="0" dirty="0"/>
            <a:t>Fundacja działa jak skarbiec rodzinny: ma zapewnić rodzinie środki finansowe, a przy tym realizować wizję fundatora i dbać o wartości przyjęte przez niego w biznesie. </a:t>
          </a:r>
          <a:r>
            <a:rPr lang="pl-PL" dirty="0"/>
            <a:t>Jej członkami mogą być tylko osoby fizyczne posiadające pełną zdolność do czynności prawnych.</a:t>
          </a:r>
        </a:p>
        <a:p>
          <a:r>
            <a:rPr lang="pl-PL" dirty="0"/>
            <a:t>Fundacja podlega wpisowi do Rejestru Fundacji Rodzinnych.</a:t>
          </a:r>
        </a:p>
        <a:p>
          <a:r>
            <a:rPr lang="pl-PL" dirty="0"/>
            <a:t>Nieograniczone możliwości prowadzenia działalności gospodarczej.</a:t>
          </a:r>
        </a:p>
        <a:p>
          <a:r>
            <a:rPr lang="pl-PL" dirty="0"/>
            <a:t>Możliwość wypłacania zysku beneficjentom. </a:t>
          </a:r>
        </a:p>
        <a:p>
          <a:endParaRPr lang="pl-PL" dirty="0"/>
        </a:p>
      </dgm:t>
    </dgm:pt>
    <dgm:pt modelId="{AA19CA28-6F50-47C7-B95A-1D3170427CEE}" type="parTrans" cxnId="{E50C8F9B-C322-4237-9022-9847B2F7F807}">
      <dgm:prSet/>
      <dgm:spPr/>
      <dgm:t>
        <a:bodyPr/>
        <a:lstStyle/>
        <a:p>
          <a:endParaRPr lang="pl-PL"/>
        </a:p>
      </dgm:t>
    </dgm:pt>
    <dgm:pt modelId="{0D1482E1-5289-4440-986F-0E9A367DD6F0}" type="sibTrans" cxnId="{E50C8F9B-C322-4237-9022-9847B2F7F807}">
      <dgm:prSet/>
      <dgm:spPr/>
      <dgm:t>
        <a:bodyPr/>
        <a:lstStyle/>
        <a:p>
          <a:endParaRPr lang="pl-PL"/>
        </a:p>
      </dgm:t>
    </dgm:pt>
    <dgm:pt modelId="{70665747-FEB8-45F4-A416-45A24330069E}">
      <dgm:prSet phldrT="[Tekst]"/>
      <dgm:spPr/>
      <dgm:t>
        <a:bodyPr/>
        <a:lstStyle/>
        <a:p>
          <a:r>
            <a:rPr lang="pl-PL" dirty="0"/>
            <a:t>Fundacja a fundacja rodzinna</a:t>
          </a:r>
        </a:p>
      </dgm:t>
    </dgm:pt>
    <dgm:pt modelId="{88D7793C-8BFA-4FC1-AB53-0001D42E7AD0}" type="sibTrans" cxnId="{4CA3CC29-C597-4F89-8F6D-07B6DA9C7D0B}">
      <dgm:prSet/>
      <dgm:spPr/>
      <dgm:t>
        <a:bodyPr/>
        <a:lstStyle/>
        <a:p>
          <a:endParaRPr lang="pl-PL"/>
        </a:p>
      </dgm:t>
    </dgm:pt>
    <dgm:pt modelId="{D9BFD414-0A2C-4908-A34F-18840E3D6E02}" type="parTrans" cxnId="{4CA3CC29-C597-4F89-8F6D-07B6DA9C7D0B}">
      <dgm:prSet/>
      <dgm:spPr/>
      <dgm:t>
        <a:bodyPr/>
        <a:lstStyle/>
        <a:p>
          <a:endParaRPr lang="pl-PL"/>
        </a:p>
      </dgm:t>
    </dgm:pt>
    <dgm:pt modelId="{6E81210C-FA10-4B7C-AD0A-6D8A4F82F2CC}" type="pres">
      <dgm:prSet presAssocID="{7B9FA416-80FB-4B59-A279-22328D78F096}" presName="composite" presStyleCnt="0">
        <dgm:presLayoutVars>
          <dgm:chMax val="1"/>
          <dgm:dir/>
          <dgm:resizeHandles val="exact"/>
        </dgm:presLayoutVars>
      </dgm:prSet>
      <dgm:spPr/>
    </dgm:pt>
    <dgm:pt modelId="{CDCC8EF4-9431-4B0F-9A2F-C8C9FF6F58A2}" type="pres">
      <dgm:prSet presAssocID="{70665747-FEB8-45F4-A416-45A24330069E}" presName="roof" presStyleLbl="dkBgShp" presStyleIdx="0" presStyleCnt="2"/>
      <dgm:spPr/>
    </dgm:pt>
    <dgm:pt modelId="{75C0F096-4008-48B4-9E42-A689BE48C25A}" type="pres">
      <dgm:prSet presAssocID="{70665747-FEB8-45F4-A416-45A24330069E}" presName="pillars" presStyleCnt="0"/>
      <dgm:spPr/>
    </dgm:pt>
    <dgm:pt modelId="{4EDAB30D-B73A-4F51-8960-BEA19CEFE242}" type="pres">
      <dgm:prSet presAssocID="{70665747-FEB8-45F4-A416-45A24330069E}" presName="pillar1" presStyleLbl="node1" presStyleIdx="0" presStyleCnt="2">
        <dgm:presLayoutVars>
          <dgm:bulletEnabled val="1"/>
        </dgm:presLayoutVars>
      </dgm:prSet>
      <dgm:spPr/>
    </dgm:pt>
    <dgm:pt modelId="{69CCE477-7653-4FE9-9F07-9078E92E8163}" type="pres">
      <dgm:prSet presAssocID="{E16D6A93-0965-4D54-A167-29CB3A127908}" presName="pillarX" presStyleLbl="node1" presStyleIdx="1" presStyleCnt="2">
        <dgm:presLayoutVars>
          <dgm:bulletEnabled val="1"/>
        </dgm:presLayoutVars>
      </dgm:prSet>
      <dgm:spPr/>
    </dgm:pt>
    <dgm:pt modelId="{DA84C76F-ACC7-46D7-9D35-4867374978E7}" type="pres">
      <dgm:prSet presAssocID="{70665747-FEB8-45F4-A416-45A24330069E}" presName="base" presStyleLbl="dkBgShp" presStyleIdx="1" presStyleCnt="2"/>
      <dgm:spPr/>
    </dgm:pt>
  </dgm:ptLst>
  <dgm:cxnLst>
    <dgm:cxn modelId="{4F2EF114-ABAE-4418-802D-D21619B7080C}" type="presOf" srcId="{70665747-FEB8-45F4-A416-45A24330069E}" destId="{CDCC8EF4-9431-4B0F-9A2F-C8C9FF6F58A2}" srcOrd="0" destOrd="0" presId="urn:microsoft.com/office/officeart/2005/8/layout/hList3"/>
    <dgm:cxn modelId="{AB74BF22-C2CF-43E8-BFDD-4499C6741C35}" type="presOf" srcId="{C87E7517-1BCC-46A7-9322-367D68A87BF3}" destId="{4EDAB30D-B73A-4F51-8960-BEA19CEFE242}" srcOrd="0" destOrd="0" presId="urn:microsoft.com/office/officeart/2005/8/layout/hList3"/>
    <dgm:cxn modelId="{4CA3CC29-C597-4F89-8F6D-07B6DA9C7D0B}" srcId="{7B9FA416-80FB-4B59-A279-22328D78F096}" destId="{70665747-FEB8-45F4-A416-45A24330069E}" srcOrd="0" destOrd="0" parTransId="{D9BFD414-0A2C-4908-A34F-18840E3D6E02}" sibTransId="{88D7793C-8BFA-4FC1-AB53-0001D42E7AD0}"/>
    <dgm:cxn modelId="{CF1F976D-91EB-4864-AB07-4B20ED7982C0}" type="presOf" srcId="{7B9FA416-80FB-4B59-A279-22328D78F096}" destId="{6E81210C-FA10-4B7C-AD0A-6D8A4F82F2CC}" srcOrd="0" destOrd="0" presId="urn:microsoft.com/office/officeart/2005/8/layout/hList3"/>
    <dgm:cxn modelId="{E50C8F9B-C322-4237-9022-9847B2F7F807}" srcId="{70665747-FEB8-45F4-A416-45A24330069E}" destId="{E16D6A93-0965-4D54-A167-29CB3A127908}" srcOrd="1" destOrd="0" parTransId="{AA19CA28-6F50-47C7-B95A-1D3170427CEE}" sibTransId="{0D1482E1-5289-4440-986F-0E9A367DD6F0}"/>
    <dgm:cxn modelId="{403DA2AC-409E-454C-8D33-34E0DF0AA33A}" srcId="{70665747-FEB8-45F4-A416-45A24330069E}" destId="{C87E7517-1BCC-46A7-9322-367D68A87BF3}" srcOrd="0" destOrd="0" parTransId="{01F81DC2-53C7-4DD0-B266-DCB39A3ABE20}" sibTransId="{33DFE6F8-07F6-47A5-8849-901C17BE4DB5}"/>
    <dgm:cxn modelId="{5C1598BB-ECA6-49BD-ACB3-C6134D492002}" type="presOf" srcId="{E16D6A93-0965-4D54-A167-29CB3A127908}" destId="{69CCE477-7653-4FE9-9F07-9078E92E8163}" srcOrd="0" destOrd="0" presId="urn:microsoft.com/office/officeart/2005/8/layout/hList3"/>
    <dgm:cxn modelId="{DEAC71EF-9304-4850-B8EA-97E189BFC44C}" type="presParOf" srcId="{6E81210C-FA10-4B7C-AD0A-6D8A4F82F2CC}" destId="{CDCC8EF4-9431-4B0F-9A2F-C8C9FF6F58A2}" srcOrd="0" destOrd="0" presId="urn:microsoft.com/office/officeart/2005/8/layout/hList3"/>
    <dgm:cxn modelId="{0ADE5C6D-6546-4040-89F6-5656727AE55A}" type="presParOf" srcId="{6E81210C-FA10-4B7C-AD0A-6D8A4F82F2CC}" destId="{75C0F096-4008-48B4-9E42-A689BE48C25A}" srcOrd="1" destOrd="0" presId="urn:microsoft.com/office/officeart/2005/8/layout/hList3"/>
    <dgm:cxn modelId="{54AF9D7D-B3E5-49B6-A57B-97249596A696}" type="presParOf" srcId="{75C0F096-4008-48B4-9E42-A689BE48C25A}" destId="{4EDAB30D-B73A-4F51-8960-BEA19CEFE242}" srcOrd="0" destOrd="0" presId="urn:microsoft.com/office/officeart/2005/8/layout/hList3"/>
    <dgm:cxn modelId="{36A3DE2A-A87F-4A37-A001-E085FB84C51E}" type="presParOf" srcId="{75C0F096-4008-48B4-9E42-A689BE48C25A}" destId="{69CCE477-7653-4FE9-9F07-9078E92E8163}" srcOrd="1" destOrd="0" presId="urn:microsoft.com/office/officeart/2005/8/layout/hList3"/>
    <dgm:cxn modelId="{CA93E030-5538-4CA2-ABB4-32263B290C45}" type="presParOf" srcId="{6E81210C-FA10-4B7C-AD0A-6D8A4F82F2CC}" destId="{DA84C76F-ACC7-46D7-9D35-4867374978E7}"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7E81E1F-F1E7-4AA4-ABAD-765677EEB740}"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pl-PL"/>
        </a:p>
      </dgm:t>
    </dgm:pt>
    <dgm:pt modelId="{138D6A94-C5A7-4684-B35B-2FDEB79A787D}">
      <dgm:prSet phldrT="[Tekst]"/>
      <dgm:spPr/>
      <dgm:t>
        <a:bodyPr/>
        <a:lstStyle/>
        <a:p>
          <a:r>
            <a:rPr lang="pl-PL" dirty="0"/>
            <a:t>Opodatkowanie dopiero w momencie wypłaty świadczeń</a:t>
          </a:r>
        </a:p>
      </dgm:t>
    </dgm:pt>
    <dgm:pt modelId="{4E4F4689-AC71-477C-AB10-5EFA0D5C1AE2}" type="parTrans" cxnId="{8657478A-91E7-4B56-BDDD-2B1C811F413F}">
      <dgm:prSet/>
      <dgm:spPr/>
      <dgm:t>
        <a:bodyPr/>
        <a:lstStyle/>
        <a:p>
          <a:endParaRPr lang="pl-PL"/>
        </a:p>
      </dgm:t>
    </dgm:pt>
    <dgm:pt modelId="{6B0D7F22-34B9-43D1-963F-92630F60AAA8}" type="sibTrans" cxnId="{8657478A-91E7-4B56-BDDD-2B1C811F413F}">
      <dgm:prSet/>
      <dgm:spPr/>
      <dgm:t>
        <a:bodyPr/>
        <a:lstStyle/>
        <a:p>
          <a:endParaRPr lang="pl-PL"/>
        </a:p>
      </dgm:t>
    </dgm:pt>
    <dgm:pt modelId="{17CA4CF5-4EC0-4ABE-9A6C-729FC81CE4A0}">
      <dgm:prSet phldrT="[Tekst]"/>
      <dgm:spPr/>
      <dgm:t>
        <a:bodyPr/>
        <a:lstStyle/>
        <a:p>
          <a:r>
            <a:rPr lang="pl-PL" dirty="0"/>
            <a:t>Ukryte zyski</a:t>
          </a:r>
        </a:p>
      </dgm:t>
    </dgm:pt>
    <dgm:pt modelId="{C9DF930F-DAF4-405E-AE44-09D1B36221CA}" type="parTrans" cxnId="{1A659D04-DB45-46EB-86AE-07EF3EFBACDB}">
      <dgm:prSet/>
      <dgm:spPr/>
      <dgm:t>
        <a:bodyPr/>
        <a:lstStyle/>
        <a:p>
          <a:endParaRPr lang="pl-PL"/>
        </a:p>
      </dgm:t>
    </dgm:pt>
    <dgm:pt modelId="{C5EFEB7E-BE99-4783-8F03-4F1AAAC763B3}" type="sibTrans" cxnId="{1A659D04-DB45-46EB-86AE-07EF3EFBACDB}">
      <dgm:prSet/>
      <dgm:spPr/>
      <dgm:t>
        <a:bodyPr/>
        <a:lstStyle/>
        <a:p>
          <a:endParaRPr lang="pl-PL"/>
        </a:p>
      </dgm:t>
    </dgm:pt>
    <dgm:pt modelId="{FBEC27E1-2A78-4850-8E45-2776600FC51C}">
      <dgm:prSet phldrT="[Tekst]"/>
      <dgm:spPr/>
      <dgm:t>
        <a:bodyPr/>
        <a:lstStyle/>
        <a:p>
          <a:r>
            <a:rPr lang="pl-PL" b="0" i="0" dirty="0"/>
            <a:t>Wspólnicy spółek opodatkowanych estońskim CIT mogą założyć fundację rodzinną, a także być beneficjentem takiej fundacji</a:t>
          </a:r>
          <a:endParaRPr lang="pl-PL" b="0" dirty="0"/>
        </a:p>
      </dgm:t>
    </dgm:pt>
    <dgm:pt modelId="{1B008D73-9730-46C6-82BA-2C3D808FE0FB}" type="parTrans" cxnId="{5BDC7775-5557-45DB-96F5-05EA031B07AE}">
      <dgm:prSet/>
      <dgm:spPr/>
      <dgm:t>
        <a:bodyPr/>
        <a:lstStyle/>
        <a:p>
          <a:endParaRPr lang="pl-PL"/>
        </a:p>
      </dgm:t>
    </dgm:pt>
    <dgm:pt modelId="{2A51A478-041F-4F07-9B1B-81AFB7CC3E16}" type="sibTrans" cxnId="{5BDC7775-5557-45DB-96F5-05EA031B07AE}">
      <dgm:prSet/>
      <dgm:spPr/>
      <dgm:t>
        <a:bodyPr/>
        <a:lstStyle/>
        <a:p>
          <a:endParaRPr lang="pl-PL"/>
        </a:p>
      </dgm:t>
    </dgm:pt>
    <dgm:pt modelId="{5DD5F107-2255-4E96-8A2B-A7DB3DD1175B}">
      <dgm:prSet phldrT="[Tekst]"/>
      <dgm:spPr/>
      <dgm:t>
        <a:bodyPr/>
        <a:lstStyle/>
        <a:p>
          <a:r>
            <a:rPr lang="pl-PL" dirty="0"/>
            <a:t>Fundacja rodzinna nie może być wspólnikiem spółki na estońskim CIT</a:t>
          </a:r>
        </a:p>
      </dgm:t>
    </dgm:pt>
    <dgm:pt modelId="{245AD5EB-1075-4B2C-AE26-B4B045E1DC2D}" type="sibTrans" cxnId="{118B4ACD-4CB9-4170-AB7F-58E97FEB92EB}">
      <dgm:prSet/>
      <dgm:spPr/>
      <dgm:t>
        <a:bodyPr/>
        <a:lstStyle/>
        <a:p>
          <a:endParaRPr lang="pl-PL"/>
        </a:p>
      </dgm:t>
    </dgm:pt>
    <dgm:pt modelId="{C54EB963-23E2-4745-A17C-06EF75F633CF}" type="parTrans" cxnId="{118B4ACD-4CB9-4170-AB7F-58E97FEB92EB}">
      <dgm:prSet/>
      <dgm:spPr/>
      <dgm:t>
        <a:bodyPr/>
        <a:lstStyle/>
        <a:p>
          <a:endParaRPr lang="pl-PL"/>
        </a:p>
      </dgm:t>
    </dgm:pt>
    <dgm:pt modelId="{4F3E7D66-8672-4C36-9A22-8FE9EB284D4F}" type="pres">
      <dgm:prSet presAssocID="{37E81E1F-F1E7-4AA4-ABAD-765677EEB740}" presName="diagram" presStyleCnt="0">
        <dgm:presLayoutVars>
          <dgm:dir/>
          <dgm:resizeHandles val="exact"/>
        </dgm:presLayoutVars>
      </dgm:prSet>
      <dgm:spPr/>
    </dgm:pt>
    <dgm:pt modelId="{167CCC21-9682-4A24-9557-E602F1DDB31C}" type="pres">
      <dgm:prSet presAssocID="{138D6A94-C5A7-4684-B35B-2FDEB79A787D}" presName="node" presStyleLbl="node1" presStyleIdx="0" presStyleCnt="4">
        <dgm:presLayoutVars>
          <dgm:bulletEnabled val="1"/>
        </dgm:presLayoutVars>
      </dgm:prSet>
      <dgm:spPr/>
    </dgm:pt>
    <dgm:pt modelId="{C72EC787-4EFA-4F54-958A-1C3ED6518029}" type="pres">
      <dgm:prSet presAssocID="{6B0D7F22-34B9-43D1-963F-92630F60AAA8}" presName="sibTrans" presStyleCnt="0"/>
      <dgm:spPr/>
    </dgm:pt>
    <dgm:pt modelId="{060D3110-4CA7-4E66-944F-8EC9530B9DF7}" type="pres">
      <dgm:prSet presAssocID="{17CA4CF5-4EC0-4ABE-9A6C-729FC81CE4A0}" presName="node" presStyleLbl="node1" presStyleIdx="1" presStyleCnt="4">
        <dgm:presLayoutVars>
          <dgm:bulletEnabled val="1"/>
        </dgm:presLayoutVars>
      </dgm:prSet>
      <dgm:spPr/>
    </dgm:pt>
    <dgm:pt modelId="{6AFEA09A-0D23-470E-A34D-348CFE25CBB4}" type="pres">
      <dgm:prSet presAssocID="{C5EFEB7E-BE99-4783-8F03-4F1AAAC763B3}" presName="sibTrans" presStyleCnt="0"/>
      <dgm:spPr/>
    </dgm:pt>
    <dgm:pt modelId="{FDC29E44-A628-4F7C-961D-A8944F44979E}" type="pres">
      <dgm:prSet presAssocID="{FBEC27E1-2A78-4850-8E45-2776600FC51C}" presName="node" presStyleLbl="node1" presStyleIdx="2" presStyleCnt="4">
        <dgm:presLayoutVars>
          <dgm:bulletEnabled val="1"/>
        </dgm:presLayoutVars>
      </dgm:prSet>
      <dgm:spPr/>
    </dgm:pt>
    <dgm:pt modelId="{8DA58DB3-C9FB-4E97-97E5-EFE6DD77E3BD}" type="pres">
      <dgm:prSet presAssocID="{2A51A478-041F-4F07-9B1B-81AFB7CC3E16}" presName="sibTrans" presStyleCnt="0"/>
      <dgm:spPr/>
    </dgm:pt>
    <dgm:pt modelId="{E485ED80-BFB3-4E6D-9B97-FA50907E0342}" type="pres">
      <dgm:prSet presAssocID="{5DD5F107-2255-4E96-8A2B-A7DB3DD1175B}" presName="node" presStyleLbl="node1" presStyleIdx="3" presStyleCnt="4">
        <dgm:presLayoutVars>
          <dgm:bulletEnabled val="1"/>
        </dgm:presLayoutVars>
      </dgm:prSet>
      <dgm:spPr/>
    </dgm:pt>
  </dgm:ptLst>
  <dgm:cxnLst>
    <dgm:cxn modelId="{1A659D04-DB45-46EB-86AE-07EF3EFBACDB}" srcId="{37E81E1F-F1E7-4AA4-ABAD-765677EEB740}" destId="{17CA4CF5-4EC0-4ABE-9A6C-729FC81CE4A0}" srcOrd="1" destOrd="0" parTransId="{C9DF930F-DAF4-405E-AE44-09D1B36221CA}" sibTransId="{C5EFEB7E-BE99-4783-8F03-4F1AAAC763B3}"/>
    <dgm:cxn modelId="{A619263A-2BD9-41D3-AA45-2FFA774989E1}" type="presOf" srcId="{5DD5F107-2255-4E96-8A2B-A7DB3DD1175B}" destId="{E485ED80-BFB3-4E6D-9B97-FA50907E0342}" srcOrd="0" destOrd="0" presId="urn:microsoft.com/office/officeart/2005/8/layout/default"/>
    <dgm:cxn modelId="{6443EF3B-E34F-4609-8F7D-DC8425DABE3A}" type="presOf" srcId="{37E81E1F-F1E7-4AA4-ABAD-765677EEB740}" destId="{4F3E7D66-8672-4C36-9A22-8FE9EB284D4F}" srcOrd="0" destOrd="0" presId="urn:microsoft.com/office/officeart/2005/8/layout/default"/>
    <dgm:cxn modelId="{77642C47-D9C6-484C-95CC-C126F3C1E358}" type="presOf" srcId="{138D6A94-C5A7-4684-B35B-2FDEB79A787D}" destId="{167CCC21-9682-4A24-9557-E602F1DDB31C}" srcOrd="0" destOrd="0" presId="urn:microsoft.com/office/officeart/2005/8/layout/default"/>
    <dgm:cxn modelId="{B9AEBB52-F4BF-41CF-B9B8-98ED97045E19}" type="presOf" srcId="{17CA4CF5-4EC0-4ABE-9A6C-729FC81CE4A0}" destId="{060D3110-4CA7-4E66-944F-8EC9530B9DF7}" srcOrd="0" destOrd="0" presId="urn:microsoft.com/office/officeart/2005/8/layout/default"/>
    <dgm:cxn modelId="{5BDC7775-5557-45DB-96F5-05EA031B07AE}" srcId="{37E81E1F-F1E7-4AA4-ABAD-765677EEB740}" destId="{FBEC27E1-2A78-4850-8E45-2776600FC51C}" srcOrd="2" destOrd="0" parTransId="{1B008D73-9730-46C6-82BA-2C3D808FE0FB}" sibTransId="{2A51A478-041F-4F07-9B1B-81AFB7CC3E16}"/>
    <dgm:cxn modelId="{8657478A-91E7-4B56-BDDD-2B1C811F413F}" srcId="{37E81E1F-F1E7-4AA4-ABAD-765677EEB740}" destId="{138D6A94-C5A7-4684-B35B-2FDEB79A787D}" srcOrd="0" destOrd="0" parTransId="{4E4F4689-AC71-477C-AB10-5EFA0D5C1AE2}" sibTransId="{6B0D7F22-34B9-43D1-963F-92630F60AAA8}"/>
    <dgm:cxn modelId="{8CB2EDB6-2749-4D80-92F7-333AF7E0E8E1}" type="presOf" srcId="{FBEC27E1-2A78-4850-8E45-2776600FC51C}" destId="{FDC29E44-A628-4F7C-961D-A8944F44979E}" srcOrd="0" destOrd="0" presId="urn:microsoft.com/office/officeart/2005/8/layout/default"/>
    <dgm:cxn modelId="{118B4ACD-4CB9-4170-AB7F-58E97FEB92EB}" srcId="{37E81E1F-F1E7-4AA4-ABAD-765677EEB740}" destId="{5DD5F107-2255-4E96-8A2B-A7DB3DD1175B}" srcOrd="3" destOrd="0" parTransId="{C54EB963-23E2-4745-A17C-06EF75F633CF}" sibTransId="{245AD5EB-1075-4B2C-AE26-B4B045E1DC2D}"/>
    <dgm:cxn modelId="{7593A40E-00EF-4AC5-9DE0-3B272F3FD917}" type="presParOf" srcId="{4F3E7D66-8672-4C36-9A22-8FE9EB284D4F}" destId="{167CCC21-9682-4A24-9557-E602F1DDB31C}" srcOrd="0" destOrd="0" presId="urn:microsoft.com/office/officeart/2005/8/layout/default"/>
    <dgm:cxn modelId="{3649F073-EE70-4B47-9C23-7582E9E18286}" type="presParOf" srcId="{4F3E7D66-8672-4C36-9A22-8FE9EB284D4F}" destId="{C72EC787-4EFA-4F54-958A-1C3ED6518029}" srcOrd="1" destOrd="0" presId="urn:microsoft.com/office/officeart/2005/8/layout/default"/>
    <dgm:cxn modelId="{7DCF5B0C-4EA4-4401-A892-481EB1293A14}" type="presParOf" srcId="{4F3E7D66-8672-4C36-9A22-8FE9EB284D4F}" destId="{060D3110-4CA7-4E66-944F-8EC9530B9DF7}" srcOrd="2" destOrd="0" presId="urn:microsoft.com/office/officeart/2005/8/layout/default"/>
    <dgm:cxn modelId="{B84DD2FF-EA12-422F-8F00-D77F3B7D47A9}" type="presParOf" srcId="{4F3E7D66-8672-4C36-9A22-8FE9EB284D4F}" destId="{6AFEA09A-0D23-470E-A34D-348CFE25CBB4}" srcOrd="3" destOrd="0" presId="urn:microsoft.com/office/officeart/2005/8/layout/default"/>
    <dgm:cxn modelId="{6AD20580-FB6B-4E3B-A707-53AF41444F4A}" type="presParOf" srcId="{4F3E7D66-8672-4C36-9A22-8FE9EB284D4F}" destId="{FDC29E44-A628-4F7C-961D-A8944F44979E}" srcOrd="4" destOrd="0" presId="urn:microsoft.com/office/officeart/2005/8/layout/default"/>
    <dgm:cxn modelId="{B0C51CCE-59AE-4405-A4D4-CA239836E846}" type="presParOf" srcId="{4F3E7D66-8672-4C36-9A22-8FE9EB284D4F}" destId="{8DA58DB3-C9FB-4E97-97E5-EFE6DD77E3BD}" srcOrd="5" destOrd="0" presId="urn:microsoft.com/office/officeart/2005/8/layout/default"/>
    <dgm:cxn modelId="{10B98B6F-551D-459A-9261-CFB524E7E6C9}" type="presParOf" srcId="{4F3E7D66-8672-4C36-9A22-8FE9EB284D4F}" destId="{E485ED80-BFB3-4E6D-9B97-FA50907E0342}"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7E81E1F-F1E7-4AA4-ABAD-765677EEB740}"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pl-PL"/>
        </a:p>
      </dgm:t>
    </dgm:pt>
    <dgm:pt modelId="{138D6A94-C5A7-4684-B35B-2FDEB79A787D}">
      <dgm:prSet phldrT="[Tekst]"/>
      <dgm:spPr/>
      <dgm:t>
        <a:bodyPr/>
        <a:lstStyle/>
        <a:p>
          <a:r>
            <a:rPr lang="pl-PL" b="0" i="0" dirty="0"/>
            <a:t>odsetki, prowizje, wynagrodzenia i inne opłaty od jakiegokolwiek rodzaju pożyczki udzielonej fundacji rodzinnej przez beneficjenta, fundatora lub podmiot powiązany z beneficjentem, fundatorem lub fundacją rodzinną</a:t>
          </a:r>
          <a:endParaRPr lang="pl-PL" dirty="0"/>
        </a:p>
      </dgm:t>
    </dgm:pt>
    <dgm:pt modelId="{4E4F4689-AC71-477C-AB10-5EFA0D5C1AE2}" type="parTrans" cxnId="{8657478A-91E7-4B56-BDDD-2B1C811F413F}">
      <dgm:prSet/>
      <dgm:spPr/>
      <dgm:t>
        <a:bodyPr/>
        <a:lstStyle/>
        <a:p>
          <a:endParaRPr lang="pl-PL"/>
        </a:p>
      </dgm:t>
    </dgm:pt>
    <dgm:pt modelId="{6B0D7F22-34B9-43D1-963F-92630F60AAA8}" type="sibTrans" cxnId="{8657478A-91E7-4B56-BDDD-2B1C811F413F}">
      <dgm:prSet/>
      <dgm:spPr/>
      <dgm:t>
        <a:bodyPr/>
        <a:lstStyle/>
        <a:p>
          <a:endParaRPr lang="pl-PL"/>
        </a:p>
      </dgm:t>
    </dgm:pt>
    <dgm:pt modelId="{17CA4CF5-4EC0-4ABE-9A6C-729FC81CE4A0}">
      <dgm:prSet phldrT="[Tekst]"/>
      <dgm:spPr/>
      <dgm:t>
        <a:bodyPr/>
        <a:lstStyle/>
        <a:p>
          <a:r>
            <a:rPr lang="pl-PL" b="0" i="0" dirty="0"/>
            <a:t>darowizny lub inne nieodpłatne lub częściowo odpłatne świadczenia przekazane, bezpośrednio lub pośrednio, na rzecz beneficjenta, fundatora, podmiotu powiązanego z beneficjentem, fundatorem lub fundacją rodzinną</a:t>
          </a:r>
          <a:endParaRPr lang="pl-PL" dirty="0"/>
        </a:p>
      </dgm:t>
    </dgm:pt>
    <dgm:pt modelId="{C9DF930F-DAF4-405E-AE44-09D1B36221CA}" type="parTrans" cxnId="{1A659D04-DB45-46EB-86AE-07EF3EFBACDB}">
      <dgm:prSet/>
      <dgm:spPr/>
      <dgm:t>
        <a:bodyPr/>
        <a:lstStyle/>
        <a:p>
          <a:endParaRPr lang="pl-PL"/>
        </a:p>
      </dgm:t>
    </dgm:pt>
    <dgm:pt modelId="{C5EFEB7E-BE99-4783-8F03-4F1AAAC763B3}" type="sibTrans" cxnId="{1A659D04-DB45-46EB-86AE-07EF3EFBACDB}">
      <dgm:prSet/>
      <dgm:spPr/>
      <dgm:t>
        <a:bodyPr/>
        <a:lstStyle/>
        <a:p>
          <a:endParaRPr lang="pl-PL"/>
        </a:p>
      </dgm:t>
    </dgm:pt>
    <dgm:pt modelId="{FBEC27E1-2A78-4850-8E45-2776600FC51C}">
      <dgm:prSet phldrT="[Tekst]"/>
      <dgm:spPr/>
      <dgm:t>
        <a:bodyPr/>
        <a:lstStyle/>
        <a:p>
          <a:r>
            <a:rPr lang="pl-PL" b="0" i="0" dirty="0"/>
            <a:t>świadczenia na rzecz beneficjenta, fundatora lub podmiotu powiązanego z beneficjentem, fundatorem lub fundacją rodzinną z tytułu:</a:t>
          </a:r>
          <a:br>
            <a:rPr lang="pl-PL" dirty="0"/>
          </a:br>
          <a:r>
            <a:rPr lang="pl-PL" b="0" i="0" dirty="0"/>
            <a:t>usług doradczych, księgowych, badania rynku, usług prawnych, usług reklamowych, zarządzania i kontroli, przetwarzania danych, usług rekrutacji pracowników i pozyskiwania personelu, gwarancji i poręczeń oraz świadczeń o podobnym charakterze,</a:t>
          </a:r>
          <a:endParaRPr lang="pl-PL" b="0" dirty="0"/>
        </a:p>
      </dgm:t>
    </dgm:pt>
    <dgm:pt modelId="{1B008D73-9730-46C6-82BA-2C3D808FE0FB}" type="parTrans" cxnId="{5BDC7775-5557-45DB-96F5-05EA031B07AE}">
      <dgm:prSet/>
      <dgm:spPr/>
      <dgm:t>
        <a:bodyPr/>
        <a:lstStyle/>
        <a:p>
          <a:endParaRPr lang="pl-PL"/>
        </a:p>
      </dgm:t>
    </dgm:pt>
    <dgm:pt modelId="{2A51A478-041F-4F07-9B1B-81AFB7CC3E16}" type="sibTrans" cxnId="{5BDC7775-5557-45DB-96F5-05EA031B07AE}">
      <dgm:prSet/>
      <dgm:spPr/>
      <dgm:t>
        <a:bodyPr/>
        <a:lstStyle/>
        <a:p>
          <a:endParaRPr lang="pl-PL"/>
        </a:p>
      </dgm:t>
    </dgm:pt>
    <dgm:pt modelId="{5DD5F107-2255-4E96-8A2B-A7DB3DD1175B}">
      <dgm:prSet phldrT="[Tekst]"/>
      <dgm:spPr/>
      <dgm:t>
        <a:bodyPr/>
        <a:lstStyle/>
        <a:p>
          <a:r>
            <a:rPr lang="pl-PL" b="0" i="0" dirty="0"/>
            <a:t>pożyczka udzielona przez fundację rodzinną beneficjentowi w tej części, która podlegała zwrotowi w danym roku podatkowym i nie została zwrócona do dnia upływu terminu złożenia deklaracji o wysokości rocznego przychodu</a:t>
          </a:r>
          <a:endParaRPr lang="pl-PL" dirty="0"/>
        </a:p>
      </dgm:t>
    </dgm:pt>
    <dgm:pt modelId="{245AD5EB-1075-4B2C-AE26-B4B045E1DC2D}" type="sibTrans" cxnId="{118B4ACD-4CB9-4170-AB7F-58E97FEB92EB}">
      <dgm:prSet/>
      <dgm:spPr/>
      <dgm:t>
        <a:bodyPr/>
        <a:lstStyle/>
        <a:p>
          <a:endParaRPr lang="pl-PL"/>
        </a:p>
      </dgm:t>
    </dgm:pt>
    <dgm:pt modelId="{C54EB963-23E2-4745-A17C-06EF75F633CF}" type="parTrans" cxnId="{118B4ACD-4CB9-4170-AB7F-58E97FEB92EB}">
      <dgm:prSet/>
      <dgm:spPr/>
      <dgm:t>
        <a:bodyPr/>
        <a:lstStyle/>
        <a:p>
          <a:endParaRPr lang="pl-PL"/>
        </a:p>
      </dgm:t>
    </dgm:pt>
    <dgm:pt modelId="{0AA829D7-579B-4DD7-9FB4-74FABFDBEAEC}">
      <dgm:prSet/>
      <dgm:spPr/>
      <dgm:t>
        <a:bodyPr/>
        <a:lstStyle/>
        <a:p>
          <a:r>
            <a:rPr lang="pl-PL" b="0" i="0" dirty="0"/>
            <a:t>pożyczka udzielona przez fundację rodzinną beneficjentowi na okres co najmniej 10 lat albo na okres krótszy niż 10 lat, jeżeli ostateczny termin obowiązywania umowy wyniósł co najmniej 10 lat</a:t>
          </a:r>
          <a:endParaRPr lang="pl-PL" dirty="0"/>
        </a:p>
      </dgm:t>
    </dgm:pt>
    <dgm:pt modelId="{08305C9D-1E84-4BE5-A67B-589BEB3C3A5C}" type="parTrans" cxnId="{A7D5A466-DD20-4C8E-BDD9-E748392EEEE5}">
      <dgm:prSet/>
      <dgm:spPr/>
      <dgm:t>
        <a:bodyPr/>
        <a:lstStyle/>
        <a:p>
          <a:endParaRPr lang="pl-PL"/>
        </a:p>
      </dgm:t>
    </dgm:pt>
    <dgm:pt modelId="{04BA1DE8-E21F-4EB7-8A02-3DB231F7191C}" type="sibTrans" cxnId="{A7D5A466-DD20-4C8E-BDD9-E748392EEEE5}">
      <dgm:prSet/>
      <dgm:spPr/>
      <dgm:t>
        <a:bodyPr/>
        <a:lstStyle/>
        <a:p>
          <a:endParaRPr lang="pl-PL"/>
        </a:p>
      </dgm:t>
    </dgm:pt>
    <dgm:pt modelId="{4F3E7D66-8672-4C36-9A22-8FE9EB284D4F}" type="pres">
      <dgm:prSet presAssocID="{37E81E1F-F1E7-4AA4-ABAD-765677EEB740}" presName="diagram" presStyleCnt="0">
        <dgm:presLayoutVars>
          <dgm:dir/>
          <dgm:resizeHandles val="exact"/>
        </dgm:presLayoutVars>
      </dgm:prSet>
      <dgm:spPr/>
    </dgm:pt>
    <dgm:pt modelId="{167CCC21-9682-4A24-9557-E602F1DDB31C}" type="pres">
      <dgm:prSet presAssocID="{138D6A94-C5A7-4684-B35B-2FDEB79A787D}" presName="node" presStyleLbl="node1" presStyleIdx="0" presStyleCnt="5">
        <dgm:presLayoutVars>
          <dgm:bulletEnabled val="1"/>
        </dgm:presLayoutVars>
      </dgm:prSet>
      <dgm:spPr/>
    </dgm:pt>
    <dgm:pt modelId="{C72EC787-4EFA-4F54-958A-1C3ED6518029}" type="pres">
      <dgm:prSet presAssocID="{6B0D7F22-34B9-43D1-963F-92630F60AAA8}" presName="sibTrans" presStyleCnt="0"/>
      <dgm:spPr/>
    </dgm:pt>
    <dgm:pt modelId="{060D3110-4CA7-4E66-944F-8EC9530B9DF7}" type="pres">
      <dgm:prSet presAssocID="{17CA4CF5-4EC0-4ABE-9A6C-729FC81CE4A0}" presName="node" presStyleLbl="node1" presStyleIdx="1" presStyleCnt="5">
        <dgm:presLayoutVars>
          <dgm:bulletEnabled val="1"/>
        </dgm:presLayoutVars>
      </dgm:prSet>
      <dgm:spPr/>
    </dgm:pt>
    <dgm:pt modelId="{6AFEA09A-0D23-470E-A34D-348CFE25CBB4}" type="pres">
      <dgm:prSet presAssocID="{C5EFEB7E-BE99-4783-8F03-4F1AAAC763B3}" presName="sibTrans" presStyleCnt="0"/>
      <dgm:spPr/>
    </dgm:pt>
    <dgm:pt modelId="{FDC29E44-A628-4F7C-961D-A8944F44979E}" type="pres">
      <dgm:prSet presAssocID="{FBEC27E1-2A78-4850-8E45-2776600FC51C}" presName="node" presStyleLbl="node1" presStyleIdx="2" presStyleCnt="5">
        <dgm:presLayoutVars>
          <dgm:bulletEnabled val="1"/>
        </dgm:presLayoutVars>
      </dgm:prSet>
      <dgm:spPr/>
    </dgm:pt>
    <dgm:pt modelId="{8DA58DB3-C9FB-4E97-97E5-EFE6DD77E3BD}" type="pres">
      <dgm:prSet presAssocID="{2A51A478-041F-4F07-9B1B-81AFB7CC3E16}" presName="sibTrans" presStyleCnt="0"/>
      <dgm:spPr/>
    </dgm:pt>
    <dgm:pt modelId="{E485ED80-BFB3-4E6D-9B97-FA50907E0342}" type="pres">
      <dgm:prSet presAssocID="{5DD5F107-2255-4E96-8A2B-A7DB3DD1175B}" presName="node" presStyleLbl="node1" presStyleIdx="3" presStyleCnt="5">
        <dgm:presLayoutVars>
          <dgm:bulletEnabled val="1"/>
        </dgm:presLayoutVars>
      </dgm:prSet>
      <dgm:spPr/>
    </dgm:pt>
    <dgm:pt modelId="{4C94DA57-0366-4185-B9D8-CAAEC57FB83A}" type="pres">
      <dgm:prSet presAssocID="{245AD5EB-1075-4B2C-AE26-B4B045E1DC2D}" presName="sibTrans" presStyleCnt="0"/>
      <dgm:spPr/>
    </dgm:pt>
    <dgm:pt modelId="{4B395287-6DAA-4BD1-80D2-4156B6792505}" type="pres">
      <dgm:prSet presAssocID="{0AA829D7-579B-4DD7-9FB4-74FABFDBEAEC}" presName="node" presStyleLbl="node1" presStyleIdx="4" presStyleCnt="5">
        <dgm:presLayoutVars>
          <dgm:bulletEnabled val="1"/>
        </dgm:presLayoutVars>
      </dgm:prSet>
      <dgm:spPr/>
    </dgm:pt>
  </dgm:ptLst>
  <dgm:cxnLst>
    <dgm:cxn modelId="{1A659D04-DB45-46EB-86AE-07EF3EFBACDB}" srcId="{37E81E1F-F1E7-4AA4-ABAD-765677EEB740}" destId="{17CA4CF5-4EC0-4ABE-9A6C-729FC81CE4A0}" srcOrd="1" destOrd="0" parTransId="{C9DF930F-DAF4-405E-AE44-09D1B36221CA}" sibTransId="{C5EFEB7E-BE99-4783-8F03-4F1AAAC763B3}"/>
    <dgm:cxn modelId="{A619263A-2BD9-41D3-AA45-2FFA774989E1}" type="presOf" srcId="{5DD5F107-2255-4E96-8A2B-A7DB3DD1175B}" destId="{E485ED80-BFB3-4E6D-9B97-FA50907E0342}" srcOrd="0" destOrd="0" presId="urn:microsoft.com/office/officeart/2005/8/layout/default"/>
    <dgm:cxn modelId="{6443EF3B-E34F-4609-8F7D-DC8425DABE3A}" type="presOf" srcId="{37E81E1F-F1E7-4AA4-ABAD-765677EEB740}" destId="{4F3E7D66-8672-4C36-9A22-8FE9EB284D4F}" srcOrd="0" destOrd="0" presId="urn:microsoft.com/office/officeart/2005/8/layout/default"/>
    <dgm:cxn modelId="{A7D5A466-DD20-4C8E-BDD9-E748392EEEE5}" srcId="{37E81E1F-F1E7-4AA4-ABAD-765677EEB740}" destId="{0AA829D7-579B-4DD7-9FB4-74FABFDBEAEC}" srcOrd="4" destOrd="0" parTransId="{08305C9D-1E84-4BE5-A67B-589BEB3C3A5C}" sibTransId="{04BA1DE8-E21F-4EB7-8A02-3DB231F7191C}"/>
    <dgm:cxn modelId="{77642C47-D9C6-484C-95CC-C126F3C1E358}" type="presOf" srcId="{138D6A94-C5A7-4684-B35B-2FDEB79A787D}" destId="{167CCC21-9682-4A24-9557-E602F1DDB31C}" srcOrd="0" destOrd="0" presId="urn:microsoft.com/office/officeart/2005/8/layout/default"/>
    <dgm:cxn modelId="{B9AEBB52-F4BF-41CF-B9B8-98ED97045E19}" type="presOf" srcId="{17CA4CF5-4EC0-4ABE-9A6C-729FC81CE4A0}" destId="{060D3110-4CA7-4E66-944F-8EC9530B9DF7}" srcOrd="0" destOrd="0" presId="urn:microsoft.com/office/officeart/2005/8/layout/default"/>
    <dgm:cxn modelId="{5BDC7775-5557-45DB-96F5-05EA031B07AE}" srcId="{37E81E1F-F1E7-4AA4-ABAD-765677EEB740}" destId="{FBEC27E1-2A78-4850-8E45-2776600FC51C}" srcOrd="2" destOrd="0" parTransId="{1B008D73-9730-46C6-82BA-2C3D808FE0FB}" sibTransId="{2A51A478-041F-4F07-9B1B-81AFB7CC3E16}"/>
    <dgm:cxn modelId="{8657478A-91E7-4B56-BDDD-2B1C811F413F}" srcId="{37E81E1F-F1E7-4AA4-ABAD-765677EEB740}" destId="{138D6A94-C5A7-4684-B35B-2FDEB79A787D}" srcOrd="0" destOrd="0" parTransId="{4E4F4689-AC71-477C-AB10-5EFA0D5C1AE2}" sibTransId="{6B0D7F22-34B9-43D1-963F-92630F60AAA8}"/>
    <dgm:cxn modelId="{8CB2EDB6-2749-4D80-92F7-333AF7E0E8E1}" type="presOf" srcId="{FBEC27E1-2A78-4850-8E45-2776600FC51C}" destId="{FDC29E44-A628-4F7C-961D-A8944F44979E}" srcOrd="0" destOrd="0" presId="urn:microsoft.com/office/officeart/2005/8/layout/default"/>
    <dgm:cxn modelId="{118B4ACD-4CB9-4170-AB7F-58E97FEB92EB}" srcId="{37E81E1F-F1E7-4AA4-ABAD-765677EEB740}" destId="{5DD5F107-2255-4E96-8A2B-A7DB3DD1175B}" srcOrd="3" destOrd="0" parTransId="{C54EB963-23E2-4745-A17C-06EF75F633CF}" sibTransId="{245AD5EB-1075-4B2C-AE26-B4B045E1DC2D}"/>
    <dgm:cxn modelId="{2042D3E8-EE0F-43E7-829B-7C435A75A461}" type="presOf" srcId="{0AA829D7-579B-4DD7-9FB4-74FABFDBEAEC}" destId="{4B395287-6DAA-4BD1-80D2-4156B6792505}" srcOrd="0" destOrd="0" presId="urn:microsoft.com/office/officeart/2005/8/layout/default"/>
    <dgm:cxn modelId="{7593A40E-00EF-4AC5-9DE0-3B272F3FD917}" type="presParOf" srcId="{4F3E7D66-8672-4C36-9A22-8FE9EB284D4F}" destId="{167CCC21-9682-4A24-9557-E602F1DDB31C}" srcOrd="0" destOrd="0" presId="urn:microsoft.com/office/officeart/2005/8/layout/default"/>
    <dgm:cxn modelId="{3649F073-EE70-4B47-9C23-7582E9E18286}" type="presParOf" srcId="{4F3E7D66-8672-4C36-9A22-8FE9EB284D4F}" destId="{C72EC787-4EFA-4F54-958A-1C3ED6518029}" srcOrd="1" destOrd="0" presId="urn:microsoft.com/office/officeart/2005/8/layout/default"/>
    <dgm:cxn modelId="{7DCF5B0C-4EA4-4401-A892-481EB1293A14}" type="presParOf" srcId="{4F3E7D66-8672-4C36-9A22-8FE9EB284D4F}" destId="{060D3110-4CA7-4E66-944F-8EC9530B9DF7}" srcOrd="2" destOrd="0" presId="urn:microsoft.com/office/officeart/2005/8/layout/default"/>
    <dgm:cxn modelId="{B84DD2FF-EA12-422F-8F00-D77F3B7D47A9}" type="presParOf" srcId="{4F3E7D66-8672-4C36-9A22-8FE9EB284D4F}" destId="{6AFEA09A-0D23-470E-A34D-348CFE25CBB4}" srcOrd="3" destOrd="0" presId="urn:microsoft.com/office/officeart/2005/8/layout/default"/>
    <dgm:cxn modelId="{6AD20580-FB6B-4E3B-A707-53AF41444F4A}" type="presParOf" srcId="{4F3E7D66-8672-4C36-9A22-8FE9EB284D4F}" destId="{FDC29E44-A628-4F7C-961D-A8944F44979E}" srcOrd="4" destOrd="0" presId="urn:microsoft.com/office/officeart/2005/8/layout/default"/>
    <dgm:cxn modelId="{B0C51CCE-59AE-4405-A4D4-CA239836E846}" type="presParOf" srcId="{4F3E7D66-8672-4C36-9A22-8FE9EB284D4F}" destId="{8DA58DB3-C9FB-4E97-97E5-EFE6DD77E3BD}" srcOrd="5" destOrd="0" presId="urn:microsoft.com/office/officeart/2005/8/layout/default"/>
    <dgm:cxn modelId="{10B98B6F-551D-459A-9261-CFB524E7E6C9}" type="presParOf" srcId="{4F3E7D66-8672-4C36-9A22-8FE9EB284D4F}" destId="{E485ED80-BFB3-4E6D-9B97-FA50907E0342}" srcOrd="6" destOrd="0" presId="urn:microsoft.com/office/officeart/2005/8/layout/default"/>
    <dgm:cxn modelId="{05822C4E-F294-4DBE-81A9-B01E5E28AF9E}" type="presParOf" srcId="{4F3E7D66-8672-4C36-9A22-8FE9EB284D4F}" destId="{4C94DA57-0366-4185-B9D8-CAAEC57FB83A}" srcOrd="7" destOrd="0" presId="urn:microsoft.com/office/officeart/2005/8/layout/default"/>
    <dgm:cxn modelId="{31B0E6E1-DB04-4E93-B370-B2E8737C52EE}" type="presParOf" srcId="{4F3E7D66-8672-4C36-9A22-8FE9EB284D4F}" destId="{4B395287-6DAA-4BD1-80D2-4156B6792505}"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594786A-9F68-4670-8332-78A339C20EE9}"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pl-PL"/>
        </a:p>
      </dgm:t>
    </dgm:pt>
    <dgm:pt modelId="{DC3EF8A7-4802-4231-AEB0-8EC120A30396}">
      <dgm:prSet phldrT="[Tekst]" custT="1"/>
      <dgm:spPr/>
      <dgm:t>
        <a:bodyPr/>
        <a:lstStyle/>
        <a:p>
          <a:r>
            <a:rPr lang="pl-PL" sz="1300" b="0" i="0" dirty="0"/>
            <a:t>Tym osobom należy się połowa wartości udziału w spadku, gdyby byli powołani do spadku z ustawy.</a:t>
          </a:r>
          <a:endParaRPr lang="pl-PL" sz="1300" dirty="0"/>
        </a:p>
      </dgm:t>
    </dgm:pt>
    <dgm:pt modelId="{7CCDD6F2-80AA-4AAD-BC83-1CA9E470903E}" type="parTrans" cxnId="{13DBE6DE-5F20-472F-ACF3-DFA246530515}">
      <dgm:prSet/>
      <dgm:spPr/>
      <dgm:t>
        <a:bodyPr/>
        <a:lstStyle/>
        <a:p>
          <a:endParaRPr lang="pl-PL"/>
        </a:p>
      </dgm:t>
    </dgm:pt>
    <dgm:pt modelId="{B3C83CE1-2EFA-4AFA-9D41-6D68100242CC}" type="sibTrans" cxnId="{13DBE6DE-5F20-472F-ACF3-DFA246530515}">
      <dgm:prSet/>
      <dgm:spPr/>
      <dgm:t>
        <a:bodyPr/>
        <a:lstStyle/>
        <a:p>
          <a:endParaRPr lang="pl-PL"/>
        </a:p>
      </dgm:t>
    </dgm:pt>
    <dgm:pt modelId="{C68F83B0-E01B-4484-90CF-0EEB3338C3BA}">
      <dgm:prSet phldrT="[Tekst]" custT="1"/>
      <dgm:spPr/>
      <dgm:t>
        <a:bodyPr/>
        <a:lstStyle/>
        <a:p>
          <a:r>
            <a:rPr lang="pl-PL" sz="1300" b="0" i="0" dirty="0"/>
            <a:t>Założeniem zachowku jest ochrona interesów majątkowych osób najbliższych spadkodawcy przed krzywdzącym rozrządzeniem przez niego majątkiem na wypadek śmierci.</a:t>
          </a:r>
          <a:endParaRPr lang="pl-PL" sz="1300" dirty="0"/>
        </a:p>
      </dgm:t>
    </dgm:pt>
    <dgm:pt modelId="{573C38E8-4850-43BA-8C5A-7B5959A404FC}" type="parTrans" cxnId="{3263B8AD-2DCD-4F36-A282-43C990D086C0}">
      <dgm:prSet/>
      <dgm:spPr/>
      <dgm:t>
        <a:bodyPr/>
        <a:lstStyle/>
        <a:p>
          <a:endParaRPr lang="pl-PL"/>
        </a:p>
      </dgm:t>
    </dgm:pt>
    <dgm:pt modelId="{2331FF0B-9575-46F9-9886-3A4905DCB949}" type="sibTrans" cxnId="{3263B8AD-2DCD-4F36-A282-43C990D086C0}">
      <dgm:prSet/>
      <dgm:spPr/>
      <dgm:t>
        <a:bodyPr/>
        <a:lstStyle/>
        <a:p>
          <a:endParaRPr lang="pl-PL"/>
        </a:p>
      </dgm:t>
    </dgm:pt>
    <dgm:pt modelId="{283A015C-43DC-4B2A-8AC5-8B3B24885A7D}">
      <dgm:prSet custT="1"/>
      <dgm:spPr/>
      <dgm:t>
        <a:bodyPr/>
        <a:lstStyle/>
        <a:p>
          <a:r>
            <a:rPr lang="pl-PL" sz="1300" b="0" i="0" dirty="0"/>
            <a:t>Jeśli uprawniony jest trwale niezdolny do pracy albo jeżeli zstępny uprawniony jest małoletni, wówczas ten udział wzrasta do dwóch trzecich wartości udziału spadkowego.</a:t>
          </a:r>
        </a:p>
      </dgm:t>
    </dgm:pt>
    <dgm:pt modelId="{AD5922C0-66F7-4D9D-B5E3-AE111165311A}" type="parTrans" cxnId="{1DE0B6FC-44A9-47F9-84DC-030A685DEA5B}">
      <dgm:prSet/>
      <dgm:spPr/>
      <dgm:t>
        <a:bodyPr/>
        <a:lstStyle/>
        <a:p>
          <a:endParaRPr lang="pl-PL"/>
        </a:p>
      </dgm:t>
    </dgm:pt>
    <dgm:pt modelId="{E8A5CEFB-4362-4B6E-9F55-FDD1D79F33DF}" type="sibTrans" cxnId="{1DE0B6FC-44A9-47F9-84DC-030A685DEA5B}">
      <dgm:prSet/>
      <dgm:spPr/>
      <dgm:t>
        <a:bodyPr/>
        <a:lstStyle/>
        <a:p>
          <a:endParaRPr lang="pl-PL"/>
        </a:p>
      </dgm:t>
    </dgm:pt>
    <dgm:pt modelId="{17BC291E-B585-475C-AC93-ED407DB3A81A}">
      <dgm:prSet custT="1"/>
      <dgm:spPr/>
      <dgm:t>
        <a:bodyPr/>
        <a:lstStyle/>
        <a:p>
          <a:r>
            <a:rPr lang="pl-PL" sz="1300" b="0" i="0" dirty="0"/>
            <a:t>Osobami najbliższymi spadkodawcy uprawnionymi do zachowku są zstępni, małżonek oraz rodzice spadkodawcy.</a:t>
          </a:r>
          <a:endParaRPr lang="pl-PL" sz="1300" dirty="0"/>
        </a:p>
      </dgm:t>
    </dgm:pt>
    <dgm:pt modelId="{CBDCE85E-DE6A-44EB-823B-B9E434481F00}" type="parTrans" cxnId="{83B38293-C5B4-4477-8235-B03B0A42C87C}">
      <dgm:prSet/>
      <dgm:spPr/>
      <dgm:t>
        <a:bodyPr/>
        <a:lstStyle/>
        <a:p>
          <a:endParaRPr lang="pl-PL"/>
        </a:p>
      </dgm:t>
    </dgm:pt>
    <dgm:pt modelId="{A366B43A-8B0A-4EB1-8DCE-A6AD4BC2BD7E}" type="sibTrans" cxnId="{83B38293-C5B4-4477-8235-B03B0A42C87C}">
      <dgm:prSet/>
      <dgm:spPr/>
      <dgm:t>
        <a:bodyPr/>
        <a:lstStyle/>
        <a:p>
          <a:endParaRPr lang="pl-PL"/>
        </a:p>
      </dgm:t>
    </dgm:pt>
    <dgm:pt modelId="{FB414E47-D87B-4890-B4AE-69B64AE90836}" type="pres">
      <dgm:prSet presAssocID="{5594786A-9F68-4670-8332-78A339C20EE9}" presName="diagram" presStyleCnt="0">
        <dgm:presLayoutVars>
          <dgm:dir/>
          <dgm:resizeHandles val="exact"/>
        </dgm:presLayoutVars>
      </dgm:prSet>
      <dgm:spPr/>
    </dgm:pt>
    <dgm:pt modelId="{81A63070-17AB-4EC1-8F24-3A2249E7E917}" type="pres">
      <dgm:prSet presAssocID="{C68F83B0-E01B-4484-90CF-0EEB3338C3BA}" presName="node" presStyleLbl="node1" presStyleIdx="0" presStyleCnt="4">
        <dgm:presLayoutVars>
          <dgm:bulletEnabled val="1"/>
        </dgm:presLayoutVars>
      </dgm:prSet>
      <dgm:spPr/>
    </dgm:pt>
    <dgm:pt modelId="{8AD9416F-C4A6-4234-A5A1-1FE342FFD5CD}" type="pres">
      <dgm:prSet presAssocID="{2331FF0B-9575-46F9-9886-3A4905DCB949}" presName="sibTrans" presStyleCnt="0"/>
      <dgm:spPr/>
    </dgm:pt>
    <dgm:pt modelId="{662C1B1F-D389-4C1C-9EC3-03DF6131F074}" type="pres">
      <dgm:prSet presAssocID="{17BC291E-B585-475C-AC93-ED407DB3A81A}" presName="node" presStyleLbl="node1" presStyleIdx="1" presStyleCnt="4">
        <dgm:presLayoutVars>
          <dgm:bulletEnabled val="1"/>
        </dgm:presLayoutVars>
      </dgm:prSet>
      <dgm:spPr/>
    </dgm:pt>
    <dgm:pt modelId="{0BA74B99-46C7-45FA-9CE1-C6F6CD5E6936}" type="pres">
      <dgm:prSet presAssocID="{A366B43A-8B0A-4EB1-8DCE-A6AD4BC2BD7E}" presName="sibTrans" presStyleCnt="0"/>
      <dgm:spPr/>
    </dgm:pt>
    <dgm:pt modelId="{014C9498-6C1E-4800-934A-8AE6A5238F74}" type="pres">
      <dgm:prSet presAssocID="{DC3EF8A7-4802-4231-AEB0-8EC120A30396}" presName="node" presStyleLbl="node1" presStyleIdx="2" presStyleCnt="4">
        <dgm:presLayoutVars>
          <dgm:bulletEnabled val="1"/>
        </dgm:presLayoutVars>
      </dgm:prSet>
      <dgm:spPr/>
    </dgm:pt>
    <dgm:pt modelId="{62355BB0-644A-41D0-9C20-A10B6194CE93}" type="pres">
      <dgm:prSet presAssocID="{B3C83CE1-2EFA-4AFA-9D41-6D68100242CC}" presName="sibTrans" presStyleCnt="0"/>
      <dgm:spPr/>
    </dgm:pt>
    <dgm:pt modelId="{BAFDA3D8-70C9-4D46-9FBA-0640CB4D6225}" type="pres">
      <dgm:prSet presAssocID="{283A015C-43DC-4B2A-8AC5-8B3B24885A7D}" presName="node" presStyleLbl="node1" presStyleIdx="3" presStyleCnt="4">
        <dgm:presLayoutVars>
          <dgm:bulletEnabled val="1"/>
        </dgm:presLayoutVars>
      </dgm:prSet>
      <dgm:spPr/>
    </dgm:pt>
  </dgm:ptLst>
  <dgm:cxnLst>
    <dgm:cxn modelId="{30C11817-7DCF-4514-B062-05E57B49254A}" type="presOf" srcId="{5594786A-9F68-4670-8332-78A339C20EE9}" destId="{FB414E47-D87B-4890-B4AE-69B64AE90836}" srcOrd="0" destOrd="0" presId="urn:microsoft.com/office/officeart/2005/8/layout/default"/>
    <dgm:cxn modelId="{B6E1D319-5313-4D9C-838D-FE52AFA426DE}" type="presOf" srcId="{283A015C-43DC-4B2A-8AC5-8B3B24885A7D}" destId="{BAFDA3D8-70C9-4D46-9FBA-0640CB4D6225}" srcOrd="0" destOrd="0" presId="urn:microsoft.com/office/officeart/2005/8/layout/default"/>
    <dgm:cxn modelId="{05C43A30-57C3-4D28-A8D0-A0E707CE61A1}" type="presOf" srcId="{DC3EF8A7-4802-4231-AEB0-8EC120A30396}" destId="{014C9498-6C1E-4800-934A-8AE6A5238F74}" srcOrd="0" destOrd="0" presId="urn:microsoft.com/office/officeart/2005/8/layout/default"/>
    <dgm:cxn modelId="{A346663F-6717-42E3-923C-8A634F37166A}" type="presOf" srcId="{17BC291E-B585-475C-AC93-ED407DB3A81A}" destId="{662C1B1F-D389-4C1C-9EC3-03DF6131F074}" srcOrd="0" destOrd="0" presId="urn:microsoft.com/office/officeart/2005/8/layout/default"/>
    <dgm:cxn modelId="{83B38293-C5B4-4477-8235-B03B0A42C87C}" srcId="{5594786A-9F68-4670-8332-78A339C20EE9}" destId="{17BC291E-B585-475C-AC93-ED407DB3A81A}" srcOrd="1" destOrd="0" parTransId="{CBDCE85E-DE6A-44EB-823B-B9E434481F00}" sibTransId="{A366B43A-8B0A-4EB1-8DCE-A6AD4BC2BD7E}"/>
    <dgm:cxn modelId="{3263B8AD-2DCD-4F36-A282-43C990D086C0}" srcId="{5594786A-9F68-4670-8332-78A339C20EE9}" destId="{C68F83B0-E01B-4484-90CF-0EEB3338C3BA}" srcOrd="0" destOrd="0" parTransId="{573C38E8-4850-43BA-8C5A-7B5959A404FC}" sibTransId="{2331FF0B-9575-46F9-9886-3A4905DCB949}"/>
    <dgm:cxn modelId="{FEF027B6-D948-4E48-B83D-F1D4EE70C68B}" type="presOf" srcId="{C68F83B0-E01B-4484-90CF-0EEB3338C3BA}" destId="{81A63070-17AB-4EC1-8F24-3A2249E7E917}" srcOrd="0" destOrd="0" presId="urn:microsoft.com/office/officeart/2005/8/layout/default"/>
    <dgm:cxn modelId="{13DBE6DE-5F20-472F-ACF3-DFA246530515}" srcId="{5594786A-9F68-4670-8332-78A339C20EE9}" destId="{DC3EF8A7-4802-4231-AEB0-8EC120A30396}" srcOrd="2" destOrd="0" parTransId="{7CCDD6F2-80AA-4AAD-BC83-1CA9E470903E}" sibTransId="{B3C83CE1-2EFA-4AFA-9D41-6D68100242CC}"/>
    <dgm:cxn modelId="{1DE0B6FC-44A9-47F9-84DC-030A685DEA5B}" srcId="{5594786A-9F68-4670-8332-78A339C20EE9}" destId="{283A015C-43DC-4B2A-8AC5-8B3B24885A7D}" srcOrd="3" destOrd="0" parTransId="{AD5922C0-66F7-4D9D-B5E3-AE111165311A}" sibTransId="{E8A5CEFB-4362-4B6E-9F55-FDD1D79F33DF}"/>
    <dgm:cxn modelId="{151BF20A-4D7C-4D06-8BC8-7C25F1673642}" type="presParOf" srcId="{FB414E47-D87B-4890-B4AE-69B64AE90836}" destId="{81A63070-17AB-4EC1-8F24-3A2249E7E917}" srcOrd="0" destOrd="0" presId="urn:microsoft.com/office/officeart/2005/8/layout/default"/>
    <dgm:cxn modelId="{03DFFFB3-C2CC-40FF-908F-310A5B7D1DDD}" type="presParOf" srcId="{FB414E47-D87B-4890-B4AE-69B64AE90836}" destId="{8AD9416F-C4A6-4234-A5A1-1FE342FFD5CD}" srcOrd="1" destOrd="0" presId="urn:microsoft.com/office/officeart/2005/8/layout/default"/>
    <dgm:cxn modelId="{EA50DA74-186F-49D3-9712-C0DAF32FA434}" type="presParOf" srcId="{FB414E47-D87B-4890-B4AE-69B64AE90836}" destId="{662C1B1F-D389-4C1C-9EC3-03DF6131F074}" srcOrd="2" destOrd="0" presId="urn:microsoft.com/office/officeart/2005/8/layout/default"/>
    <dgm:cxn modelId="{9C7AAD14-4372-4824-AD39-96C49F73E939}" type="presParOf" srcId="{FB414E47-D87B-4890-B4AE-69B64AE90836}" destId="{0BA74B99-46C7-45FA-9CE1-C6F6CD5E6936}" srcOrd="3" destOrd="0" presId="urn:microsoft.com/office/officeart/2005/8/layout/default"/>
    <dgm:cxn modelId="{04F7F245-0034-4DDA-9423-4290EABA868D}" type="presParOf" srcId="{FB414E47-D87B-4890-B4AE-69B64AE90836}" destId="{014C9498-6C1E-4800-934A-8AE6A5238F74}" srcOrd="4" destOrd="0" presId="urn:microsoft.com/office/officeart/2005/8/layout/default"/>
    <dgm:cxn modelId="{A92B71BA-DB98-43B4-956C-2BE6C35DF665}" type="presParOf" srcId="{FB414E47-D87B-4890-B4AE-69B64AE90836}" destId="{62355BB0-644A-41D0-9C20-A10B6194CE93}" srcOrd="5" destOrd="0" presId="urn:microsoft.com/office/officeart/2005/8/layout/default"/>
    <dgm:cxn modelId="{ECB1C469-5CD5-4861-9D42-9196A3BCC46F}" type="presParOf" srcId="{FB414E47-D87B-4890-B4AE-69B64AE90836}" destId="{BAFDA3D8-70C9-4D46-9FBA-0640CB4D6225}" srcOrd="6"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1459205-E60D-4530-91F8-8A64727BED5C}"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pl-PL"/>
        </a:p>
      </dgm:t>
    </dgm:pt>
    <dgm:pt modelId="{4EDD50AE-D3BD-47FD-AB96-98BD057591AC}">
      <dgm:prSet phldrT="[Tekst]" custT="1"/>
      <dgm:spPr/>
      <dgm:t>
        <a:bodyPr/>
        <a:lstStyle/>
        <a:p>
          <a:r>
            <a:rPr lang="pl-PL" sz="1900" dirty="0"/>
            <a:t>Firma</a:t>
          </a:r>
          <a:r>
            <a:rPr lang="pl-PL" sz="1900" baseline="0" dirty="0"/>
            <a:t> rodzinna będąca spółką z ograniczoną odpowiedzialnością produkuje części samochodowe. Jej założyciel (Piotr) ma dwóch synów – jeden (Maciej) jest zaangażowany w życie firmy, drugi (Paweł) wyjechał za granicę i nie interesują go losy firmy. Piotr sporządza testament, w którym powołuje do spadku jedynie Macieja. Udziały w firmie zostały wycenione na 100 mln złotych, które po śmierci Piotra objął Maciej. </a:t>
          </a:r>
          <a:r>
            <a:rPr lang="pl-PL" sz="1900" b="0" i="0" dirty="0"/>
            <a:t>Paweł w związku z wyłączeniem dziedziczenia ustawowego występuje z roszczeniem o zachowek wobec brata. W przypadku dziedziczenia ustawowego objąłby w wyniku spadkobrania połowę udziałów o wartości 50 mln złotych. W przypadku wystąpienia z roszczeniem o zapłatę zachowku wartość roszczenia będzie wynosić 25 mln złotych. To, że udziały w spółce są wyceniane na 100 mln zł nie oznacza, że w spółce znajduje się „gotówka” na spłatę roszczenia z tytułu zachowku. Konieczność spłaty takiego zobowiązania może istotnie zachwiać sytuacją finansową zobowiązanego do spłaty brata, ale i sytuacją finansową spółki. Zobowiązany do zapłaty zachowku brat w efekcie być może będzie musiał sprzedać część aktywów.</a:t>
          </a:r>
          <a:endParaRPr lang="pl-PL" sz="1900" dirty="0"/>
        </a:p>
      </dgm:t>
    </dgm:pt>
    <dgm:pt modelId="{BDF0D46C-E1E1-4727-B24F-8DB13500CCF5}" type="sibTrans" cxnId="{8C3362DA-3145-4A22-90E0-F49A2D11CA5C}">
      <dgm:prSet/>
      <dgm:spPr/>
      <dgm:t>
        <a:bodyPr/>
        <a:lstStyle/>
        <a:p>
          <a:endParaRPr lang="pl-PL"/>
        </a:p>
      </dgm:t>
    </dgm:pt>
    <dgm:pt modelId="{ECFADEF4-0590-4D0F-A44F-5135D0CFE3C8}" type="parTrans" cxnId="{8C3362DA-3145-4A22-90E0-F49A2D11CA5C}">
      <dgm:prSet/>
      <dgm:spPr/>
      <dgm:t>
        <a:bodyPr/>
        <a:lstStyle/>
        <a:p>
          <a:endParaRPr lang="pl-PL"/>
        </a:p>
      </dgm:t>
    </dgm:pt>
    <dgm:pt modelId="{FB3908B3-1321-4ED7-BBAD-8FF855B478EB}" type="pres">
      <dgm:prSet presAssocID="{C1459205-E60D-4530-91F8-8A64727BED5C}" presName="diagram" presStyleCnt="0">
        <dgm:presLayoutVars>
          <dgm:dir/>
          <dgm:resizeHandles val="exact"/>
        </dgm:presLayoutVars>
      </dgm:prSet>
      <dgm:spPr/>
    </dgm:pt>
    <dgm:pt modelId="{220217D0-CA9A-4D1D-A5B0-D392A016FC00}" type="pres">
      <dgm:prSet presAssocID="{4EDD50AE-D3BD-47FD-AB96-98BD057591AC}" presName="node" presStyleLbl="node1" presStyleIdx="0" presStyleCnt="1" custScaleX="100098" custScaleY="110981" custLinFactNeighborX="-5188" custLinFactNeighborY="-14787">
        <dgm:presLayoutVars>
          <dgm:bulletEnabled val="1"/>
        </dgm:presLayoutVars>
      </dgm:prSet>
      <dgm:spPr/>
    </dgm:pt>
  </dgm:ptLst>
  <dgm:cxnLst>
    <dgm:cxn modelId="{7F48296D-D9D4-4FC8-85D1-3558A4858AEE}" type="presOf" srcId="{4EDD50AE-D3BD-47FD-AB96-98BD057591AC}" destId="{220217D0-CA9A-4D1D-A5B0-D392A016FC00}" srcOrd="0" destOrd="0" presId="urn:microsoft.com/office/officeart/2005/8/layout/default"/>
    <dgm:cxn modelId="{215A8282-01B9-400C-9B2B-8399891934DA}" type="presOf" srcId="{C1459205-E60D-4530-91F8-8A64727BED5C}" destId="{FB3908B3-1321-4ED7-BBAD-8FF855B478EB}" srcOrd="0" destOrd="0" presId="urn:microsoft.com/office/officeart/2005/8/layout/default"/>
    <dgm:cxn modelId="{8C3362DA-3145-4A22-90E0-F49A2D11CA5C}" srcId="{C1459205-E60D-4530-91F8-8A64727BED5C}" destId="{4EDD50AE-D3BD-47FD-AB96-98BD057591AC}" srcOrd="0" destOrd="0" parTransId="{ECFADEF4-0590-4D0F-A44F-5135D0CFE3C8}" sibTransId="{BDF0D46C-E1E1-4727-B24F-8DB13500CCF5}"/>
    <dgm:cxn modelId="{F00295DE-271B-4ED0-A076-CBA1CF7CAF69}" type="presParOf" srcId="{FB3908B3-1321-4ED7-BBAD-8FF855B478EB}" destId="{220217D0-CA9A-4D1D-A5B0-D392A016FC00}"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CB84B57-9995-4F24-AEA5-4ED3CA3B1132}" type="doc">
      <dgm:prSet loTypeId="urn:microsoft.com/office/officeart/2005/8/layout/process5" loCatId="process" qsTypeId="urn:microsoft.com/office/officeart/2005/8/quickstyle/simple1" qsCatId="simple" csTypeId="urn:microsoft.com/office/officeart/2005/8/colors/colorful3" csCatId="colorful" phldr="1"/>
      <dgm:spPr/>
      <dgm:t>
        <a:bodyPr/>
        <a:lstStyle/>
        <a:p>
          <a:endParaRPr lang="pl-PL"/>
        </a:p>
      </dgm:t>
    </dgm:pt>
    <dgm:pt modelId="{D9AB6D2D-84B0-4301-9AA2-3C1AC3A2BD5B}">
      <dgm:prSet phldrT="[Tekst]"/>
      <dgm:spPr/>
      <dgm:t>
        <a:bodyPr/>
        <a:lstStyle/>
        <a:p>
          <a:r>
            <a:rPr lang="pl-PL" dirty="0"/>
            <a:t>Przyjęcie spadku</a:t>
          </a:r>
        </a:p>
      </dgm:t>
    </dgm:pt>
    <dgm:pt modelId="{C553F2DD-5FF2-44F1-8360-37CE745A6C60}" type="parTrans" cxnId="{C104E75B-907B-4CE1-B4E1-C3512A732AD3}">
      <dgm:prSet/>
      <dgm:spPr/>
      <dgm:t>
        <a:bodyPr/>
        <a:lstStyle/>
        <a:p>
          <a:endParaRPr lang="pl-PL"/>
        </a:p>
      </dgm:t>
    </dgm:pt>
    <dgm:pt modelId="{E8DE662D-5C17-4A53-B8D8-33A18DF49502}" type="sibTrans" cxnId="{C104E75B-907B-4CE1-B4E1-C3512A732AD3}">
      <dgm:prSet/>
      <dgm:spPr/>
      <dgm:t>
        <a:bodyPr/>
        <a:lstStyle/>
        <a:p>
          <a:endParaRPr lang="pl-PL"/>
        </a:p>
      </dgm:t>
    </dgm:pt>
    <dgm:pt modelId="{383BA92D-53E4-4F54-B0D6-B1AEB6242F00}">
      <dgm:prSet phldrT="[Tekst]"/>
      <dgm:spPr/>
      <dgm:t>
        <a:bodyPr/>
        <a:lstStyle/>
        <a:p>
          <a:r>
            <a:rPr lang="pl-PL" dirty="0"/>
            <a:t>Poświadczenie dziedziczenia przed notariuszem lub</a:t>
          </a:r>
        </a:p>
      </dgm:t>
    </dgm:pt>
    <dgm:pt modelId="{94370807-D903-4F4F-AD1F-8474BD7BDC5C}" type="parTrans" cxnId="{07C9E5A0-395C-4BEB-A757-9C39D857EAED}">
      <dgm:prSet/>
      <dgm:spPr/>
      <dgm:t>
        <a:bodyPr/>
        <a:lstStyle/>
        <a:p>
          <a:endParaRPr lang="pl-PL"/>
        </a:p>
      </dgm:t>
    </dgm:pt>
    <dgm:pt modelId="{FC7A3538-E6AD-4DDB-AECC-1F34C77AA8A5}" type="sibTrans" cxnId="{07C9E5A0-395C-4BEB-A757-9C39D857EAED}">
      <dgm:prSet/>
      <dgm:spPr/>
      <dgm:t>
        <a:bodyPr/>
        <a:lstStyle/>
        <a:p>
          <a:endParaRPr lang="pl-PL"/>
        </a:p>
      </dgm:t>
    </dgm:pt>
    <dgm:pt modelId="{D8C9B564-DD24-4A62-A35E-8E20E1D6F610}">
      <dgm:prSet phldrT="[Tekst]"/>
      <dgm:spPr/>
      <dgm:t>
        <a:bodyPr/>
        <a:lstStyle/>
        <a:p>
          <a:r>
            <a:rPr lang="pl-PL" dirty="0"/>
            <a:t>Sądowe postanowienie o nabyciu spadku</a:t>
          </a:r>
        </a:p>
      </dgm:t>
    </dgm:pt>
    <dgm:pt modelId="{C60AEB6C-3851-463A-8F70-6716ADC3DFC8}" type="parTrans" cxnId="{1E919391-4405-4C5A-BFA2-7FA398950DE8}">
      <dgm:prSet/>
      <dgm:spPr/>
      <dgm:t>
        <a:bodyPr/>
        <a:lstStyle/>
        <a:p>
          <a:endParaRPr lang="pl-PL"/>
        </a:p>
      </dgm:t>
    </dgm:pt>
    <dgm:pt modelId="{53A7E218-DEE9-493B-820D-956CA8696518}" type="sibTrans" cxnId="{1E919391-4405-4C5A-BFA2-7FA398950DE8}">
      <dgm:prSet/>
      <dgm:spPr/>
      <dgm:t>
        <a:bodyPr/>
        <a:lstStyle/>
        <a:p>
          <a:endParaRPr lang="pl-PL"/>
        </a:p>
      </dgm:t>
    </dgm:pt>
    <dgm:pt modelId="{1ECA1ACF-76E9-4C3F-883A-DCCE3B8654B8}">
      <dgm:prSet phldrT="[Tekst]"/>
      <dgm:spPr/>
      <dgm:t>
        <a:bodyPr/>
        <a:lstStyle/>
        <a:p>
          <a:r>
            <a:rPr lang="pl-PL" dirty="0"/>
            <a:t>Dział spadku</a:t>
          </a:r>
        </a:p>
      </dgm:t>
    </dgm:pt>
    <dgm:pt modelId="{072ADBBE-7312-4BA3-80CF-D8E9BECED789}" type="parTrans" cxnId="{93CB986F-951B-4908-8493-279A011F8168}">
      <dgm:prSet/>
      <dgm:spPr/>
      <dgm:t>
        <a:bodyPr/>
        <a:lstStyle/>
        <a:p>
          <a:endParaRPr lang="pl-PL"/>
        </a:p>
      </dgm:t>
    </dgm:pt>
    <dgm:pt modelId="{2973EEE7-6088-431E-B0C5-4D7658EF3B1F}" type="sibTrans" cxnId="{93CB986F-951B-4908-8493-279A011F8168}">
      <dgm:prSet/>
      <dgm:spPr/>
      <dgm:t>
        <a:bodyPr/>
        <a:lstStyle/>
        <a:p>
          <a:endParaRPr lang="pl-PL"/>
        </a:p>
      </dgm:t>
    </dgm:pt>
    <dgm:pt modelId="{5128E706-B229-406F-BF4A-BC62F8206B3D}" type="pres">
      <dgm:prSet presAssocID="{7CB84B57-9995-4F24-AEA5-4ED3CA3B1132}" presName="diagram" presStyleCnt="0">
        <dgm:presLayoutVars>
          <dgm:dir/>
          <dgm:resizeHandles val="exact"/>
        </dgm:presLayoutVars>
      </dgm:prSet>
      <dgm:spPr/>
    </dgm:pt>
    <dgm:pt modelId="{800E0A08-5717-48AC-B0A5-095BD1B0C508}" type="pres">
      <dgm:prSet presAssocID="{D9AB6D2D-84B0-4301-9AA2-3C1AC3A2BD5B}" presName="node" presStyleLbl="node1" presStyleIdx="0" presStyleCnt="4">
        <dgm:presLayoutVars>
          <dgm:bulletEnabled val="1"/>
        </dgm:presLayoutVars>
      </dgm:prSet>
      <dgm:spPr/>
    </dgm:pt>
    <dgm:pt modelId="{E26122A3-2F98-4D35-B0E6-66F577E37C59}" type="pres">
      <dgm:prSet presAssocID="{E8DE662D-5C17-4A53-B8D8-33A18DF49502}" presName="sibTrans" presStyleLbl="sibTrans2D1" presStyleIdx="0" presStyleCnt="3"/>
      <dgm:spPr/>
    </dgm:pt>
    <dgm:pt modelId="{AB8E3D1F-D9E5-4F6D-8E2B-936EA207D9EF}" type="pres">
      <dgm:prSet presAssocID="{E8DE662D-5C17-4A53-B8D8-33A18DF49502}" presName="connectorText" presStyleLbl="sibTrans2D1" presStyleIdx="0" presStyleCnt="3"/>
      <dgm:spPr/>
    </dgm:pt>
    <dgm:pt modelId="{FA1C86B4-3F13-4C7E-BBF9-DBDD4D779006}" type="pres">
      <dgm:prSet presAssocID="{383BA92D-53E4-4F54-B0D6-B1AEB6242F00}" presName="node" presStyleLbl="node1" presStyleIdx="1" presStyleCnt="4">
        <dgm:presLayoutVars>
          <dgm:bulletEnabled val="1"/>
        </dgm:presLayoutVars>
      </dgm:prSet>
      <dgm:spPr/>
    </dgm:pt>
    <dgm:pt modelId="{77C16BDA-58EE-4C63-8F3D-3BBBDE08C83A}" type="pres">
      <dgm:prSet presAssocID="{FC7A3538-E6AD-4DDB-AECC-1F34C77AA8A5}" presName="sibTrans" presStyleLbl="sibTrans2D1" presStyleIdx="1" presStyleCnt="3"/>
      <dgm:spPr/>
    </dgm:pt>
    <dgm:pt modelId="{E88AB7E6-B0AE-49B6-B6C1-448A8531924E}" type="pres">
      <dgm:prSet presAssocID="{FC7A3538-E6AD-4DDB-AECC-1F34C77AA8A5}" presName="connectorText" presStyleLbl="sibTrans2D1" presStyleIdx="1" presStyleCnt="3"/>
      <dgm:spPr/>
    </dgm:pt>
    <dgm:pt modelId="{646A0CBE-54D5-4D1C-ACB6-F41EF2028378}" type="pres">
      <dgm:prSet presAssocID="{D8C9B564-DD24-4A62-A35E-8E20E1D6F610}" presName="node" presStyleLbl="node1" presStyleIdx="2" presStyleCnt="4">
        <dgm:presLayoutVars>
          <dgm:bulletEnabled val="1"/>
        </dgm:presLayoutVars>
      </dgm:prSet>
      <dgm:spPr/>
    </dgm:pt>
    <dgm:pt modelId="{9A7B90DA-5F3B-4B0C-8787-6533AE4E86C8}" type="pres">
      <dgm:prSet presAssocID="{53A7E218-DEE9-493B-820D-956CA8696518}" presName="sibTrans" presStyleLbl="sibTrans2D1" presStyleIdx="2" presStyleCnt="3"/>
      <dgm:spPr/>
    </dgm:pt>
    <dgm:pt modelId="{FFE9616C-D1F2-4CD7-A238-B35BC9354071}" type="pres">
      <dgm:prSet presAssocID="{53A7E218-DEE9-493B-820D-956CA8696518}" presName="connectorText" presStyleLbl="sibTrans2D1" presStyleIdx="2" presStyleCnt="3"/>
      <dgm:spPr/>
    </dgm:pt>
    <dgm:pt modelId="{FEEF0D07-9DC4-4BF0-A78B-A524248C4252}" type="pres">
      <dgm:prSet presAssocID="{1ECA1ACF-76E9-4C3F-883A-DCCE3B8654B8}" presName="node" presStyleLbl="node1" presStyleIdx="3" presStyleCnt="4">
        <dgm:presLayoutVars>
          <dgm:bulletEnabled val="1"/>
        </dgm:presLayoutVars>
      </dgm:prSet>
      <dgm:spPr/>
    </dgm:pt>
  </dgm:ptLst>
  <dgm:cxnLst>
    <dgm:cxn modelId="{5F740715-D3F1-4541-8D66-41CECF28CCB4}" type="presOf" srcId="{1ECA1ACF-76E9-4C3F-883A-DCCE3B8654B8}" destId="{FEEF0D07-9DC4-4BF0-A78B-A524248C4252}" srcOrd="0" destOrd="0" presId="urn:microsoft.com/office/officeart/2005/8/layout/process5"/>
    <dgm:cxn modelId="{1930D61E-6AEF-4E19-AE61-DA8D210D6266}" type="presOf" srcId="{7CB84B57-9995-4F24-AEA5-4ED3CA3B1132}" destId="{5128E706-B229-406F-BF4A-BC62F8206B3D}" srcOrd="0" destOrd="0" presId="urn:microsoft.com/office/officeart/2005/8/layout/process5"/>
    <dgm:cxn modelId="{AC843B3B-699A-4827-B4AD-8B7A48A790F4}" type="presOf" srcId="{53A7E218-DEE9-493B-820D-956CA8696518}" destId="{9A7B90DA-5F3B-4B0C-8787-6533AE4E86C8}" srcOrd="0" destOrd="0" presId="urn:microsoft.com/office/officeart/2005/8/layout/process5"/>
    <dgm:cxn modelId="{C104E75B-907B-4CE1-B4E1-C3512A732AD3}" srcId="{7CB84B57-9995-4F24-AEA5-4ED3CA3B1132}" destId="{D9AB6D2D-84B0-4301-9AA2-3C1AC3A2BD5B}" srcOrd="0" destOrd="0" parTransId="{C553F2DD-5FF2-44F1-8360-37CE745A6C60}" sibTransId="{E8DE662D-5C17-4A53-B8D8-33A18DF49502}"/>
    <dgm:cxn modelId="{93CB986F-951B-4908-8493-279A011F8168}" srcId="{7CB84B57-9995-4F24-AEA5-4ED3CA3B1132}" destId="{1ECA1ACF-76E9-4C3F-883A-DCCE3B8654B8}" srcOrd="3" destOrd="0" parTransId="{072ADBBE-7312-4BA3-80CF-D8E9BECED789}" sibTransId="{2973EEE7-6088-431E-B0C5-4D7658EF3B1F}"/>
    <dgm:cxn modelId="{7833F780-63DF-450F-80DC-5583A3E09B32}" type="presOf" srcId="{D9AB6D2D-84B0-4301-9AA2-3C1AC3A2BD5B}" destId="{800E0A08-5717-48AC-B0A5-095BD1B0C508}" srcOrd="0" destOrd="0" presId="urn:microsoft.com/office/officeart/2005/8/layout/process5"/>
    <dgm:cxn modelId="{1E919391-4405-4C5A-BFA2-7FA398950DE8}" srcId="{7CB84B57-9995-4F24-AEA5-4ED3CA3B1132}" destId="{D8C9B564-DD24-4A62-A35E-8E20E1D6F610}" srcOrd="2" destOrd="0" parTransId="{C60AEB6C-3851-463A-8F70-6716ADC3DFC8}" sibTransId="{53A7E218-DEE9-493B-820D-956CA8696518}"/>
    <dgm:cxn modelId="{2059D3A0-5EF5-4ECB-BB1F-9631D356F6BA}" type="presOf" srcId="{FC7A3538-E6AD-4DDB-AECC-1F34C77AA8A5}" destId="{77C16BDA-58EE-4C63-8F3D-3BBBDE08C83A}" srcOrd="0" destOrd="0" presId="urn:microsoft.com/office/officeart/2005/8/layout/process5"/>
    <dgm:cxn modelId="{07C9E5A0-395C-4BEB-A757-9C39D857EAED}" srcId="{7CB84B57-9995-4F24-AEA5-4ED3CA3B1132}" destId="{383BA92D-53E4-4F54-B0D6-B1AEB6242F00}" srcOrd="1" destOrd="0" parTransId="{94370807-D903-4F4F-AD1F-8474BD7BDC5C}" sibTransId="{FC7A3538-E6AD-4DDB-AECC-1F34C77AA8A5}"/>
    <dgm:cxn modelId="{5F36F1A1-9C4B-4CFD-B4C8-82DC746CCE63}" type="presOf" srcId="{D8C9B564-DD24-4A62-A35E-8E20E1D6F610}" destId="{646A0CBE-54D5-4D1C-ACB6-F41EF2028378}" srcOrd="0" destOrd="0" presId="urn:microsoft.com/office/officeart/2005/8/layout/process5"/>
    <dgm:cxn modelId="{644084A3-C6E1-4BEE-8597-31BC06A68680}" type="presOf" srcId="{E8DE662D-5C17-4A53-B8D8-33A18DF49502}" destId="{AB8E3D1F-D9E5-4F6D-8E2B-936EA207D9EF}" srcOrd="1" destOrd="0" presId="urn:microsoft.com/office/officeart/2005/8/layout/process5"/>
    <dgm:cxn modelId="{088DC0B3-02F2-498E-8126-44369C09D415}" type="presOf" srcId="{E8DE662D-5C17-4A53-B8D8-33A18DF49502}" destId="{E26122A3-2F98-4D35-B0E6-66F577E37C59}" srcOrd="0" destOrd="0" presId="urn:microsoft.com/office/officeart/2005/8/layout/process5"/>
    <dgm:cxn modelId="{41E931DD-3792-45C4-8DB1-864909F1EDC3}" type="presOf" srcId="{FC7A3538-E6AD-4DDB-AECC-1F34C77AA8A5}" destId="{E88AB7E6-B0AE-49B6-B6C1-448A8531924E}" srcOrd="1" destOrd="0" presId="urn:microsoft.com/office/officeart/2005/8/layout/process5"/>
    <dgm:cxn modelId="{74688ADD-8092-4F35-BEA5-52F2E69BF79F}" type="presOf" srcId="{53A7E218-DEE9-493B-820D-956CA8696518}" destId="{FFE9616C-D1F2-4CD7-A238-B35BC9354071}" srcOrd="1" destOrd="0" presId="urn:microsoft.com/office/officeart/2005/8/layout/process5"/>
    <dgm:cxn modelId="{59491AEC-9876-4B88-99A2-5F56649AE9B2}" type="presOf" srcId="{383BA92D-53E4-4F54-B0D6-B1AEB6242F00}" destId="{FA1C86B4-3F13-4C7E-BBF9-DBDD4D779006}" srcOrd="0" destOrd="0" presId="urn:microsoft.com/office/officeart/2005/8/layout/process5"/>
    <dgm:cxn modelId="{9C2D94CF-9E6F-465E-8DC0-9CDAB7ADB463}" type="presParOf" srcId="{5128E706-B229-406F-BF4A-BC62F8206B3D}" destId="{800E0A08-5717-48AC-B0A5-095BD1B0C508}" srcOrd="0" destOrd="0" presId="urn:microsoft.com/office/officeart/2005/8/layout/process5"/>
    <dgm:cxn modelId="{235C7B5E-6EBB-4C5E-AB48-A578C08DB3C9}" type="presParOf" srcId="{5128E706-B229-406F-BF4A-BC62F8206B3D}" destId="{E26122A3-2F98-4D35-B0E6-66F577E37C59}" srcOrd="1" destOrd="0" presId="urn:microsoft.com/office/officeart/2005/8/layout/process5"/>
    <dgm:cxn modelId="{298B652B-D41C-4D47-BC92-3F8E70D61B43}" type="presParOf" srcId="{E26122A3-2F98-4D35-B0E6-66F577E37C59}" destId="{AB8E3D1F-D9E5-4F6D-8E2B-936EA207D9EF}" srcOrd="0" destOrd="0" presId="urn:microsoft.com/office/officeart/2005/8/layout/process5"/>
    <dgm:cxn modelId="{D308C821-39F7-48F7-96ED-01CD90AA3500}" type="presParOf" srcId="{5128E706-B229-406F-BF4A-BC62F8206B3D}" destId="{FA1C86B4-3F13-4C7E-BBF9-DBDD4D779006}" srcOrd="2" destOrd="0" presId="urn:microsoft.com/office/officeart/2005/8/layout/process5"/>
    <dgm:cxn modelId="{7D621BC7-FE2C-4AF2-B152-E9C03A91FD4B}" type="presParOf" srcId="{5128E706-B229-406F-BF4A-BC62F8206B3D}" destId="{77C16BDA-58EE-4C63-8F3D-3BBBDE08C83A}" srcOrd="3" destOrd="0" presId="urn:microsoft.com/office/officeart/2005/8/layout/process5"/>
    <dgm:cxn modelId="{563FD919-9492-48D5-9F13-0CAD3CFE8B7B}" type="presParOf" srcId="{77C16BDA-58EE-4C63-8F3D-3BBBDE08C83A}" destId="{E88AB7E6-B0AE-49B6-B6C1-448A8531924E}" srcOrd="0" destOrd="0" presId="urn:microsoft.com/office/officeart/2005/8/layout/process5"/>
    <dgm:cxn modelId="{981C9343-D4A2-4DB0-93F1-95A0C1D586C2}" type="presParOf" srcId="{5128E706-B229-406F-BF4A-BC62F8206B3D}" destId="{646A0CBE-54D5-4D1C-ACB6-F41EF2028378}" srcOrd="4" destOrd="0" presId="urn:microsoft.com/office/officeart/2005/8/layout/process5"/>
    <dgm:cxn modelId="{3B5736E6-A5DF-4091-AF28-9405E4F12C59}" type="presParOf" srcId="{5128E706-B229-406F-BF4A-BC62F8206B3D}" destId="{9A7B90DA-5F3B-4B0C-8787-6533AE4E86C8}" srcOrd="5" destOrd="0" presId="urn:microsoft.com/office/officeart/2005/8/layout/process5"/>
    <dgm:cxn modelId="{0866EED5-7A67-4655-97FB-32737A327A43}" type="presParOf" srcId="{9A7B90DA-5F3B-4B0C-8787-6533AE4E86C8}" destId="{FFE9616C-D1F2-4CD7-A238-B35BC9354071}" srcOrd="0" destOrd="0" presId="urn:microsoft.com/office/officeart/2005/8/layout/process5"/>
    <dgm:cxn modelId="{D9A24DDA-5937-4CA4-B58A-8FEE3BFA872A}" type="presParOf" srcId="{5128E706-B229-406F-BF4A-BC62F8206B3D}" destId="{FEEF0D07-9DC4-4BF0-A78B-A524248C4252}" srcOrd="6"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594786A-9F68-4670-8332-78A339C20EE9}"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pl-PL"/>
        </a:p>
      </dgm:t>
    </dgm:pt>
    <dgm:pt modelId="{DC3EF8A7-4802-4231-AEB0-8EC120A30396}">
      <dgm:prSet phldrT="[Tekst]" custT="1"/>
      <dgm:spPr/>
      <dgm:t>
        <a:bodyPr/>
        <a:lstStyle/>
        <a:p>
          <a:r>
            <a:rPr lang="pl-PL" sz="1300" b="0" i="0" dirty="0"/>
            <a:t>Dopuszczona wprost możliwość zawierania umów o zrzeczenie się zachowku. </a:t>
          </a:r>
          <a:endParaRPr lang="pl-PL" sz="1300" dirty="0"/>
        </a:p>
      </dgm:t>
    </dgm:pt>
    <dgm:pt modelId="{7CCDD6F2-80AA-4AAD-BC83-1CA9E470903E}" type="parTrans" cxnId="{13DBE6DE-5F20-472F-ACF3-DFA246530515}">
      <dgm:prSet/>
      <dgm:spPr/>
      <dgm:t>
        <a:bodyPr/>
        <a:lstStyle/>
        <a:p>
          <a:endParaRPr lang="pl-PL"/>
        </a:p>
      </dgm:t>
    </dgm:pt>
    <dgm:pt modelId="{B3C83CE1-2EFA-4AFA-9D41-6D68100242CC}" type="sibTrans" cxnId="{13DBE6DE-5F20-472F-ACF3-DFA246530515}">
      <dgm:prSet/>
      <dgm:spPr/>
      <dgm:t>
        <a:bodyPr/>
        <a:lstStyle/>
        <a:p>
          <a:endParaRPr lang="pl-PL"/>
        </a:p>
      </dgm:t>
    </dgm:pt>
    <dgm:pt modelId="{C68F83B0-E01B-4484-90CF-0EEB3338C3BA}">
      <dgm:prSet phldrT="[Tekst]" custT="1"/>
      <dgm:spPr/>
      <dgm:t>
        <a:bodyPr/>
        <a:lstStyle/>
        <a:p>
          <a:r>
            <a:rPr lang="pl-PL" sz="1300" b="0" i="0" dirty="0"/>
            <a:t>Przy obliczaniu zachowku nie dolicza się do spadku mienia w związku z rozwiązaniem fundacji rodzinnej otrzymanego przez osoby niebędące spadkobiercami albo uprawnionymi do zachowku przed więcej niż dziesięciu laty, licząc wstecz od otwarcia spadku.</a:t>
          </a:r>
          <a:endParaRPr lang="pl-PL" sz="1300" dirty="0"/>
        </a:p>
      </dgm:t>
    </dgm:pt>
    <dgm:pt modelId="{573C38E8-4850-43BA-8C5A-7B5959A404FC}" type="parTrans" cxnId="{3263B8AD-2DCD-4F36-A282-43C990D086C0}">
      <dgm:prSet/>
      <dgm:spPr/>
      <dgm:t>
        <a:bodyPr/>
        <a:lstStyle/>
        <a:p>
          <a:endParaRPr lang="pl-PL"/>
        </a:p>
      </dgm:t>
    </dgm:pt>
    <dgm:pt modelId="{2331FF0B-9575-46F9-9886-3A4905DCB949}" type="sibTrans" cxnId="{3263B8AD-2DCD-4F36-A282-43C990D086C0}">
      <dgm:prSet/>
      <dgm:spPr/>
      <dgm:t>
        <a:bodyPr/>
        <a:lstStyle/>
        <a:p>
          <a:endParaRPr lang="pl-PL"/>
        </a:p>
      </dgm:t>
    </dgm:pt>
    <dgm:pt modelId="{17BC291E-B585-475C-AC93-ED407DB3A81A}">
      <dgm:prSet custT="1"/>
      <dgm:spPr/>
      <dgm:t>
        <a:bodyPr/>
        <a:lstStyle/>
        <a:p>
          <a:r>
            <a:rPr lang="pl-PL" sz="1300" b="0" i="0" dirty="0"/>
            <a:t>Ustawa wprowadza też możliwość żądania odroczenia terminu płatności, rozłożenia na raty, a w wyjątkowych przypadkach obniżenia zachowku, przy uwzględnieniu sytuacji osobistej i majątkowej uprawnionego do zachowku oraz obowiązanego do zaspokojenia roszczenia z tytułu zachowku.</a:t>
          </a:r>
          <a:endParaRPr lang="pl-PL" sz="1300" b="0" dirty="0"/>
        </a:p>
      </dgm:t>
    </dgm:pt>
    <dgm:pt modelId="{CBDCE85E-DE6A-44EB-823B-B9E434481F00}" type="parTrans" cxnId="{83B38293-C5B4-4477-8235-B03B0A42C87C}">
      <dgm:prSet/>
      <dgm:spPr/>
      <dgm:t>
        <a:bodyPr/>
        <a:lstStyle/>
        <a:p>
          <a:endParaRPr lang="pl-PL"/>
        </a:p>
      </dgm:t>
    </dgm:pt>
    <dgm:pt modelId="{A366B43A-8B0A-4EB1-8DCE-A6AD4BC2BD7E}" type="sibTrans" cxnId="{83B38293-C5B4-4477-8235-B03B0A42C87C}">
      <dgm:prSet/>
      <dgm:spPr/>
      <dgm:t>
        <a:bodyPr/>
        <a:lstStyle/>
        <a:p>
          <a:endParaRPr lang="pl-PL"/>
        </a:p>
      </dgm:t>
    </dgm:pt>
    <dgm:pt modelId="{FB414E47-D87B-4890-B4AE-69B64AE90836}" type="pres">
      <dgm:prSet presAssocID="{5594786A-9F68-4670-8332-78A339C20EE9}" presName="diagram" presStyleCnt="0">
        <dgm:presLayoutVars>
          <dgm:dir/>
          <dgm:resizeHandles val="exact"/>
        </dgm:presLayoutVars>
      </dgm:prSet>
      <dgm:spPr/>
    </dgm:pt>
    <dgm:pt modelId="{81A63070-17AB-4EC1-8F24-3A2249E7E917}" type="pres">
      <dgm:prSet presAssocID="{C68F83B0-E01B-4484-90CF-0EEB3338C3BA}" presName="node" presStyleLbl="node1" presStyleIdx="0" presStyleCnt="3">
        <dgm:presLayoutVars>
          <dgm:bulletEnabled val="1"/>
        </dgm:presLayoutVars>
      </dgm:prSet>
      <dgm:spPr/>
    </dgm:pt>
    <dgm:pt modelId="{8AD9416F-C4A6-4234-A5A1-1FE342FFD5CD}" type="pres">
      <dgm:prSet presAssocID="{2331FF0B-9575-46F9-9886-3A4905DCB949}" presName="sibTrans" presStyleCnt="0"/>
      <dgm:spPr/>
    </dgm:pt>
    <dgm:pt modelId="{662C1B1F-D389-4C1C-9EC3-03DF6131F074}" type="pres">
      <dgm:prSet presAssocID="{17BC291E-B585-475C-AC93-ED407DB3A81A}" presName="node" presStyleLbl="node1" presStyleIdx="1" presStyleCnt="3">
        <dgm:presLayoutVars>
          <dgm:bulletEnabled val="1"/>
        </dgm:presLayoutVars>
      </dgm:prSet>
      <dgm:spPr/>
    </dgm:pt>
    <dgm:pt modelId="{0BA74B99-46C7-45FA-9CE1-C6F6CD5E6936}" type="pres">
      <dgm:prSet presAssocID="{A366B43A-8B0A-4EB1-8DCE-A6AD4BC2BD7E}" presName="sibTrans" presStyleCnt="0"/>
      <dgm:spPr/>
    </dgm:pt>
    <dgm:pt modelId="{014C9498-6C1E-4800-934A-8AE6A5238F74}" type="pres">
      <dgm:prSet presAssocID="{DC3EF8A7-4802-4231-AEB0-8EC120A30396}" presName="node" presStyleLbl="node1" presStyleIdx="2" presStyleCnt="3">
        <dgm:presLayoutVars>
          <dgm:bulletEnabled val="1"/>
        </dgm:presLayoutVars>
      </dgm:prSet>
      <dgm:spPr/>
    </dgm:pt>
  </dgm:ptLst>
  <dgm:cxnLst>
    <dgm:cxn modelId="{30C11817-7DCF-4514-B062-05E57B49254A}" type="presOf" srcId="{5594786A-9F68-4670-8332-78A339C20EE9}" destId="{FB414E47-D87B-4890-B4AE-69B64AE90836}" srcOrd="0" destOrd="0" presId="urn:microsoft.com/office/officeart/2005/8/layout/default"/>
    <dgm:cxn modelId="{05C43A30-57C3-4D28-A8D0-A0E707CE61A1}" type="presOf" srcId="{DC3EF8A7-4802-4231-AEB0-8EC120A30396}" destId="{014C9498-6C1E-4800-934A-8AE6A5238F74}" srcOrd="0" destOrd="0" presId="urn:microsoft.com/office/officeart/2005/8/layout/default"/>
    <dgm:cxn modelId="{A346663F-6717-42E3-923C-8A634F37166A}" type="presOf" srcId="{17BC291E-B585-475C-AC93-ED407DB3A81A}" destId="{662C1B1F-D389-4C1C-9EC3-03DF6131F074}" srcOrd="0" destOrd="0" presId="urn:microsoft.com/office/officeart/2005/8/layout/default"/>
    <dgm:cxn modelId="{83B38293-C5B4-4477-8235-B03B0A42C87C}" srcId="{5594786A-9F68-4670-8332-78A339C20EE9}" destId="{17BC291E-B585-475C-AC93-ED407DB3A81A}" srcOrd="1" destOrd="0" parTransId="{CBDCE85E-DE6A-44EB-823B-B9E434481F00}" sibTransId="{A366B43A-8B0A-4EB1-8DCE-A6AD4BC2BD7E}"/>
    <dgm:cxn modelId="{3263B8AD-2DCD-4F36-A282-43C990D086C0}" srcId="{5594786A-9F68-4670-8332-78A339C20EE9}" destId="{C68F83B0-E01B-4484-90CF-0EEB3338C3BA}" srcOrd="0" destOrd="0" parTransId="{573C38E8-4850-43BA-8C5A-7B5959A404FC}" sibTransId="{2331FF0B-9575-46F9-9886-3A4905DCB949}"/>
    <dgm:cxn modelId="{FEF027B6-D948-4E48-B83D-F1D4EE70C68B}" type="presOf" srcId="{C68F83B0-E01B-4484-90CF-0EEB3338C3BA}" destId="{81A63070-17AB-4EC1-8F24-3A2249E7E917}" srcOrd="0" destOrd="0" presId="urn:microsoft.com/office/officeart/2005/8/layout/default"/>
    <dgm:cxn modelId="{13DBE6DE-5F20-472F-ACF3-DFA246530515}" srcId="{5594786A-9F68-4670-8332-78A339C20EE9}" destId="{DC3EF8A7-4802-4231-AEB0-8EC120A30396}" srcOrd="2" destOrd="0" parTransId="{7CCDD6F2-80AA-4AAD-BC83-1CA9E470903E}" sibTransId="{B3C83CE1-2EFA-4AFA-9D41-6D68100242CC}"/>
    <dgm:cxn modelId="{151BF20A-4D7C-4D06-8BC8-7C25F1673642}" type="presParOf" srcId="{FB414E47-D87B-4890-B4AE-69B64AE90836}" destId="{81A63070-17AB-4EC1-8F24-3A2249E7E917}" srcOrd="0" destOrd="0" presId="urn:microsoft.com/office/officeart/2005/8/layout/default"/>
    <dgm:cxn modelId="{03DFFFB3-C2CC-40FF-908F-310A5B7D1DDD}" type="presParOf" srcId="{FB414E47-D87B-4890-B4AE-69B64AE90836}" destId="{8AD9416F-C4A6-4234-A5A1-1FE342FFD5CD}" srcOrd="1" destOrd="0" presId="urn:microsoft.com/office/officeart/2005/8/layout/default"/>
    <dgm:cxn modelId="{EA50DA74-186F-49D3-9712-C0DAF32FA434}" type="presParOf" srcId="{FB414E47-D87B-4890-B4AE-69B64AE90836}" destId="{662C1B1F-D389-4C1C-9EC3-03DF6131F074}" srcOrd="2" destOrd="0" presId="urn:microsoft.com/office/officeart/2005/8/layout/default"/>
    <dgm:cxn modelId="{9C7AAD14-4372-4824-AD39-96C49F73E939}" type="presParOf" srcId="{FB414E47-D87B-4890-B4AE-69B64AE90836}" destId="{0BA74B99-46C7-45FA-9CE1-C6F6CD5E6936}" srcOrd="3" destOrd="0" presId="urn:microsoft.com/office/officeart/2005/8/layout/default"/>
    <dgm:cxn modelId="{04F7F245-0034-4DDA-9423-4290EABA868D}" type="presParOf" srcId="{FB414E47-D87B-4890-B4AE-69B64AE90836}" destId="{014C9498-6C1E-4800-934A-8AE6A5238F74}" srcOrd="4"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B9FA416-80FB-4B59-A279-22328D78F096}" type="doc">
      <dgm:prSet loTypeId="urn:microsoft.com/office/officeart/2005/8/layout/hList3" loCatId="list" qsTypeId="urn:microsoft.com/office/officeart/2005/8/quickstyle/simple1" qsCatId="simple" csTypeId="urn:microsoft.com/office/officeart/2005/8/colors/colorful3" csCatId="colorful" phldr="1"/>
      <dgm:spPr/>
      <dgm:t>
        <a:bodyPr/>
        <a:lstStyle/>
        <a:p>
          <a:endParaRPr lang="pl-PL"/>
        </a:p>
      </dgm:t>
    </dgm:pt>
    <dgm:pt modelId="{E16D6A93-0965-4D54-A167-29CB3A127908}">
      <dgm:prSet phldrT="[Tekst]"/>
      <dgm:spPr/>
      <dgm:t>
        <a:bodyPr/>
        <a:lstStyle/>
        <a:p>
          <a:r>
            <a:rPr lang="pl-PL" b="1" dirty="0"/>
            <a:t>Zarząd</a:t>
          </a:r>
        </a:p>
        <a:p>
          <a:r>
            <a:rPr lang="pl-PL" dirty="0"/>
            <a:t>Dotyczy jedynie działalności gospodarczej</a:t>
          </a:r>
        </a:p>
        <a:p>
          <a:r>
            <a:rPr lang="pl-PL" dirty="0"/>
            <a:t>Służy zachowaniu ciągłej działalności firmy w razie śmierci właściciela</a:t>
          </a:r>
        </a:p>
        <a:p>
          <a:r>
            <a:rPr lang="pl-PL" dirty="0"/>
            <a:t>Zarząd trwa dwa, a w wyjątkowych przypadkach pięć lat</a:t>
          </a:r>
        </a:p>
        <a:p>
          <a:r>
            <a:rPr lang="pl-PL" b="0" i="0" dirty="0"/>
            <a:t>Przedsiębiorca musi uzyskać pisemną zgodę osoby, którą wskazuje na zarządcę sukcesyjnego</a:t>
          </a:r>
        </a:p>
        <a:p>
          <a:r>
            <a:rPr lang="pl-PL" b="0" i="0" dirty="0"/>
            <a:t>Zarządcą sukcesyjnym może zostać tylko jedna osoba</a:t>
          </a:r>
          <a:endParaRPr lang="pl-PL" dirty="0"/>
        </a:p>
      </dgm:t>
    </dgm:pt>
    <dgm:pt modelId="{0D1482E1-5289-4440-986F-0E9A367DD6F0}" type="sibTrans" cxnId="{E50C8F9B-C322-4237-9022-9847B2F7F807}">
      <dgm:prSet/>
      <dgm:spPr/>
      <dgm:t>
        <a:bodyPr/>
        <a:lstStyle/>
        <a:p>
          <a:endParaRPr lang="pl-PL"/>
        </a:p>
      </dgm:t>
    </dgm:pt>
    <dgm:pt modelId="{AA19CA28-6F50-47C7-B95A-1D3170427CEE}" type="parTrans" cxnId="{E50C8F9B-C322-4237-9022-9847B2F7F807}">
      <dgm:prSet/>
      <dgm:spPr/>
      <dgm:t>
        <a:bodyPr/>
        <a:lstStyle/>
        <a:p>
          <a:endParaRPr lang="pl-PL"/>
        </a:p>
      </dgm:t>
    </dgm:pt>
    <dgm:pt modelId="{C87E7517-1BCC-46A7-9322-367D68A87BF3}">
      <dgm:prSet phldrT="[Tekst]"/>
      <dgm:spPr/>
      <dgm:t>
        <a:bodyPr/>
        <a:lstStyle/>
        <a:p>
          <a:pPr>
            <a:buNone/>
          </a:pPr>
          <a:r>
            <a:rPr lang="pl-PL" b="1" dirty="0"/>
            <a:t>Fundacja</a:t>
          </a:r>
        </a:p>
        <a:p>
          <a:pPr>
            <a:buFont typeface="Arial" panose="020B0604020202020204" pitchFamily="34" charset="0"/>
            <a:buNone/>
          </a:pPr>
          <a:r>
            <a:rPr lang="pl-PL" dirty="0"/>
            <a:t>Może prowadzić działalność gospodarczą w ograniczonym zakresie</a:t>
          </a:r>
        </a:p>
        <a:p>
          <a:pPr>
            <a:buFont typeface="Arial" panose="020B0604020202020204" pitchFamily="34" charset="0"/>
            <a:buNone/>
          </a:pPr>
          <a:r>
            <a:rPr lang="pl-PL" dirty="0"/>
            <a:t>Służy pozostawieniu w rękach rodziny całości albo większości nagromadzonego majątku</a:t>
          </a:r>
        </a:p>
        <a:p>
          <a:pPr>
            <a:buFont typeface="Arial" panose="020B0604020202020204" pitchFamily="34" charset="0"/>
            <a:buNone/>
          </a:pPr>
          <a:r>
            <a:rPr lang="pl-PL" dirty="0"/>
            <a:t>Fundusz założycielski o wartości co najmniej 100 000 złotych</a:t>
          </a:r>
        </a:p>
        <a:p>
          <a:pPr>
            <a:buFont typeface="Arial" panose="020B0604020202020204" pitchFamily="34" charset="0"/>
            <a:buNone/>
          </a:pPr>
          <a:r>
            <a:rPr lang="pl-PL" dirty="0"/>
            <a:t>Może być wielu beneficjentów</a:t>
          </a:r>
        </a:p>
        <a:p>
          <a:pPr>
            <a:buFont typeface="Arial" panose="020B0604020202020204" pitchFamily="34" charset="0"/>
            <a:buNone/>
          </a:pPr>
          <a:r>
            <a:rPr lang="pl-PL" dirty="0"/>
            <a:t>Fundacja rodzinna może być ustanowiona na czas określony lub nieokreślony</a:t>
          </a:r>
        </a:p>
        <a:p>
          <a:pPr>
            <a:buFont typeface="Arial" panose="020B0604020202020204" pitchFamily="34" charset="0"/>
            <a:buNone/>
          </a:pPr>
          <a:endParaRPr lang="pl-PL" dirty="0"/>
        </a:p>
      </dgm:t>
    </dgm:pt>
    <dgm:pt modelId="{33DFE6F8-07F6-47A5-8849-901C17BE4DB5}" type="sibTrans" cxnId="{403DA2AC-409E-454C-8D33-34E0DF0AA33A}">
      <dgm:prSet/>
      <dgm:spPr/>
      <dgm:t>
        <a:bodyPr/>
        <a:lstStyle/>
        <a:p>
          <a:endParaRPr lang="pl-PL"/>
        </a:p>
      </dgm:t>
    </dgm:pt>
    <dgm:pt modelId="{01F81DC2-53C7-4DD0-B266-DCB39A3ABE20}" type="parTrans" cxnId="{403DA2AC-409E-454C-8D33-34E0DF0AA33A}">
      <dgm:prSet/>
      <dgm:spPr/>
      <dgm:t>
        <a:bodyPr/>
        <a:lstStyle/>
        <a:p>
          <a:endParaRPr lang="pl-PL"/>
        </a:p>
      </dgm:t>
    </dgm:pt>
    <dgm:pt modelId="{70665747-FEB8-45F4-A416-45A24330069E}">
      <dgm:prSet phldrT="[Tekst]"/>
      <dgm:spPr/>
      <dgm:t>
        <a:bodyPr/>
        <a:lstStyle/>
        <a:p>
          <a:r>
            <a:rPr lang="pl-PL" dirty="0"/>
            <a:t>Fundacja rodzinna a zarząd sukcesyjny</a:t>
          </a:r>
        </a:p>
      </dgm:t>
    </dgm:pt>
    <dgm:pt modelId="{88D7793C-8BFA-4FC1-AB53-0001D42E7AD0}" type="sibTrans" cxnId="{4CA3CC29-C597-4F89-8F6D-07B6DA9C7D0B}">
      <dgm:prSet/>
      <dgm:spPr/>
      <dgm:t>
        <a:bodyPr/>
        <a:lstStyle/>
        <a:p>
          <a:endParaRPr lang="pl-PL"/>
        </a:p>
      </dgm:t>
    </dgm:pt>
    <dgm:pt modelId="{D9BFD414-0A2C-4908-A34F-18840E3D6E02}" type="parTrans" cxnId="{4CA3CC29-C597-4F89-8F6D-07B6DA9C7D0B}">
      <dgm:prSet/>
      <dgm:spPr/>
      <dgm:t>
        <a:bodyPr/>
        <a:lstStyle/>
        <a:p>
          <a:endParaRPr lang="pl-PL"/>
        </a:p>
      </dgm:t>
    </dgm:pt>
    <dgm:pt modelId="{6E81210C-FA10-4B7C-AD0A-6D8A4F82F2CC}" type="pres">
      <dgm:prSet presAssocID="{7B9FA416-80FB-4B59-A279-22328D78F096}" presName="composite" presStyleCnt="0">
        <dgm:presLayoutVars>
          <dgm:chMax val="1"/>
          <dgm:dir/>
          <dgm:resizeHandles val="exact"/>
        </dgm:presLayoutVars>
      </dgm:prSet>
      <dgm:spPr/>
    </dgm:pt>
    <dgm:pt modelId="{CDCC8EF4-9431-4B0F-9A2F-C8C9FF6F58A2}" type="pres">
      <dgm:prSet presAssocID="{70665747-FEB8-45F4-A416-45A24330069E}" presName="roof" presStyleLbl="dkBgShp" presStyleIdx="0" presStyleCnt="2"/>
      <dgm:spPr/>
    </dgm:pt>
    <dgm:pt modelId="{75C0F096-4008-48B4-9E42-A689BE48C25A}" type="pres">
      <dgm:prSet presAssocID="{70665747-FEB8-45F4-A416-45A24330069E}" presName="pillars" presStyleCnt="0"/>
      <dgm:spPr/>
    </dgm:pt>
    <dgm:pt modelId="{4EDAB30D-B73A-4F51-8960-BEA19CEFE242}" type="pres">
      <dgm:prSet presAssocID="{70665747-FEB8-45F4-A416-45A24330069E}" presName="pillar1" presStyleLbl="node1" presStyleIdx="0" presStyleCnt="2">
        <dgm:presLayoutVars>
          <dgm:bulletEnabled val="1"/>
        </dgm:presLayoutVars>
      </dgm:prSet>
      <dgm:spPr/>
    </dgm:pt>
    <dgm:pt modelId="{69CCE477-7653-4FE9-9F07-9078E92E8163}" type="pres">
      <dgm:prSet presAssocID="{E16D6A93-0965-4D54-A167-29CB3A127908}" presName="pillarX" presStyleLbl="node1" presStyleIdx="1" presStyleCnt="2">
        <dgm:presLayoutVars>
          <dgm:bulletEnabled val="1"/>
        </dgm:presLayoutVars>
      </dgm:prSet>
      <dgm:spPr/>
    </dgm:pt>
    <dgm:pt modelId="{DA84C76F-ACC7-46D7-9D35-4867374978E7}" type="pres">
      <dgm:prSet presAssocID="{70665747-FEB8-45F4-A416-45A24330069E}" presName="base" presStyleLbl="dkBgShp" presStyleIdx="1" presStyleCnt="2"/>
      <dgm:spPr/>
    </dgm:pt>
  </dgm:ptLst>
  <dgm:cxnLst>
    <dgm:cxn modelId="{4F2EF114-ABAE-4418-802D-D21619B7080C}" type="presOf" srcId="{70665747-FEB8-45F4-A416-45A24330069E}" destId="{CDCC8EF4-9431-4B0F-9A2F-C8C9FF6F58A2}" srcOrd="0" destOrd="0" presId="urn:microsoft.com/office/officeart/2005/8/layout/hList3"/>
    <dgm:cxn modelId="{AB74BF22-C2CF-43E8-BFDD-4499C6741C35}" type="presOf" srcId="{C87E7517-1BCC-46A7-9322-367D68A87BF3}" destId="{4EDAB30D-B73A-4F51-8960-BEA19CEFE242}" srcOrd="0" destOrd="0" presId="urn:microsoft.com/office/officeart/2005/8/layout/hList3"/>
    <dgm:cxn modelId="{4CA3CC29-C597-4F89-8F6D-07B6DA9C7D0B}" srcId="{7B9FA416-80FB-4B59-A279-22328D78F096}" destId="{70665747-FEB8-45F4-A416-45A24330069E}" srcOrd="0" destOrd="0" parTransId="{D9BFD414-0A2C-4908-A34F-18840E3D6E02}" sibTransId="{88D7793C-8BFA-4FC1-AB53-0001D42E7AD0}"/>
    <dgm:cxn modelId="{CF1F976D-91EB-4864-AB07-4B20ED7982C0}" type="presOf" srcId="{7B9FA416-80FB-4B59-A279-22328D78F096}" destId="{6E81210C-FA10-4B7C-AD0A-6D8A4F82F2CC}" srcOrd="0" destOrd="0" presId="urn:microsoft.com/office/officeart/2005/8/layout/hList3"/>
    <dgm:cxn modelId="{E50C8F9B-C322-4237-9022-9847B2F7F807}" srcId="{70665747-FEB8-45F4-A416-45A24330069E}" destId="{E16D6A93-0965-4D54-A167-29CB3A127908}" srcOrd="1" destOrd="0" parTransId="{AA19CA28-6F50-47C7-B95A-1D3170427CEE}" sibTransId="{0D1482E1-5289-4440-986F-0E9A367DD6F0}"/>
    <dgm:cxn modelId="{403DA2AC-409E-454C-8D33-34E0DF0AA33A}" srcId="{70665747-FEB8-45F4-A416-45A24330069E}" destId="{C87E7517-1BCC-46A7-9322-367D68A87BF3}" srcOrd="0" destOrd="0" parTransId="{01F81DC2-53C7-4DD0-B266-DCB39A3ABE20}" sibTransId="{33DFE6F8-07F6-47A5-8849-901C17BE4DB5}"/>
    <dgm:cxn modelId="{5C1598BB-ECA6-49BD-ACB3-C6134D492002}" type="presOf" srcId="{E16D6A93-0965-4D54-A167-29CB3A127908}" destId="{69CCE477-7653-4FE9-9F07-9078E92E8163}" srcOrd="0" destOrd="0" presId="urn:microsoft.com/office/officeart/2005/8/layout/hList3"/>
    <dgm:cxn modelId="{DEAC71EF-9304-4850-B8EA-97E189BFC44C}" type="presParOf" srcId="{6E81210C-FA10-4B7C-AD0A-6D8A4F82F2CC}" destId="{CDCC8EF4-9431-4B0F-9A2F-C8C9FF6F58A2}" srcOrd="0" destOrd="0" presId="urn:microsoft.com/office/officeart/2005/8/layout/hList3"/>
    <dgm:cxn modelId="{0ADE5C6D-6546-4040-89F6-5656727AE55A}" type="presParOf" srcId="{6E81210C-FA10-4B7C-AD0A-6D8A4F82F2CC}" destId="{75C0F096-4008-48B4-9E42-A689BE48C25A}" srcOrd="1" destOrd="0" presId="urn:microsoft.com/office/officeart/2005/8/layout/hList3"/>
    <dgm:cxn modelId="{54AF9D7D-B3E5-49B6-A57B-97249596A696}" type="presParOf" srcId="{75C0F096-4008-48B4-9E42-A689BE48C25A}" destId="{4EDAB30D-B73A-4F51-8960-BEA19CEFE242}" srcOrd="0" destOrd="0" presId="urn:microsoft.com/office/officeart/2005/8/layout/hList3"/>
    <dgm:cxn modelId="{36A3DE2A-A87F-4A37-A001-E085FB84C51E}" type="presParOf" srcId="{75C0F096-4008-48B4-9E42-A689BE48C25A}" destId="{69CCE477-7653-4FE9-9F07-9078E92E8163}" srcOrd="1" destOrd="0" presId="urn:microsoft.com/office/officeart/2005/8/layout/hList3"/>
    <dgm:cxn modelId="{CA93E030-5538-4CA2-ABB4-32263B290C45}" type="presParOf" srcId="{6E81210C-FA10-4B7C-AD0A-6D8A4F82F2CC}" destId="{DA84C76F-ACC7-46D7-9D35-4867374978E7}"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5D4BFA9-B47E-44F8-A8C8-DAD3C284BD50}" type="doc">
      <dgm:prSet loTypeId="urn:microsoft.com/office/officeart/2005/8/layout/default" loCatId="list" qsTypeId="urn:microsoft.com/office/officeart/2005/8/quickstyle/simple1" qsCatId="simple" csTypeId="urn:microsoft.com/office/officeart/2005/8/colors/accent2_1" csCatId="accent2" phldr="1"/>
      <dgm:spPr/>
      <dgm:t>
        <a:bodyPr/>
        <a:lstStyle/>
        <a:p>
          <a:endParaRPr lang="pl-PL"/>
        </a:p>
      </dgm:t>
    </dgm:pt>
    <dgm:pt modelId="{38B57A7A-21CD-4D2E-8115-230DEF6F8139}">
      <dgm:prSet phldrT="[Tekst]" custT="1"/>
      <dgm:spPr>
        <a:ln w="38100">
          <a:solidFill>
            <a:srgbClr val="D9C5AA"/>
          </a:solidFill>
        </a:ln>
      </dgm:spPr>
      <dgm:t>
        <a:bodyPr/>
        <a:lstStyle/>
        <a:p>
          <a:r>
            <a:rPr lang="pl-PL" sz="2800" b="0" i="0" dirty="0"/>
            <a:t>Fundacja rodzinna korzysta z podmiotowego zwolnienia z podatku dochodowego (CIT), co w praktyce oznacza, że opodatkowanie podatkiem dochodowym działa podobnie do spółki estońskiej. Sama fundacja zwolniona jest z podatku dochodowego tak długo jak prowadzi działalność w zakresie przewidzianym ustawą.</a:t>
          </a:r>
          <a:endParaRPr lang="pl-PL" sz="2800" dirty="0"/>
        </a:p>
      </dgm:t>
    </dgm:pt>
    <dgm:pt modelId="{AEBB8792-E93E-48A7-AF19-53899585ECAC}" type="parTrans" cxnId="{AF7D3606-539E-4314-A91B-6420DC5550A5}">
      <dgm:prSet/>
      <dgm:spPr/>
      <dgm:t>
        <a:bodyPr/>
        <a:lstStyle/>
        <a:p>
          <a:endParaRPr lang="pl-PL"/>
        </a:p>
      </dgm:t>
    </dgm:pt>
    <dgm:pt modelId="{5C6BDE09-714D-4021-9887-DE0195E73B58}" type="sibTrans" cxnId="{AF7D3606-539E-4314-A91B-6420DC5550A5}">
      <dgm:prSet/>
      <dgm:spPr/>
      <dgm:t>
        <a:bodyPr/>
        <a:lstStyle/>
        <a:p>
          <a:endParaRPr lang="pl-PL"/>
        </a:p>
      </dgm:t>
    </dgm:pt>
    <dgm:pt modelId="{E978173F-5B8B-42DD-BFBD-4B727E9E75A8}" type="pres">
      <dgm:prSet presAssocID="{75D4BFA9-B47E-44F8-A8C8-DAD3C284BD50}" presName="diagram" presStyleCnt="0">
        <dgm:presLayoutVars>
          <dgm:dir/>
          <dgm:resizeHandles val="exact"/>
        </dgm:presLayoutVars>
      </dgm:prSet>
      <dgm:spPr/>
    </dgm:pt>
    <dgm:pt modelId="{4D4F4064-2DB3-4958-9079-7F4B59B9B60D}" type="pres">
      <dgm:prSet presAssocID="{38B57A7A-21CD-4D2E-8115-230DEF6F8139}" presName="node" presStyleLbl="node1" presStyleIdx="0" presStyleCnt="1">
        <dgm:presLayoutVars>
          <dgm:bulletEnabled val="1"/>
        </dgm:presLayoutVars>
      </dgm:prSet>
      <dgm:spPr/>
    </dgm:pt>
  </dgm:ptLst>
  <dgm:cxnLst>
    <dgm:cxn modelId="{AF7D3606-539E-4314-A91B-6420DC5550A5}" srcId="{75D4BFA9-B47E-44F8-A8C8-DAD3C284BD50}" destId="{38B57A7A-21CD-4D2E-8115-230DEF6F8139}" srcOrd="0" destOrd="0" parTransId="{AEBB8792-E93E-48A7-AF19-53899585ECAC}" sibTransId="{5C6BDE09-714D-4021-9887-DE0195E73B58}"/>
    <dgm:cxn modelId="{851E3449-1E74-4373-A8E4-66B29F36B0E4}" type="presOf" srcId="{38B57A7A-21CD-4D2E-8115-230DEF6F8139}" destId="{4D4F4064-2DB3-4958-9079-7F4B59B9B60D}" srcOrd="0" destOrd="0" presId="urn:microsoft.com/office/officeart/2005/8/layout/default"/>
    <dgm:cxn modelId="{60AC27E2-FA88-4991-B377-5E20D8035B86}" type="presOf" srcId="{75D4BFA9-B47E-44F8-A8C8-DAD3C284BD50}" destId="{E978173F-5B8B-42DD-BFBD-4B727E9E75A8}" srcOrd="0" destOrd="0" presId="urn:microsoft.com/office/officeart/2005/8/layout/default"/>
    <dgm:cxn modelId="{928F5D25-EAB2-4A4F-A07D-E930C6DC9796}" type="presParOf" srcId="{E978173F-5B8B-42DD-BFBD-4B727E9E75A8}" destId="{4D4F4064-2DB3-4958-9079-7F4B59B9B60D}"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94786A-9F68-4670-8332-78A339C20EE9}"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pl-PL"/>
        </a:p>
      </dgm:t>
    </dgm:pt>
    <dgm:pt modelId="{DC3EF8A7-4802-4231-AEB0-8EC120A30396}">
      <dgm:prSet phldrT="[Tekst]" custT="1"/>
      <dgm:spPr/>
      <dgm:t>
        <a:bodyPr/>
        <a:lstStyle/>
        <a:p>
          <a:r>
            <a:rPr lang="pl-PL" sz="1500" dirty="0"/>
            <a:t>Osoba fizyczna posiadająca pełną zdolność do czynności prawnych</a:t>
          </a:r>
        </a:p>
      </dgm:t>
    </dgm:pt>
    <dgm:pt modelId="{7CCDD6F2-80AA-4AAD-BC83-1CA9E470903E}" type="parTrans" cxnId="{13DBE6DE-5F20-472F-ACF3-DFA246530515}">
      <dgm:prSet/>
      <dgm:spPr/>
      <dgm:t>
        <a:bodyPr/>
        <a:lstStyle/>
        <a:p>
          <a:endParaRPr lang="pl-PL"/>
        </a:p>
      </dgm:t>
    </dgm:pt>
    <dgm:pt modelId="{B3C83CE1-2EFA-4AFA-9D41-6D68100242CC}" type="sibTrans" cxnId="{13DBE6DE-5F20-472F-ACF3-DFA246530515}">
      <dgm:prSet/>
      <dgm:spPr/>
      <dgm:t>
        <a:bodyPr/>
        <a:lstStyle/>
        <a:p>
          <a:endParaRPr lang="pl-PL"/>
        </a:p>
      </dgm:t>
    </dgm:pt>
    <dgm:pt modelId="{A4010AE8-BDA8-4283-8874-92A9C82D060C}">
      <dgm:prSet phldrT="[Tekst]" custT="1"/>
      <dgm:spPr/>
      <dgm:t>
        <a:bodyPr/>
        <a:lstStyle/>
        <a:p>
          <a:r>
            <a:rPr lang="pl-PL" sz="1500" dirty="0"/>
            <a:t>Określa osoby, którym fundacja rodzinna będzie przekazywać świadczenia</a:t>
          </a:r>
        </a:p>
      </dgm:t>
    </dgm:pt>
    <dgm:pt modelId="{D4E407B2-7CDE-4AB9-A48A-4BC9BB8127CA}" type="parTrans" cxnId="{3DAD22E4-B927-45E1-A903-08A254511391}">
      <dgm:prSet/>
      <dgm:spPr/>
      <dgm:t>
        <a:bodyPr/>
        <a:lstStyle/>
        <a:p>
          <a:endParaRPr lang="pl-PL"/>
        </a:p>
      </dgm:t>
    </dgm:pt>
    <dgm:pt modelId="{DB1A9D5C-E39D-40DC-A1F9-2768EC6EA263}" type="sibTrans" cxnId="{3DAD22E4-B927-45E1-A903-08A254511391}">
      <dgm:prSet/>
      <dgm:spPr/>
      <dgm:t>
        <a:bodyPr/>
        <a:lstStyle/>
        <a:p>
          <a:endParaRPr lang="pl-PL"/>
        </a:p>
      </dgm:t>
    </dgm:pt>
    <dgm:pt modelId="{C68F83B0-E01B-4484-90CF-0EEB3338C3BA}">
      <dgm:prSet phldrT="[Tekst]" custT="1"/>
      <dgm:spPr/>
      <dgm:t>
        <a:bodyPr/>
        <a:lstStyle/>
        <a:p>
          <a:r>
            <a:rPr lang="pl-PL" sz="1500" dirty="0"/>
            <a:t>Założyciel fundacji rodzinnej</a:t>
          </a:r>
        </a:p>
      </dgm:t>
    </dgm:pt>
    <dgm:pt modelId="{573C38E8-4850-43BA-8C5A-7B5959A404FC}" type="parTrans" cxnId="{3263B8AD-2DCD-4F36-A282-43C990D086C0}">
      <dgm:prSet/>
      <dgm:spPr/>
      <dgm:t>
        <a:bodyPr/>
        <a:lstStyle/>
        <a:p>
          <a:endParaRPr lang="pl-PL"/>
        </a:p>
      </dgm:t>
    </dgm:pt>
    <dgm:pt modelId="{2331FF0B-9575-46F9-9886-3A4905DCB949}" type="sibTrans" cxnId="{3263B8AD-2DCD-4F36-A282-43C990D086C0}">
      <dgm:prSet/>
      <dgm:spPr/>
      <dgm:t>
        <a:bodyPr/>
        <a:lstStyle/>
        <a:p>
          <a:endParaRPr lang="pl-PL"/>
        </a:p>
      </dgm:t>
    </dgm:pt>
    <dgm:pt modelId="{283A015C-43DC-4B2A-8AC5-8B3B24885A7D}">
      <dgm:prSet custT="1"/>
      <dgm:spPr/>
      <dgm:t>
        <a:bodyPr/>
        <a:lstStyle/>
        <a:p>
          <a:r>
            <a:rPr lang="pl-PL" sz="1500" dirty="0"/>
            <a:t>Przekazuje fundacji rodzinnej majątek na pokrycie funduszu założycielskiego</a:t>
          </a:r>
        </a:p>
      </dgm:t>
    </dgm:pt>
    <dgm:pt modelId="{AD5922C0-66F7-4D9D-B5E3-AE111165311A}" type="parTrans" cxnId="{1DE0B6FC-44A9-47F9-84DC-030A685DEA5B}">
      <dgm:prSet/>
      <dgm:spPr/>
      <dgm:t>
        <a:bodyPr/>
        <a:lstStyle/>
        <a:p>
          <a:endParaRPr lang="pl-PL"/>
        </a:p>
      </dgm:t>
    </dgm:pt>
    <dgm:pt modelId="{E8A5CEFB-4362-4B6E-9F55-FDD1D79F33DF}" type="sibTrans" cxnId="{1DE0B6FC-44A9-47F9-84DC-030A685DEA5B}">
      <dgm:prSet/>
      <dgm:spPr/>
      <dgm:t>
        <a:bodyPr/>
        <a:lstStyle/>
        <a:p>
          <a:endParaRPr lang="pl-PL"/>
        </a:p>
      </dgm:t>
    </dgm:pt>
    <dgm:pt modelId="{042DD51A-A119-412B-ACAC-5A97E59A0A57}">
      <dgm:prSet custT="1"/>
      <dgm:spPr/>
      <dgm:t>
        <a:bodyPr/>
        <a:lstStyle/>
        <a:p>
          <a:r>
            <a:rPr lang="pl-PL" sz="1500" dirty="0"/>
            <a:t>Określa</a:t>
          </a:r>
          <a:r>
            <a:rPr lang="pl-PL" sz="1500" baseline="0" dirty="0"/>
            <a:t> szczegółowy cel działania fundacji rodzinnej</a:t>
          </a:r>
          <a:endParaRPr lang="pl-PL" sz="1500" dirty="0"/>
        </a:p>
      </dgm:t>
    </dgm:pt>
    <dgm:pt modelId="{8B1C8806-F47A-48C1-93DC-515E16492885}" type="parTrans" cxnId="{2FCF0E39-A227-4D0F-A0AF-5F26E2E151B0}">
      <dgm:prSet/>
      <dgm:spPr/>
      <dgm:t>
        <a:bodyPr/>
        <a:lstStyle/>
        <a:p>
          <a:endParaRPr lang="pl-PL"/>
        </a:p>
      </dgm:t>
    </dgm:pt>
    <dgm:pt modelId="{8C9BACB1-0B6F-4F08-AB2F-71FF3AE518B8}" type="sibTrans" cxnId="{2FCF0E39-A227-4D0F-A0AF-5F26E2E151B0}">
      <dgm:prSet/>
      <dgm:spPr/>
      <dgm:t>
        <a:bodyPr/>
        <a:lstStyle/>
        <a:p>
          <a:endParaRPr lang="pl-PL"/>
        </a:p>
      </dgm:t>
    </dgm:pt>
    <dgm:pt modelId="{CFB2DA2D-1558-4761-AF82-0427E60544B5}">
      <dgm:prSet custT="1"/>
      <dgm:spPr/>
      <dgm:t>
        <a:bodyPr/>
        <a:lstStyle/>
        <a:p>
          <a:r>
            <a:rPr lang="pl-PL" sz="1500" b="0" i="0" dirty="0"/>
            <a:t>Fundację rodzinną, ustanowioną w akcie założycielskim może założyć kilku fundatorów</a:t>
          </a:r>
          <a:endParaRPr lang="pl-PL" sz="1500" b="0" dirty="0"/>
        </a:p>
      </dgm:t>
    </dgm:pt>
    <dgm:pt modelId="{82C262CE-618B-499A-9FFF-887B748C5061}" type="parTrans" cxnId="{61604A14-6B68-4AC9-BB20-08002290F8E8}">
      <dgm:prSet/>
      <dgm:spPr/>
      <dgm:t>
        <a:bodyPr/>
        <a:lstStyle/>
        <a:p>
          <a:endParaRPr lang="pl-PL"/>
        </a:p>
      </dgm:t>
    </dgm:pt>
    <dgm:pt modelId="{21B0E2CA-DAE5-42FA-A423-0D8EA89D66B1}" type="sibTrans" cxnId="{61604A14-6B68-4AC9-BB20-08002290F8E8}">
      <dgm:prSet/>
      <dgm:spPr/>
      <dgm:t>
        <a:bodyPr/>
        <a:lstStyle/>
        <a:p>
          <a:endParaRPr lang="pl-PL"/>
        </a:p>
      </dgm:t>
    </dgm:pt>
    <dgm:pt modelId="{D879910B-9AD7-4EC2-9E05-7EF2BB16AABB}">
      <dgm:prSet custT="1"/>
      <dgm:spPr/>
      <dgm:t>
        <a:bodyPr/>
        <a:lstStyle/>
        <a:p>
          <a:r>
            <a:rPr lang="pl-PL" sz="1500" dirty="0"/>
            <a:t>Fundacja utworzona w testamencie może mieć tylko jednego fundatora</a:t>
          </a:r>
        </a:p>
      </dgm:t>
    </dgm:pt>
    <dgm:pt modelId="{ECCE25A1-8D1F-466F-9828-CE5A2467DDA1}" type="parTrans" cxnId="{4D059709-F710-4F55-87CF-BFC2C17AC9B2}">
      <dgm:prSet/>
      <dgm:spPr/>
      <dgm:t>
        <a:bodyPr/>
        <a:lstStyle/>
        <a:p>
          <a:endParaRPr lang="pl-PL"/>
        </a:p>
      </dgm:t>
    </dgm:pt>
    <dgm:pt modelId="{6A79F601-F381-47BE-80CD-BB8C935C593E}" type="sibTrans" cxnId="{4D059709-F710-4F55-87CF-BFC2C17AC9B2}">
      <dgm:prSet/>
      <dgm:spPr/>
      <dgm:t>
        <a:bodyPr/>
        <a:lstStyle/>
        <a:p>
          <a:endParaRPr lang="pl-PL"/>
        </a:p>
      </dgm:t>
    </dgm:pt>
    <dgm:pt modelId="{FB414E47-D87B-4890-B4AE-69B64AE90836}" type="pres">
      <dgm:prSet presAssocID="{5594786A-9F68-4670-8332-78A339C20EE9}" presName="diagram" presStyleCnt="0">
        <dgm:presLayoutVars>
          <dgm:dir/>
          <dgm:resizeHandles val="exact"/>
        </dgm:presLayoutVars>
      </dgm:prSet>
      <dgm:spPr/>
    </dgm:pt>
    <dgm:pt modelId="{81A63070-17AB-4EC1-8F24-3A2249E7E917}" type="pres">
      <dgm:prSet presAssocID="{C68F83B0-E01B-4484-90CF-0EEB3338C3BA}" presName="node" presStyleLbl="node1" presStyleIdx="0" presStyleCnt="7">
        <dgm:presLayoutVars>
          <dgm:bulletEnabled val="1"/>
        </dgm:presLayoutVars>
      </dgm:prSet>
      <dgm:spPr/>
    </dgm:pt>
    <dgm:pt modelId="{8AD9416F-C4A6-4234-A5A1-1FE342FFD5CD}" type="pres">
      <dgm:prSet presAssocID="{2331FF0B-9575-46F9-9886-3A4905DCB949}" presName="sibTrans" presStyleCnt="0"/>
      <dgm:spPr/>
    </dgm:pt>
    <dgm:pt modelId="{014C9498-6C1E-4800-934A-8AE6A5238F74}" type="pres">
      <dgm:prSet presAssocID="{DC3EF8A7-4802-4231-AEB0-8EC120A30396}" presName="node" presStyleLbl="node1" presStyleIdx="1" presStyleCnt="7">
        <dgm:presLayoutVars>
          <dgm:bulletEnabled val="1"/>
        </dgm:presLayoutVars>
      </dgm:prSet>
      <dgm:spPr/>
    </dgm:pt>
    <dgm:pt modelId="{62355BB0-644A-41D0-9C20-A10B6194CE93}" type="pres">
      <dgm:prSet presAssocID="{B3C83CE1-2EFA-4AFA-9D41-6D68100242CC}" presName="sibTrans" presStyleCnt="0"/>
      <dgm:spPr/>
    </dgm:pt>
    <dgm:pt modelId="{BAFDA3D8-70C9-4D46-9FBA-0640CB4D6225}" type="pres">
      <dgm:prSet presAssocID="{283A015C-43DC-4B2A-8AC5-8B3B24885A7D}" presName="node" presStyleLbl="node1" presStyleIdx="2" presStyleCnt="7">
        <dgm:presLayoutVars>
          <dgm:bulletEnabled val="1"/>
        </dgm:presLayoutVars>
      </dgm:prSet>
      <dgm:spPr/>
    </dgm:pt>
    <dgm:pt modelId="{0AB8A79E-D42D-4532-B92A-FE0977D1A9D1}" type="pres">
      <dgm:prSet presAssocID="{E8A5CEFB-4362-4B6E-9F55-FDD1D79F33DF}" presName="sibTrans" presStyleCnt="0"/>
      <dgm:spPr/>
    </dgm:pt>
    <dgm:pt modelId="{D6C5CC83-A5F0-4538-92B4-DFE174EFF1A5}" type="pres">
      <dgm:prSet presAssocID="{042DD51A-A119-412B-ACAC-5A97E59A0A57}" presName="node" presStyleLbl="node1" presStyleIdx="3" presStyleCnt="7">
        <dgm:presLayoutVars>
          <dgm:bulletEnabled val="1"/>
        </dgm:presLayoutVars>
      </dgm:prSet>
      <dgm:spPr/>
    </dgm:pt>
    <dgm:pt modelId="{94A361C4-C622-4B18-9C76-CB53FE1FA292}" type="pres">
      <dgm:prSet presAssocID="{8C9BACB1-0B6F-4F08-AB2F-71FF3AE518B8}" presName="sibTrans" presStyleCnt="0"/>
      <dgm:spPr/>
    </dgm:pt>
    <dgm:pt modelId="{393EB1A6-DB02-4783-9474-F5DC3CA99930}" type="pres">
      <dgm:prSet presAssocID="{A4010AE8-BDA8-4283-8874-92A9C82D060C}" presName="node" presStyleLbl="node1" presStyleIdx="4" presStyleCnt="7">
        <dgm:presLayoutVars>
          <dgm:bulletEnabled val="1"/>
        </dgm:presLayoutVars>
      </dgm:prSet>
      <dgm:spPr/>
    </dgm:pt>
    <dgm:pt modelId="{4C6FA2FD-7552-418B-A6AC-D3F264194496}" type="pres">
      <dgm:prSet presAssocID="{DB1A9D5C-E39D-40DC-A1F9-2768EC6EA263}" presName="sibTrans" presStyleCnt="0"/>
      <dgm:spPr/>
    </dgm:pt>
    <dgm:pt modelId="{A0F0CFC2-E595-41D4-A324-3EC35444883E}" type="pres">
      <dgm:prSet presAssocID="{CFB2DA2D-1558-4761-AF82-0427E60544B5}" presName="node" presStyleLbl="node1" presStyleIdx="5" presStyleCnt="7">
        <dgm:presLayoutVars>
          <dgm:bulletEnabled val="1"/>
        </dgm:presLayoutVars>
      </dgm:prSet>
      <dgm:spPr/>
    </dgm:pt>
    <dgm:pt modelId="{B1EAB8A1-C05C-4081-8545-8C8B896D3424}" type="pres">
      <dgm:prSet presAssocID="{21B0E2CA-DAE5-42FA-A423-0D8EA89D66B1}" presName="sibTrans" presStyleCnt="0"/>
      <dgm:spPr/>
    </dgm:pt>
    <dgm:pt modelId="{D53E7383-DEC0-45BC-9FB6-24D14A31A4A7}" type="pres">
      <dgm:prSet presAssocID="{D879910B-9AD7-4EC2-9E05-7EF2BB16AABB}" presName="node" presStyleLbl="node1" presStyleIdx="6" presStyleCnt="7">
        <dgm:presLayoutVars>
          <dgm:bulletEnabled val="1"/>
        </dgm:presLayoutVars>
      </dgm:prSet>
      <dgm:spPr/>
    </dgm:pt>
  </dgm:ptLst>
  <dgm:cxnLst>
    <dgm:cxn modelId="{4D059709-F710-4F55-87CF-BFC2C17AC9B2}" srcId="{5594786A-9F68-4670-8332-78A339C20EE9}" destId="{D879910B-9AD7-4EC2-9E05-7EF2BB16AABB}" srcOrd="6" destOrd="0" parTransId="{ECCE25A1-8D1F-466F-9828-CE5A2467DDA1}" sibTransId="{6A79F601-F381-47BE-80CD-BB8C935C593E}"/>
    <dgm:cxn modelId="{61604A14-6B68-4AC9-BB20-08002290F8E8}" srcId="{5594786A-9F68-4670-8332-78A339C20EE9}" destId="{CFB2DA2D-1558-4761-AF82-0427E60544B5}" srcOrd="5" destOrd="0" parTransId="{82C262CE-618B-499A-9FFF-887B748C5061}" sibTransId="{21B0E2CA-DAE5-42FA-A423-0D8EA89D66B1}"/>
    <dgm:cxn modelId="{30C11817-7DCF-4514-B062-05E57B49254A}" type="presOf" srcId="{5594786A-9F68-4670-8332-78A339C20EE9}" destId="{FB414E47-D87B-4890-B4AE-69B64AE90836}" srcOrd="0" destOrd="0" presId="urn:microsoft.com/office/officeart/2005/8/layout/default"/>
    <dgm:cxn modelId="{B6E1D319-5313-4D9C-838D-FE52AFA426DE}" type="presOf" srcId="{283A015C-43DC-4B2A-8AC5-8B3B24885A7D}" destId="{BAFDA3D8-70C9-4D46-9FBA-0640CB4D6225}" srcOrd="0" destOrd="0" presId="urn:microsoft.com/office/officeart/2005/8/layout/default"/>
    <dgm:cxn modelId="{05C43A30-57C3-4D28-A8D0-A0E707CE61A1}" type="presOf" srcId="{DC3EF8A7-4802-4231-AEB0-8EC120A30396}" destId="{014C9498-6C1E-4800-934A-8AE6A5238F74}" srcOrd="0" destOrd="0" presId="urn:microsoft.com/office/officeart/2005/8/layout/default"/>
    <dgm:cxn modelId="{2FCF0E39-A227-4D0F-A0AF-5F26E2E151B0}" srcId="{5594786A-9F68-4670-8332-78A339C20EE9}" destId="{042DD51A-A119-412B-ACAC-5A97E59A0A57}" srcOrd="3" destOrd="0" parTransId="{8B1C8806-F47A-48C1-93DC-515E16492885}" sibTransId="{8C9BACB1-0B6F-4F08-AB2F-71FF3AE518B8}"/>
    <dgm:cxn modelId="{7B85275F-B2D1-4DD1-B84F-A685A9666EF4}" type="presOf" srcId="{D879910B-9AD7-4EC2-9E05-7EF2BB16AABB}" destId="{D53E7383-DEC0-45BC-9FB6-24D14A31A4A7}" srcOrd="0" destOrd="0" presId="urn:microsoft.com/office/officeart/2005/8/layout/default"/>
    <dgm:cxn modelId="{A5F38872-7FD9-4430-924C-D37726FD7E1C}" type="presOf" srcId="{042DD51A-A119-412B-ACAC-5A97E59A0A57}" destId="{D6C5CC83-A5F0-4538-92B4-DFE174EFF1A5}" srcOrd="0" destOrd="0" presId="urn:microsoft.com/office/officeart/2005/8/layout/default"/>
    <dgm:cxn modelId="{CF4E8282-E45A-4794-9A4D-C4988F129E3D}" type="presOf" srcId="{CFB2DA2D-1558-4761-AF82-0427E60544B5}" destId="{A0F0CFC2-E595-41D4-A324-3EC35444883E}" srcOrd="0" destOrd="0" presId="urn:microsoft.com/office/officeart/2005/8/layout/default"/>
    <dgm:cxn modelId="{FBBABB8A-3EC0-40E1-8A4F-18821EA336F1}" type="presOf" srcId="{A4010AE8-BDA8-4283-8874-92A9C82D060C}" destId="{393EB1A6-DB02-4783-9474-F5DC3CA99930}" srcOrd="0" destOrd="0" presId="urn:microsoft.com/office/officeart/2005/8/layout/default"/>
    <dgm:cxn modelId="{3263B8AD-2DCD-4F36-A282-43C990D086C0}" srcId="{5594786A-9F68-4670-8332-78A339C20EE9}" destId="{C68F83B0-E01B-4484-90CF-0EEB3338C3BA}" srcOrd="0" destOrd="0" parTransId="{573C38E8-4850-43BA-8C5A-7B5959A404FC}" sibTransId="{2331FF0B-9575-46F9-9886-3A4905DCB949}"/>
    <dgm:cxn modelId="{FEF027B6-D948-4E48-B83D-F1D4EE70C68B}" type="presOf" srcId="{C68F83B0-E01B-4484-90CF-0EEB3338C3BA}" destId="{81A63070-17AB-4EC1-8F24-3A2249E7E917}" srcOrd="0" destOrd="0" presId="urn:microsoft.com/office/officeart/2005/8/layout/default"/>
    <dgm:cxn modelId="{13DBE6DE-5F20-472F-ACF3-DFA246530515}" srcId="{5594786A-9F68-4670-8332-78A339C20EE9}" destId="{DC3EF8A7-4802-4231-AEB0-8EC120A30396}" srcOrd="1" destOrd="0" parTransId="{7CCDD6F2-80AA-4AAD-BC83-1CA9E470903E}" sibTransId="{B3C83CE1-2EFA-4AFA-9D41-6D68100242CC}"/>
    <dgm:cxn modelId="{3DAD22E4-B927-45E1-A903-08A254511391}" srcId="{5594786A-9F68-4670-8332-78A339C20EE9}" destId="{A4010AE8-BDA8-4283-8874-92A9C82D060C}" srcOrd="4" destOrd="0" parTransId="{D4E407B2-7CDE-4AB9-A48A-4BC9BB8127CA}" sibTransId="{DB1A9D5C-E39D-40DC-A1F9-2768EC6EA263}"/>
    <dgm:cxn modelId="{1DE0B6FC-44A9-47F9-84DC-030A685DEA5B}" srcId="{5594786A-9F68-4670-8332-78A339C20EE9}" destId="{283A015C-43DC-4B2A-8AC5-8B3B24885A7D}" srcOrd="2" destOrd="0" parTransId="{AD5922C0-66F7-4D9D-B5E3-AE111165311A}" sibTransId="{E8A5CEFB-4362-4B6E-9F55-FDD1D79F33DF}"/>
    <dgm:cxn modelId="{151BF20A-4D7C-4D06-8BC8-7C25F1673642}" type="presParOf" srcId="{FB414E47-D87B-4890-B4AE-69B64AE90836}" destId="{81A63070-17AB-4EC1-8F24-3A2249E7E917}" srcOrd="0" destOrd="0" presId="urn:microsoft.com/office/officeart/2005/8/layout/default"/>
    <dgm:cxn modelId="{03DFFFB3-C2CC-40FF-908F-310A5B7D1DDD}" type="presParOf" srcId="{FB414E47-D87B-4890-B4AE-69B64AE90836}" destId="{8AD9416F-C4A6-4234-A5A1-1FE342FFD5CD}" srcOrd="1" destOrd="0" presId="urn:microsoft.com/office/officeart/2005/8/layout/default"/>
    <dgm:cxn modelId="{04F7F245-0034-4DDA-9423-4290EABA868D}" type="presParOf" srcId="{FB414E47-D87B-4890-B4AE-69B64AE90836}" destId="{014C9498-6C1E-4800-934A-8AE6A5238F74}" srcOrd="2" destOrd="0" presId="urn:microsoft.com/office/officeart/2005/8/layout/default"/>
    <dgm:cxn modelId="{A92B71BA-DB98-43B4-956C-2BE6C35DF665}" type="presParOf" srcId="{FB414E47-D87B-4890-B4AE-69B64AE90836}" destId="{62355BB0-644A-41D0-9C20-A10B6194CE93}" srcOrd="3" destOrd="0" presId="urn:microsoft.com/office/officeart/2005/8/layout/default"/>
    <dgm:cxn modelId="{ECB1C469-5CD5-4861-9D42-9196A3BCC46F}" type="presParOf" srcId="{FB414E47-D87B-4890-B4AE-69B64AE90836}" destId="{BAFDA3D8-70C9-4D46-9FBA-0640CB4D6225}" srcOrd="4" destOrd="0" presId="urn:microsoft.com/office/officeart/2005/8/layout/default"/>
    <dgm:cxn modelId="{528702CE-938E-4A8C-9849-EDB837441254}" type="presParOf" srcId="{FB414E47-D87B-4890-B4AE-69B64AE90836}" destId="{0AB8A79E-D42D-4532-B92A-FE0977D1A9D1}" srcOrd="5" destOrd="0" presId="urn:microsoft.com/office/officeart/2005/8/layout/default"/>
    <dgm:cxn modelId="{7D592ABC-A3BB-4C35-872F-CD01BBA0661B}" type="presParOf" srcId="{FB414E47-D87B-4890-B4AE-69B64AE90836}" destId="{D6C5CC83-A5F0-4538-92B4-DFE174EFF1A5}" srcOrd="6" destOrd="0" presId="urn:microsoft.com/office/officeart/2005/8/layout/default"/>
    <dgm:cxn modelId="{805C6DDD-DB4E-4C98-9CD9-0ADD78429BBB}" type="presParOf" srcId="{FB414E47-D87B-4890-B4AE-69B64AE90836}" destId="{94A361C4-C622-4B18-9C76-CB53FE1FA292}" srcOrd="7" destOrd="0" presId="urn:microsoft.com/office/officeart/2005/8/layout/default"/>
    <dgm:cxn modelId="{3C7B95CB-183D-4490-AC4F-3EECAFD829D8}" type="presParOf" srcId="{FB414E47-D87B-4890-B4AE-69B64AE90836}" destId="{393EB1A6-DB02-4783-9474-F5DC3CA99930}" srcOrd="8" destOrd="0" presId="urn:microsoft.com/office/officeart/2005/8/layout/default"/>
    <dgm:cxn modelId="{F82C1B17-293C-4A57-9C0C-08C4C5F6B057}" type="presParOf" srcId="{FB414E47-D87B-4890-B4AE-69B64AE90836}" destId="{4C6FA2FD-7552-418B-A6AC-D3F264194496}" srcOrd="9" destOrd="0" presId="urn:microsoft.com/office/officeart/2005/8/layout/default"/>
    <dgm:cxn modelId="{8F4CCF87-BABF-4363-AA24-7512CAD816F1}" type="presParOf" srcId="{FB414E47-D87B-4890-B4AE-69B64AE90836}" destId="{A0F0CFC2-E595-41D4-A324-3EC35444883E}" srcOrd="10" destOrd="0" presId="urn:microsoft.com/office/officeart/2005/8/layout/default"/>
    <dgm:cxn modelId="{E2D5C422-C725-467A-95F8-E309132BB285}" type="presParOf" srcId="{FB414E47-D87B-4890-B4AE-69B64AE90836}" destId="{B1EAB8A1-C05C-4081-8545-8C8B896D3424}" srcOrd="11" destOrd="0" presId="urn:microsoft.com/office/officeart/2005/8/layout/default"/>
    <dgm:cxn modelId="{0DF09BB5-B697-4600-AE90-DB969B5BFA44}" type="presParOf" srcId="{FB414E47-D87B-4890-B4AE-69B64AE90836}" destId="{D53E7383-DEC0-45BC-9FB6-24D14A31A4A7}" srcOrd="12"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62C8736D-D2AA-42EA-8E4D-C20B9A9A1C3B}"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pl-PL"/>
        </a:p>
      </dgm:t>
    </dgm:pt>
    <dgm:pt modelId="{29B38DC5-2C49-432D-AC25-24FFC3B5900C}">
      <dgm:prSet phldrT="[Tekst]"/>
      <dgm:spPr/>
      <dgm:t>
        <a:bodyPr/>
        <a:lstStyle/>
        <a:p>
          <a:r>
            <a:rPr lang="pl-PL" b="0" i="0" dirty="0"/>
            <a:t>Co do zasady świadczenia uzyskiwane przez beneficjentów fundacji będą podlegały podatkowi dochodowemu od osób fizycznych w wysokości 15% podstawy opodatkowania</a:t>
          </a:r>
          <a:endParaRPr lang="pl-PL" dirty="0"/>
        </a:p>
      </dgm:t>
    </dgm:pt>
    <dgm:pt modelId="{4A229B36-9D52-422A-8BAF-8BBB03015B1A}" type="parTrans" cxnId="{1750C73C-7727-4663-8649-5C294C9E25A8}">
      <dgm:prSet/>
      <dgm:spPr/>
      <dgm:t>
        <a:bodyPr/>
        <a:lstStyle/>
        <a:p>
          <a:endParaRPr lang="pl-PL"/>
        </a:p>
      </dgm:t>
    </dgm:pt>
    <dgm:pt modelId="{3D40D91E-70D3-40F9-934E-A65863D6F1E0}" type="sibTrans" cxnId="{1750C73C-7727-4663-8649-5C294C9E25A8}">
      <dgm:prSet/>
      <dgm:spPr/>
      <dgm:t>
        <a:bodyPr/>
        <a:lstStyle/>
        <a:p>
          <a:endParaRPr lang="pl-PL"/>
        </a:p>
      </dgm:t>
    </dgm:pt>
    <dgm:pt modelId="{64E5D32E-7A83-4CA0-B203-6DCB4E544AD6}">
      <dgm:prSet phldrT="[Tekst]"/>
      <dgm:spPr/>
      <dgm:t>
        <a:bodyPr/>
        <a:lstStyle/>
        <a:p>
          <a:r>
            <a:rPr lang="pl-PL" b="0" i="0" dirty="0"/>
            <a:t>Z uwagi na potrzebę zapewnienia realizacji celów ustawowych wprowadzono jednak mechanizm pozwalający na zwolnienie otrzymanych przysporzeń z opodatkowania w PIT w niektórych wypadkach</a:t>
          </a:r>
          <a:endParaRPr lang="pl-PL" dirty="0"/>
        </a:p>
      </dgm:t>
    </dgm:pt>
    <dgm:pt modelId="{4C3A07C4-287D-435B-8059-3DA780B9BFFF}" type="parTrans" cxnId="{CE75BE2E-4361-4A93-B21F-A6EAE87F7F25}">
      <dgm:prSet/>
      <dgm:spPr/>
      <dgm:t>
        <a:bodyPr/>
        <a:lstStyle/>
        <a:p>
          <a:endParaRPr lang="pl-PL"/>
        </a:p>
      </dgm:t>
    </dgm:pt>
    <dgm:pt modelId="{367E4ED2-6886-49AC-B27D-048341FE8029}" type="sibTrans" cxnId="{CE75BE2E-4361-4A93-B21F-A6EAE87F7F25}">
      <dgm:prSet/>
      <dgm:spPr/>
      <dgm:t>
        <a:bodyPr/>
        <a:lstStyle/>
        <a:p>
          <a:endParaRPr lang="pl-PL"/>
        </a:p>
      </dgm:t>
    </dgm:pt>
    <dgm:pt modelId="{36DAAC59-2E6C-4D95-9837-8A84489F805F}">
      <dgm:prSet phldrT="[Tekst]"/>
      <dgm:spPr/>
      <dgm:t>
        <a:bodyPr/>
        <a:lstStyle/>
        <a:p>
          <a:r>
            <a:rPr lang="pl-PL" b="0" i="0" dirty="0"/>
            <a:t>Beneficjenci zaliczani do tzw. zerowej grupy podatkowej wobec fundatora będą zwolnieni od podatku PIT z tytułu otrzymanych świadczeń albo mienia pozostawionego im do dyspozycji po rozwiązaniu fundacji rodzinnej </a:t>
          </a:r>
          <a:endParaRPr lang="pl-PL" b="0" dirty="0"/>
        </a:p>
      </dgm:t>
    </dgm:pt>
    <dgm:pt modelId="{12811201-D293-49A1-BED1-4AF630D8B955}" type="parTrans" cxnId="{F97BA38A-21C5-4FF7-B280-5F9ECD4D0666}">
      <dgm:prSet/>
      <dgm:spPr/>
      <dgm:t>
        <a:bodyPr/>
        <a:lstStyle/>
        <a:p>
          <a:endParaRPr lang="pl-PL"/>
        </a:p>
      </dgm:t>
    </dgm:pt>
    <dgm:pt modelId="{C24444E3-8483-4E4B-A286-E1A6682544CC}" type="sibTrans" cxnId="{F97BA38A-21C5-4FF7-B280-5F9ECD4D0666}">
      <dgm:prSet/>
      <dgm:spPr/>
      <dgm:t>
        <a:bodyPr/>
        <a:lstStyle/>
        <a:p>
          <a:endParaRPr lang="pl-PL"/>
        </a:p>
      </dgm:t>
    </dgm:pt>
    <dgm:pt modelId="{5BB5D3A7-3B87-48FD-B696-384F13848942}">
      <dgm:prSet phldrT="[Tekst]"/>
      <dgm:spPr/>
      <dgm:t>
        <a:bodyPr/>
        <a:lstStyle/>
        <a:p>
          <a:r>
            <a:rPr lang="pl-PL" b="0" i="0" dirty="0"/>
            <a:t>Beneficjenci fundacji rodzinnej z pierwszej i drugiej grupy podatkowej wobec fundatora będą płacili niższy PIT w wysokości 10% zamiast 15% od świadczeń otrzymywanych z fundacji rodzinnej</a:t>
          </a:r>
          <a:endParaRPr lang="pl-PL" b="0" dirty="0"/>
        </a:p>
      </dgm:t>
    </dgm:pt>
    <dgm:pt modelId="{ACF38017-D1F9-46B4-BC87-A3012E763E28}" type="parTrans" cxnId="{E1009286-3D3D-48C3-9A4C-C1F19D74BB61}">
      <dgm:prSet/>
      <dgm:spPr/>
      <dgm:t>
        <a:bodyPr/>
        <a:lstStyle/>
        <a:p>
          <a:endParaRPr lang="pl-PL"/>
        </a:p>
      </dgm:t>
    </dgm:pt>
    <dgm:pt modelId="{EF6979EE-88F3-4C43-B5C0-D17383D1C314}" type="sibTrans" cxnId="{E1009286-3D3D-48C3-9A4C-C1F19D74BB61}">
      <dgm:prSet/>
      <dgm:spPr/>
      <dgm:t>
        <a:bodyPr/>
        <a:lstStyle/>
        <a:p>
          <a:endParaRPr lang="pl-PL"/>
        </a:p>
      </dgm:t>
    </dgm:pt>
    <dgm:pt modelId="{52BE93D7-DAA8-4AA3-8D29-EE5B02B85E95}" type="pres">
      <dgm:prSet presAssocID="{62C8736D-D2AA-42EA-8E4D-C20B9A9A1C3B}" presName="diagram" presStyleCnt="0">
        <dgm:presLayoutVars>
          <dgm:dir/>
          <dgm:resizeHandles val="exact"/>
        </dgm:presLayoutVars>
      </dgm:prSet>
      <dgm:spPr/>
    </dgm:pt>
    <dgm:pt modelId="{A9005567-3BCA-4B6A-9A62-0DD553AF4E1E}" type="pres">
      <dgm:prSet presAssocID="{29B38DC5-2C49-432D-AC25-24FFC3B5900C}" presName="node" presStyleLbl="node1" presStyleIdx="0" presStyleCnt="4">
        <dgm:presLayoutVars>
          <dgm:bulletEnabled val="1"/>
        </dgm:presLayoutVars>
      </dgm:prSet>
      <dgm:spPr/>
    </dgm:pt>
    <dgm:pt modelId="{71869DDD-C770-4F99-9EF6-52B684FC9C5B}" type="pres">
      <dgm:prSet presAssocID="{3D40D91E-70D3-40F9-934E-A65863D6F1E0}" presName="sibTrans" presStyleCnt="0"/>
      <dgm:spPr/>
    </dgm:pt>
    <dgm:pt modelId="{17D95D58-EE11-46E6-8EA6-EF4888216C94}" type="pres">
      <dgm:prSet presAssocID="{64E5D32E-7A83-4CA0-B203-6DCB4E544AD6}" presName="node" presStyleLbl="node1" presStyleIdx="1" presStyleCnt="4">
        <dgm:presLayoutVars>
          <dgm:bulletEnabled val="1"/>
        </dgm:presLayoutVars>
      </dgm:prSet>
      <dgm:spPr/>
    </dgm:pt>
    <dgm:pt modelId="{D9C82B8A-8B23-454D-B3CE-77CA78565533}" type="pres">
      <dgm:prSet presAssocID="{367E4ED2-6886-49AC-B27D-048341FE8029}" presName="sibTrans" presStyleCnt="0"/>
      <dgm:spPr/>
    </dgm:pt>
    <dgm:pt modelId="{500D8A8E-229E-4492-9562-FCE2A0F99EF7}" type="pres">
      <dgm:prSet presAssocID="{36DAAC59-2E6C-4D95-9837-8A84489F805F}" presName="node" presStyleLbl="node1" presStyleIdx="2" presStyleCnt="4">
        <dgm:presLayoutVars>
          <dgm:bulletEnabled val="1"/>
        </dgm:presLayoutVars>
      </dgm:prSet>
      <dgm:spPr/>
    </dgm:pt>
    <dgm:pt modelId="{34F873C3-1FB3-4A7D-A658-E8A8CC429E8D}" type="pres">
      <dgm:prSet presAssocID="{C24444E3-8483-4E4B-A286-E1A6682544CC}" presName="sibTrans" presStyleCnt="0"/>
      <dgm:spPr/>
    </dgm:pt>
    <dgm:pt modelId="{1A2948A6-F178-4681-A9A7-083624AA85BA}" type="pres">
      <dgm:prSet presAssocID="{5BB5D3A7-3B87-48FD-B696-384F13848942}" presName="node" presStyleLbl="node1" presStyleIdx="3" presStyleCnt="4">
        <dgm:presLayoutVars>
          <dgm:bulletEnabled val="1"/>
        </dgm:presLayoutVars>
      </dgm:prSet>
      <dgm:spPr/>
    </dgm:pt>
  </dgm:ptLst>
  <dgm:cxnLst>
    <dgm:cxn modelId="{2E8B2617-D323-4C65-A766-EE285F404CF7}" type="presOf" srcId="{62C8736D-D2AA-42EA-8E4D-C20B9A9A1C3B}" destId="{52BE93D7-DAA8-4AA3-8D29-EE5B02B85E95}" srcOrd="0" destOrd="0" presId="urn:microsoft.com/office/officeart/2005/8/layout/default"/>
    <dgm:cxn modelId="{CE75BE2E-4361-4A93-B21F-A6EAE87F7F25}" srcId="{62C8736D-D2AA-42EA-8E4D-C20B9A9A1C3B}" destId="{64E5D32E-7A83-4CA0-B203-6DCB4E544AD6}" srcOrd="1" destOrd="0" parTransId="{4C3A07C4-287D-435B-8059-3DA780B9BFFF}" sibTransId="{367E4ED2-6886-49AC-B27D-048341FE8029}"/>
    <dgm:cxn modelId="{1750C73C-7727-4663-8649-5C294C9E25A8}" srcId="{62C8736D-D2AA-42EA-8E4D-C20B9A9A1C3B}" destId="{29B38DC5-2C49-432D-AC25-24FFC3B5900C}" srcOrd="0" destOrd="0" parTransId="{4A229B36-9D52-422A-8BAF-8BBB03015B1A}" sibTransId="{3D40D91E-70D3-40F9-934E-A65863D6F1E0}"/>
    <dgm:cxn modelId="{47606F40-7FDB-4973-9C83-955F8F3B72AE}" type="presOf" srcId="{64E5D32E-7A83-4CA0-B203-6DCB4E544AD6}" destId="{17D95D58-EE11-46E6-8EA6-EF4888216C94}" srcOrd="0" destOrd="0" presId="urn:microsoft.com/office/officeart/2005/8/layout/default"/>
    <dgm:cxn modelId="{32CFDD72-786D-4EFB-9480-B08278469245}" type="presOf" srcId="{36DAAC59-2E6C-4D95-9837-8A84489F805F}" destId="{500D8A8E-229E-4492-9562-FCE2A0F99EF7}" srcOrd="0" destOrd="0" presId="urn:microsoft.com/office/officeart/2005/8/layout/default"/>
    <dgm:cxn modelId="{E1009286-3D3D-48C3-9A4C-C1F19D74BB61}" srcId="{62C8736D-D2AA-42EA-8E4D-C20B9A9A1C3B}" destId="{5BB5D3A7-3B87-48FD-B696-384F13848942}" srcOrd="3" destOrd="0" parTransId="{ACF38017-D1F9-46B4-BC87-A3012E763E28}" sibTransId="{EF6979EE-88F3-4C43-B5C0-D17383D1C314}"/>
    <dgm:cxn modelId="{F97BA38A-21C5-4FF7-B280-5F9ECD4D0666}" srcId="{62C8736D-D2AA-42EA-8E4D-C20B9A9A1C3B}" destId="{36DAAC59-2E6C-4D95-9837-8A84489F805F}" srcOrd="2" destOrd="0" parTransId="{12811201-D293-49A1-BED1-4AF630D8B955}" sibTransId="{C24444E3-8483-4E4B-A286-E1A6682544CC}"/>
    <dgm:cxn modelId="{FE7351DB-8A08-46F7-A548-3F9231F6523D}" type="presOf" srcId="{5BB5D3A7-3B87-48FD-B696-384F13848942}" destId="{1A2948A6-F178-4681-A9A7-083624AA85BA}" srcOrd="0" destOrd="0" presId="urn:microsoft.com/office/officeart/2005/8/layout/default"/>
    <dgm:cxn modelId="{E4072CE0-23E4-424B-8B8C-1A6DD519F256}" type="presOf" srcId="{29B38DC5-2C49-432D-AC25-24FFC3B5900C}" destId="{A9005567-3BCA-4B6A-9A62-0DD553AF4E1E}" srcOrd="0" destOrd="0" presId="urn:microsoft.com/office/officeart/2005/8/layout/default"/>
    <dgm:cxn modelId="{973A0E2C-C68E-4E32-9D3A-73CFC7F186B3}" type="presParOf" srcId="{52BE93D7-DAA8-4AA3-8D29-EE5B02B85E95}" destId="{A9005567-3BCA-4B6A-9A62-0DD553AF4E1E}" srcOrd="0" destOrd="0" presId="urn:microsoft.com/office/officeart/2005/8/layout/default"/>
    <dgm:cxn modelId="{F9ED99BC-B28C-4F8C-88F3-AAF1A40E0AD0}" type="presParOf" srcId="{52BE93D7-DAA8-4AA3-8D29-EE5B02B85E95}" destId="{71869DDD-C770-4F99-9EF6-52B684FC9C5B}" srcOrd="1" destOrd="0" presId="urn:microsoft.com/office/officeart/2005/8/layout/default"/>
    <dgm:cxn modelId="{72804550-B2B5-4E85-BE20-D18A37838141}" type="presParOf" srcId="{52BE93D7-DAA8-4AA3-8D29-EE5B02B85E95}" destId="{17D95D58-EE11-46E6-8EA6-EF4888216C94}" srcOrd="2" destOrd="0" presId="urn:microsoft.com/office/officeart/2005/8/layout/default"/>
    <dgm:cxn modelId="{2F14BBFE-0A82-4CB2-814E-4BF6AE3DA4F5}" type="presParOf" srcId="{52BE93D7-DAA8-4AA3-8D29-EE5B02B85E95}" destId="{D9C82B8A-8B23-454D-B3CE-77CA78565533}" srcOrd="3" destOrd="0" presId="urn:microsoft.com/office/officeart/2005/8/layout/default"/>
    <dgm:cxn modelId="{A8532041-F02E-4A21-A102-03C8E5B18556}" type="presParOf" srcId="{52BE93D7-DAA8-4AA3-8D29-EE5B02B85E95}" destId="{500D8A8E-229E-4492-9562-FCE2A0F99EF7}" srcOrd="4" destOrd="0" presId="urn:microsoft.com/office/officeart/2005/8/layout/default"/>
    <dgm:cxn modelId="{E1A9C8A9-2172-4F73-9DB5-38D487434FCD}" type="presParOf" srcId="{52BE93D7-DAA8-4AA3-8D29-EE5B02B85E95}" destId="{34F873C3-1FB3-4A7D-A658-E8A8CC429E8D}" srcOrd="5" destOrd="0" presId="urn:microsoft.com/office/officeart/2005/8/layout/default"/>
    <dgm:cxn modelId="{C4E5B491-E5A8-4AD2-A47E-9EA1C6EC7F6D}" type="presParOf" srcId="{52BE93D7-DAA8-4AA3-8D29-EE5B02B85E95}" destId="{1A2948A6-F178-4681-A9A7-083624AA85BA}"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75D4BFA9-B47E-44F8-A8C8-DAD3C284BD50}"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pl-PL"/>
        </a:p>
      </dgm:t>
    </dgm:pt>
    <dgm:pt modelId="{38B57A7A-21CD-4D2E-8115-230DEF6F8139}">
      <dgm:prSet phldrT="[Tekst]"/>
      <dgm:spPr/>
      <dgm:t>
        <a:bodyPr/>
        <a:lstStyle/>
        <a:p>
          <a:r>
            <a:rPr lang="pl-PL" b="0" i="0" dirty="0"/>
            <a:t>Fundacja rodzinna odpowiada całym swoim majątkiem solidarnie z fundatorem za zaległości podatkowe tego fundatora powstałe przed ustanowieniem fundacji rodzinnej</a:t>
          </a:r>
          <a:endParaRPr lang="pl-PL" dirty="0"/>
        </a:p>
      </dgm:t>
    </dgm:pt>
    <dgm:pt modelId="{AEBB8792-E93E-48A7-AF19-53899585ECAC}" type="parTrans" cxnId="{AF7D3606-539E-4314-A91B-6420DC5550A5}">
      <dgm:prSet/>
      <dgm:spPr/>
      <dgm:t>
        <a:bodyPr/>
        <a:lstStyle/>
        <a:p>
          <a:endParaRPr lang="pl-PL"/>
        </a:p>
      </dgm:t>
    </dgm:pt>
    <dgm:pt modelId="{5C6BDE09-714D-4021-9887-DE0195E73B58}" type="sibTrans" cxnId="{AF7D3606-539E-4314-A91B-6420DC5550A5}">
      <dgm:prSet/>
      <dgm:spPr/>
      <dgm:t>
        <a:bodyPr/>
        <a:lstStyle/>
        <a:p>
          <a:endParaRPr lang="pl-PL"/>
        </a:p>
      </dgm:t>
    </dgm:pt>
    <dgm:pt modelId="{08B45FA4-792E-477B-BE60-578BEA749AAD}">
      <dgm:prSet phldrT="[Tekst]"/>
      <dgm:spPr/>
      <dgm:t>
        <a:bodyPr/>
        <a:lstStyle/>
        <a:p>
          <a:r>
            <a:rPr lang="pl-PL" b="0" i="0" dirty="0"/>
            <a:t>Zakres odpowiedzialności fundacji rodzinnej jest ograniczony do wartości majątku wniesionego przez fundatora do fundacji rodzinnej</a:t>
          </a:r>
          <a:endParaRPr lang="pl-PL" dirty="0"/>
        </a:p>
      </dgm:t>
    </dgm:pt>
    <dgm:pt modelId="{B02330F3-F646-4EB7-84E4-2677BD138B4F}" type="parTrans" cxnId="{3715F132-2AE2-4A79-9558-89A9941CDFC9}">
      <dgm:prSet/>
      <dgm:spPr/>
      <dgm:t>
        <a:bodyPr/>
        <a:lstStyle/>
        <a:p>
          <a:endParaRPr lang="pl-PL"/>
        </a:p>
      </dgm:t>
    </dgm:pt>
    <dgm:pt modelId="{26EBB2F0-EAE8-4717-AF97-61A94E34C171}" type="sibTrans" cxnId="{3715F132-2AE2-4A79-9558-89A9941CDFC9}">
      <dgm:prSet/>
      <dgm:spPr/>
      <dgm:t>
        <a:bodyPr/>
        <a:lstStyle/>
        <a:p>
          <a:endParaRPr lang="pl-PL"/>
        </a:p>
      </dgm:t>
    </dgm:pt>
    <dgm:pt modelId="{1A150051-5E9D-4CC3-A8E4-12A9834C05C8}">
      <dgm:prSet phldrT="[Tekst]"/>
      <dgm:spPr/>
      <dgm:t>
        <a:bodyPr/>
        <a:lstStyle/>
        <a:p>
          <a:r>
            <a:rPr lang="pl-PL" dirty="0"/>
            <a:t>Zapisy te stosuje się odpowiednio do fundacji rodzinnej w organizacji</a:t>
          </a:r>
        </a:p>
      </dgm:t>
    </dgm:pt>
    <dgm:pt modelId="{DB7E70A5-6921-4577-BD4D-3F0A9E942AC4}" type="parTrans" cxnId="{93B4815A-01CD-4373-9CA1-31E233968089}">
      <dgm:prSet/>
      <dgm:spPr/>
      <dgm:t>
        <a:bodyPr/>
        <a:lstStyle/>
        <a:p>
          <a:endParaRPr lang="pl-PL"/>
        </a:p>
      </dgm:t>
    </dgm:pt>
    <dgm:pt modelId="{6BE85E8B-7DB0-4878-BB07-14686E23DF26}" type="sibTrans" cxnId="{93B4815A-01CD-4373-9CA1-31E233968089}">
      <dgm:prSet/>
      <dgm:spPr/>
      <dgm:t>
        <a:bodyPr/>
        <a:lstStyle/>
        <a:p>
          <a:endParaRPr lang="pl-PL"/>
        </a:p>
      </dgm:t>
    </dgm:pt>
    <dgm:pt modelId="{E504B4F1-52FF-4105-8878-C8516860CE12}" type="pres">
      <dgm:prSet presAssocID="{75D4BFA9-B47E-44F8-A8C8-DAD3C284BD50}" presName="linear" presStyleCnt="0">
        <dgm:presLayoutVars>
          <dgm:animLvl val="lvl"/>
          <dgm:resizeHandles val="exact"/>
        </dgm:presLayoutVars>
      </dgm:prSet>
      <dgm:spPr/>
    </dgm:pt>
    <dgm:pt modelId="{87B4F7FA-907F-4C2F-AF6E-60F9D17DCE69}" type="pres">
      <dgm:prSet presAssocID="{38B57A7A-21CD-4D2E-8115-230DEF6F8139}" presName="parentText" presStyleLbl="node1" presStyleIdx="0" presStyleCnt="3">
        <dgm:presLayoutVars>
          <dgm:chMax val="0"/>
          <dgm:bulletEnabled val="1"/>
        </dgm:presLayoutVars>
      </dgm:prSet>
      <dgm:spPr/>
    </dgm:pt>
    <dgm:pt modelId="{57699756-AD9C-44BF-9A1B-562273F74637}" type="pres">
      <dgm:prSet presAssocID="{5C6BDE09-714D-4021-9887-DE0195E73B58}" presName="spacer" presStyleCnt="0"/>
      <dgm:spPr/>
    </dgm:pt>
    <dgm:pt modelId="{8FB54CCB-279A-4E43-B544-00FCE97C4A7A}" type="pres">
      <dgm:prSet presAssocID="{08B45FA4-792E-477B-BE60-578BEA749AAD}" presName="parentText" presStyleLbl="node1" presStyleIdx="1" presStyleCnt="3">
        <dgm:presLayoutVars>
          <dgm:chMax val="0"/>
          <dgm:bulletEnabled val="1"/>
        </dgm:presLayoutVars>
      </dgm:prSet>
      <dgm:spPr/>
    </dgm:pt>
    <dgm:pt modelId="{475ACC51-A720-456C-AD22-0A9E673E01F8}" type="pres">
      <dgm:prSet presAssocID="{26EBB2F0-EAE8-4717-AF97-61A94E34C171}" presName="spacer" presStyleCnt="0"/>
      <dgm:spPr/>
    </dgm:pt>
    <dgm:pt modelId="{3842FDD2-AC59-4268-8BA4-3195DB9C9117}" type="pres">
      <dgm:prSet presAssocID="{1A150051-5E9D-4CC3-A8E4-12A9834C05C8}" presName="parentText" presStyleLbl="node1" presStyleIdx="2" presStyleCnt="3">
        <dgm:presLayoutVars>
          <dgm:chMax val="0"/>
          <dgm:bulletEnabled val="1"/>
        </dgm:presLayoutVars>
      </dgm:prSet>
      <dgm:spPr/>
    </dgm:pt>
  </dgm:ptLst>
  <dgm:cxnLst>
    <dgm:cxn modelId="{6EF36C01-CA5F-4BCD-AB3C-8C19D7BA320E}" type="presOf" srcId="{75D4BFA9-B47E-44F8-A8C8-DAD3C284BD50}" destId="{E504B4F1-52FF-4105-8878-C8516860CE12}" srcOrd="0" destOrd="0" presId="urn:microsoft.com/office/officeart/2005/8/layout/vList2"/>
    <dgm:cxn modelId="{AF7D3606-539E-4314-A91B-6420DC5550A5}" srcId="{75D4BFA9-B47E-44F8-A8C8-DAD3C284BD50}" destId="{38B57A7A-21CD-4D2E-8115-230DEF6F8139}" srcOrd="0" destOrd="0" parTransId="{AEBB8792-E93E-48A7-AF19-53899585ECAC}" sibTransId="{5C6BDE09-714D-4021-9887-DE0195E73B58}"/>
    <dgm:cxn modelId="{3715F132-2AE2-4A79-9558-89A9941CDFC9}" srcId="{75D4BFA9-B47E-44F8-A8C8-DAD3C284BD50}" destId="{08B45FA4-792E-477B-BE60-578BEA749AAD}" srcOrd="1" destOrd="0" parTransId="{B02330F3-F646-4EB7-84E4-2677BD138B4F}" sibTransId="{26EBB2F0-EAE8-4717-AF97-61A94E34C171}"/>
    <dgm:cxn modelId="{93B4815A-01CD-4373-9CA1-31E233968089}" srcId="{75D4BFA9-B47E-44F8-A8C8-DAD3C284BD50}" destId="{1A150051-5E9D-4CC3-A8E4-12A9834C05C8}" srcOrd="2" destOrd="0" parTransId="{DB7E70A5-6921-4577-BD4D-3F0A9E942AC4}" sibTransId="{6BE85E8B-7DB0-4878-BB07-14686E23DF26}"/>
    <dgm:cxn modelId="{EE652981-6957-4134-917E-DEF44010C47A}" type="presOf" srcId="{1A150051-5E9D-4CC3-A8E4-12A9834C05C8}" destId="{3842FDD2-AC59-4268-8BA4-3195DB9C9117}" srcOrd="0" destOrd="0" presId="urn:microsoft.com/office/officeart/2005/8/layout/vList2"/>
    <dgm:cxn modelId="{52E82E9D-1CC1-4EC3-8D30-660BD5159DE7}" type="presOf" srcId="{38B57A7A-21CD-4D2E-8115-230DEF6F8139}" destId="{87B4F7FA-907F-4C2F-AF6E-60F9D17DCE69}" srcOrd="0" destOrd="0" presId="urn:microsoft.com/office/officeart/2005/8/layout/vList2"/>
    <dgm:cxn modelId="{AEB9ECDD-DD0B-4C8A-8255-C46912AEB3B6}" type="presOf" srcId="{08B45FA4-792E-477B-BE60-578BEA749AAD}" destId="{8FB54CCB-279A-4E43-B544-00FCE97C4A7A}" srcOrd="0" destOrd="0" presId="urn:microsoft.com/office/officeart/2005/8/layout/vList2"/>
    <dgm:cxn modelId="{6E767F49-D516-4B29-B92D-A33C5CCD35BA}" type="presParOf" srcId="{E504B4F1-52FF-4105-8878-C8516860CE12}" destId="{87B4F7FA-907F-4C2F-AF6E-60F9D17DCE69}" srcOrd="0" destOrd="0" presId="urn:microsoft.com/office/officeart/2005/8/layout/vList2"/>
    <dgm:cxn modelId="{30CCABC3-D5E6-4680-AB69-4F0DECC87EC3}" type="presParOf" srcId="{E504B4F1-52FF-4105-8878-C8516860CE12}" destId="{57699756-AD9C-44BF-9A1B-562273F74637}" srcOrd="1" destOrd="0" presId="urn:microsoft.com/office/officeart/2005/8/layout/vList2"/>
    <dgm:cxn modelId="{686FA868-4E49-499F-A2BC-5F7636870746}" type="presParOf" srcId="{E504B4F1-52FF-4105-8878-C8516860CE12}" destId="{8FB54CCB-279A-4E43-B544-00FCE97C4A7A}" srcOrd="2" destOrd="0" presId="urn:microsoft.com/office/officeart/2005/8/layout/vList2"/>
    <dgm:cxn modelId="{F37B61D4-7966-41C0-B48B-3254CC49850A}" type="presParOf" srcId="{E504B4F1-52FF-4105-8878-C8516860CE12}" destId="{475ACC51-A720-456C-AD22-0A9E673E01F8}" srcOrd="3" destOrd="0" presId="urn:microsoft.com/office/officeart/2005/8/layout/vList2"/>
    <dgm:cxn modelId="{FC7C27E6-6793-4497-BA4B-B6510932C132}" type="presParOf" srcId="{E504B4F1-52FF-4105-8878-C8516860CE12}" destId="{3842FDD2-AC59-4268-8BA4-3195DB9C911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56C2A6A5-3FFA-4510-8131-44B91B405DAB}" type="doc">
      <dgm:prSet loTypeId="urn:microsoft.com/office/officeart/2005/8/layout/process1" loCatId="process" qsTypeId="urn:microsoft.com/office/officeart/2005/8/quickstyle/simple1" qsCatId="simple" csTypeId="urn:microsoft.com/office/officeart/2005/8/colors/colorful3" csCatId="colorful" phldr="1"/>
      <dgm:spPr/>
    </dgm:pt>
    <dgm:pt modelId="{3E9A60E2-30B7-42AE-AD27-031BFDB56C0A}">
      <dgm:prSet phldrT="[Tekst]"/>
      <dgm:spPr/>
      <dgm:t>
        <a:bodyPr/>
        <a:lstStyle/>
        <a:p>
          <a:r>
            <a:rPr lang="pl-PL" b="1" dirty="0"/>
            <a:t>Pytanie:</a:t>
          </a:r>
        </a:p>
        <a:p>
          <a:r>
            <a:rPr lang="pl-PL" b="0" i="0" dirty="0"/>
            <a:t>Jeżeli fundacja rodzinna, prowadząc działalność gospodarczą, wykroczy poza zakres z art. 5 ustawy o fundacji rodzinnej i będzie zobowiązana zapłacić CIT w stawce 25%, to czy ten podatek będzie zryczałtowany, a podstawą opodatkowania będzie przychód, czy też podatek ten będzie rozliczany na zasadach ogólnych, a podstawą opodatkowania będzie dochód, czyli przychód pomniejszony o koszty jego uzyskania?</a:t>
          </a:r>
          <a:endParaRPr lang="pl-PL" dirty="0"/>
        </a:p>
      </dgm:t>
    </dgm:pt>
    <dgm:pt modelId="{F8C6CAF5-9A2D-4B0A-B883-78B4478ACCA2}" type="parTrans" cxnId="{999FF0F5-E3E6-40CF-904C-8DD3E4B916C3}">
      <dgm:prSet/>
      <dgm:spPr/>
      <dgm:t>
        <a:bodyPr/>
        <a:lstStyle/>
        <a:p>
          <a:endParaRPr lang="pl-PL"/>
        </a:p>
      </dgm:t>
    </dgm:pt>
    <dgm:pt modelId="{806BB309-125B-4ECB-8373-4467283746FC}" type="sibTrans" cxnId="{999FF0F5-E3E6-40CF-904C-8DD3E4B916C3}">
      <dgm:prSet/>
      <dgm:spPr/>
      <dgm:t>
        <a:bodyPr/>
        <a:lstStyle/>
        <a:p>
          <a:endParaRPr lang="pl-PL"/>
        </a:p>
      </dgm:t>
    </dgm:pt>
    <dgm:pt modelId="{538DD804-7051-44D8-984B-5CE14887BEE3}">
      <dgm:prSet phldrT="[Tekst]"/>
      <dgm:spPr/>
      <dgm:t>
        <a:bodyPr/>
        <a:lstStyle/>
        <a:p>
          <a:r>
            <a:rPr lang="pl-PL" b="1" dirty="0"/>
            <a:t>Odpowiedź:</a:t>
          </a:r>
        </a:p>
        <a:p>
          <a:r>
            <a:rPr lang="pl-PL" b="0" i="0" dirty="0"/>
            <a:t>Uważam, że w przypadku fundacji rodzinnej prowadzącej działalność gospodarczą wykraczającą poza zakres określony w art. 5 ustawy o fundacji rodzinnej opodatkowana według stawki 25% jest podstawa opodatkowania ustalana na zasadach ogólnych, a więc dochód.</a:t>
          </a:r>
        </a:p>
        <a:p>
          <a:endParaRPr lang="pl-PL" b="0" i="0" dirty="0"/>
        </a:p>
        <a:p>
          <a:endParaRPr lang="pl-PL" dirty="0"/>
        </a:p>
      </dgm:t>
    </dgm:pt>
    <dgm:pt modelId="{F3899C56-1664-49F1-B9F0-427A65DA099A}" type="parTrans" cxnId="{30A49C91-0BFD-44C6-BAED-F104A6499E4C}">
      <dgm:prSet/>
      <dgm:spPr/>
      <dgm:t>
        <a:bodyPr/>
        <a:lstStyle/>
        <a:p>
          <a:endParaRPr lang="pl-PL"/>
        </a:p>
      </dgm:t>
    </dgm:pt>
    <dgm:pt modelId="{7FD3C0F2-8F4F-45EF-A05B-7DAF09260FC6}" type="sibTrans" cxnId="{30A49C91-0BFD-44C6-BAED-F104A6499E4C}">
      <dgm:prSet/>
      <dgm:spPr/>
      <dgm:t>
        <a:bodyPr/>
        <a:lstStyle/>
        <a:p>
          <a:endParaRPr lang="pl-PL"/>
        </a:p>
      </dgm:t>
    </dgm:pt>
    <dgm:pt modelId="{D4E8DD07-CC7C-4C3B-95F1-76AB6BC068A3}" type="pres">
      <dgm:prSet presAssocID="{56C2A6A5-3FFA-4510-8131-44B91B405DAB}" presName="Name0" presStyleCnt="0">
        <dgm:presLayoutVars>
          <dgm:dir/>
          <dgm:resizeHandles val="exact"/>
        </dgm:presLayoutVars>
      </dgm:prSet>
      <dgm:spPr/>
    </dgm:pt>
    <dgm:pt modelId="{71CFF9FB-01B5-4A95-A1D8-557762F94C59}" type="pres">
      <dgm:prSet presAssocID="{3E9A60E2-30B7-42AE-AD27-031BFDB56C0A}" presName="node" presStyleLbl="node1" presStyleIdx="0" presStyleCnt="2">
        <dgm:presLayoutVars>
          <dgm:bulletEnabled val="1"/>
        </dgm:presLayoutVars>
      </dgm:prSet>
      <dgm:spPr/>
    </dgm:pt>
    <dgm:pt modelId="{E261B3DF-146F-434B-B5AE-A995F6CB1ECD}" type="pres">
      <dgm:prSet presAssocID="{806BB309-125B-4ECB-8373-4467283746FC}" presName="sibTrans" presStyleLbl="sibTrans2D1" presStyleIdx="0" presStyleCnt="1"/>
      <dgm:spPr/>
    </dgm:pt>
    <dgm:pt modelId="{A383A9B5-D7BC-49C2-9496-CC23634188F8}" type="pres">
      <dgm:prSet presAssocID="{806BB309-125B-4ECB-8373-4467283746FC}" presName="connectorText" presStyleLbl="sibTrans2D1" presStyleIdx="0" presStyleCnt="1"/>
      <dgm:spPr/>
    </dgm:pt>
    <dgm:pt modelId="{89399F45-6237-4BF2-8E2D-96684D987F21}" type="pres">
      <dgm:prSet presAssocID="{538DD804-7051-44D8-984B-5CE14887BEE3}" presName="node" presStyleLbl="node1" presStyleIdx="1" presStyleCnt="2">
        <dgm:presLayoutVars>
          <dgm:bulletEnabled val="1"/>
        </dgm:presLayoutVars>
      </dgm:prSet>
      <dgm:spPr/>
    </dgm:pt>
  </dgm:ptLst>
  <dgm:cxnLst>
    <dgm:cxn modelId="{6524D133-172A-40A7-99ED-4EE0B1E2AEF2}" type="presOf" srcId="{806BB309-125B-4ECB-8373-4467283746FC}" destId="{A383A9B5-D7BC-49C2-9496-CC23634188F8}" srcOrd="1" destOrd="0" presId="urn:microsoft.com/office/officeart/2005/8/layout/process1"/>
    <dgm:cxn modelId="{E3DB435B-DBC9-4EEE-BAA7-44E8A72F876A}" type="presOf" srcId="{3E9A60E2-30B7-42AE-AD27-031BFDB56C0A}" destId="{71CFF9FB-01B5-4A95-A1D8-557762F94C59}" srcOrd="0" destOrd="0" presId="urn:microsoft.com/office/officeart/2005/8/layout/process1"/>
    <dgm:cxn modelId="{30A49C91-0BFD-44C6-BAED-F104A6499E4C}" srcId="{56C2A6A5-3FFA-4510-8131-44B91B405DAB}" destId="{538DD804-7051-44D8-984B-5CE14887BEE3}" srcOrd="1" destOrd="0" parTransId="{F3899C56-1664-49F1-B9F0-427A65DA099A}" sibTransId="{7FD3C0F2-8F4F-45EF-A05B-7DAF09260FC6}"/>
    <dgm:cxn modelId="{0C574994-754F-4924-B47D-DAD184F873E5}" type="presOf" srcId="{538DD804-7051-44D8-984B-5CE14887BEE3}" destId="{89399F45-6237-4BF2-8E2D-96684D987F21}" srcOrd="0" destOrd="0" presId="urn:microsoft.com/office/officeart/2005/8/layout/process1"/>
    <dgm:cxn modelId="{48DA51AE-0BB6-429F-80BA-5E930A4DEE66}" type="presOf" srcId="{56C2A6A5-3FFA-4510-8131-44B91B405DAB}" destId="{D4E8DD07-CC7C-4C3B-95F1-76AB6BC068A3}" srcOrd="0" destOrd="0" presId="urn:microsoft.com/office/officeart/2005/8/layout/process1"/>
    <dgm:cxn modelId="{E678D0E2-B6F2-49CF-8890-098A66656228}" type="presOf" srcId="{806BB309-125B-4ECB-8373-4467283746FC}" destId="{E261B3DF-146F-434B-B5AE-A995F6CB1ECD}" srcOrd="0" destOrd="0" presId="urn:microsoft.com/office/officeart/2005/8/layout/process1"/>
    <dgm:cxn modelId="{999FF0F5-E3E6-40CF-904C-8DD3E4B916C3}" srcId="{56C2A6A5-3FFA-4510-8131-44B91B405DAB}" destId="{3E9A60E2-30B7-42AE-AD27-031BFDB56C0A}" srcOrd="0" destOrd="0" parTransId="{F8C6CAF5-9A2D-4B0A-B883-78B4478ACCA2}" sibTransId="{806BB309-125B-4ECB-8373-4467283746FC}"/>
    <dgm:cxn modelId="{2F5F59CE-B0C2-417D-A7D3-600EAFBEE369}" type="presParOf" srcId="{D4E8DD07-CC7C-4C3B-95F1-76AB6BC068A3}" destId="{71CFF9FB-01B5-4A95-A1D8-557762F94C59}" srcOrd="0" destOrd="0" presId="urn:microsoft.com/office/officeart/2005/8/layout/process1"/>
    <dgm:cxn modelId="{1089212C-C06A-4436-A011-C1F4F0331C06}" type="presParOf" srcId="{D4E8DD07-CC7C-4C3B-95F1-76AB6BC068A3}" destId="{E261B3DF-146F-434B-B5AE-A995F6CB1ECD}" srcOrd="1" destOrd="0" presId="urn:microsoft.com/office/officeart/2005/8/layout/process1"/>
    <dgm:cxn modelId="{98935FD2-6400-470C-B30A-AF6D4844F3E8}" type="presParOf" srcId="{E261B3DF-146F-434B-B5AE-A995F6CB1ECD}" destId="{A383A9B5-D7BC-49C2-9496-CC23634188F8}" srcOrd="0" destOrd="0" presId="urn:microsoft.com/office/officeart/2005/8/layout/process1"/>
    <dgm:cxn modelId="{DB5A5565-EBF4-47E3-B3E1-77D5679A0EFF}" type="presParOf" srcId="{D4E8DD07-CC7C-4C3B-95F1-76AB6BC068A3}" destId="{89399F45-6237-4BF2-8E2D-96684D987F21}"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56C2A6A5-3FFA-4510-8131-44B91B405DAB}" type="doc">
      <dgm:prSet loTypeId="urn:microsoft.com/office/officeart/2005/8/layout/process1" loCatId="process" qsTypeId="urn:microsoft.com/office/officeart/2005/8/quickstyle/simple1" qsCatId="simple" csTypeId="urn:microsoft.com/office/officeart/2005/8/colors/accent4_1" csCatId="accent4" phldr="1"/>
      <dgm:spPr/>
    </dgm:pt>
    <dgm:pt modelId="{3E9A60E2-30B7-42AE-AD27-031BFDB56C0A}">
      <dgm:prSet phldrT="[Tekst]"/>
      <dgm:spPr/>
      <dgm:t>
        <a:bodyPr/>
        <a:lstStyle/>
        <a:p>
          <a:r>
            <a:rPr lang="pl-PL" b="1" dirty="0"/>
            <a:t>Pytanie:</a:t>
          </a:r>
        </a:p>
        <a:p>
          <a:r>
            <a:rPr lang="pl-PL" b="0" i="0" dirty="0"/>
            <a:t>Czy wnoszenie mienia do fundacji rodzinnej podlega opodatkowaniu VAT? Czy fundacja rodzinna może odliczać VAT od zakupu towarów i usług?</a:t>
          </a:r>
          <a:endParaRPr lang="pl-PL" dirty="0"/>
        </a:p>
      </dgm:t>
    </dgm:pt>
    <dgm:pt modelId="{F8C6CAF5-9A2D-4B0A-B883-78B4478ACCA2}" type="parTrans" cxnId="{999FF0F5-E3E6-40CF-904C-8DD3E4B916C3}">
      <dgm:prSet/>
      <dgm:spPr/>
      <dgm:t>
        <a:bodyPr/>
        <a:lstStyle/>
        <a:p>
          <a:endParaRPr lang="pl-PL"/>
        </a:p>
      </dgm:t>
    </dgm:pt>
    <dgm:pt modelId="{806BB309-125B-4ECB-8373-4467283746FC}" type="sibTrans" cxnId="{999FF0F5-E3E6-40CF-904C-8DD3E4B916C3}">
      <dgm:prSet/>
      <dgm:spPr/>
      <dgm:t>
        <a:bodyPr/>
        <a:lstStyle/>
        <a:p>
          <a:endParaRPr lang="pl-PL"/>
        </a:p>
      </dgm:t>
    </dgm:pt>
    <dgm:pt modelId="{538DD804-7051-44D8-984B-5CE14887BEE3}">
      <dgm:prSet phldrT="[Tekst]"/>
      <dgm:spPr/>
      <dgm:t>
        <a:bodyPr/>
        <a:lstStyle/>
        <a:p>
          <a:r>
            <a:rPr lang="pl-PL" b="1" dirty="0"/>
            <a:t>Odpowiedź:</a:t>
          </a:r>
        </a:p>
        <a:p>
          <a:r>
            <a:rPr lang="pl-PL" b="0" i="0" dirty="0"/>
            <a:t>Wnoszenie mienia do fundacji rodzinnej może podlegać opodatkowaniu podatkiem VAT jedynie jako nieodpłatne dostawy towarów i nieodpłatnie świadczone usługi. W zakresie w jakim warunki opodatkowania czynności nieodpłatnych nie są spełnione (w tym w przypadku mienia wnoszonego do fundacji ustanawianych w testamencie) do opodatkowania podatkiem VAT według mnie nie dochodzi.</a:t>
          </a:r>
        </a:p>
        <a:p>
          <a:r>
            <a:rPr lang="pl-PL" b="0" i="0" dirty="0"/>
            <a:t>W zakresie w jakim fundacja rodzinna dokonuje zakupów towarów i usług wykorzystywanych do wykonywania czynności dających prawo do odliczenia (w szczególności do wykonywania czynności opodatkowanych), może z tego prawa na zasadach ogólnych korzystać.</a:t>
          </a:r>
          <a:endParaRPr lang="pl-PL" dirty="0"/>
        </a:p>
      </dgm:t>
    </dgm:pt>
    <dgm:pt modelId="{F3899C56-1664-49F1-B9F0-427A65DA099A}" type="parTrans" cxnId="{30A49C91-0BFD-44C6-BAED-F104A6499E4C}">
      <dgm:prSet/>
      <dgm:spPr/>
      <dgm:t>
        <a:bodyPr/>
        <a:lstStyle/>
        <a:p>
          <a:endParaRPr lang="pl-PL"/>
        </a:p>
      </dgm:t>
    </dgm:pt>
    <dgm:pt modelId="{7FD3C0F2-8F4F-45EF-A05B-7DAF09260FC6}" type="sibTrans" cxnId="{30A49C91-0BFD-44C6-BAED-F104A6499E4C}">
      <dgm:prSet/>
      <dgm:spPr/>
      <dgm:t>
        <a:bodyPr/>
        <a:lstStyle/>
        <a:p>
          <a:endParaRPr lang="pl-PL"/>
        </a:p>
      </dgm:t>
    </dgm:pt>
    <dgm:pt modelId="{D4E8DD07-CC7C-4C3B-95F1-76AB6BC068A3}" type="pres">
      <dgm:prSet presAssocID="{56C2A6A5-3FFA-4510-8131-44B91B405DAB}" presName="Name0" presStyleCnt="0">
        <dgm:presLayoutVars>
          <dgm:dir/>
          <dgm:resizeHandles val="exact"/>
        </dgm:presLayoutVars>
      </dgm:prSet>
      <dgm:spPr/>
    </dgm:pt>
    <dgm:pt modelId="{71CFF9FB-01B5-4A95-A1D8-557762F94C59}" type="pres">
      <dgm:prSet presAssocID="{3E9A60E2-30B7-42AE-AD27-031BFDB56C0A}" presName="node" presStyleLbl="node1" presStyleIdx="0" presStyleCnt="2">
        <dgm:presLayoutVars>
          <dgm:bulletEnabled val="1"/>
        </dgm:presLayoutVars>
      </dgm:prSet>
      <dgm:spPr/>
    </dgm:pt>
    <dgm:pt modelId="{E261B3DF-146F-434B-B5AE-A995F6CB1ECD}" type="pres">
      <dgm:prSet presAssocID="{806BB309-125B-4ECB-8373-4467283746FC}" presName="sibTrans" presStyleLbl="sibTrans2D1" presStyleIdx="0" presStyleCnt="1"/>
      <dgm:spPr/>
    </dgm:pt>
    <dgm:pt modelId="{A383A9B5-D7BC-49C2-9496-CC23634188F8}" type="pres">
      <dgm:prSet presAssocID="{806BB309-125B-4ECB-8373-4467283746FC}" presName="connectorText" presStyleLbl="sibTrans2D1" presStyleIdx="0" presStyleCnt="1"/>
      <dgm:spPr/>
    </dgm:pt>
    <dgm:pt modelId="{89399F45-6237-4BF2-8E2D-96684D987F21}" type="pres">
      <dgm:prSet presAssocID="{538DD804-7051-44D8-984B-5CE14887BEE3}" presName="node" presStyleLbl="node1" presStyleIdx="1" presStyleCnt="2">
        <dgm:presLayoutVars>
          <dgm:bulletEnabled val="1"/>
        </dgm:presLayoutVars>
      </dgm:prSet>
      <dgm:spPr/>
    </dgm:pt>
  </dgm:ptLst>
  <dgm:cxnLst>
    <dgm:cxn modelId="{6524D133-172A-40A7-99ED-4EE0B1E2AEF2}" type="presOf" srcId="{806BB309-125B-4ECB-8373-4467283746FC}" destId="{A383A9B5-D7BC-49C2-9496-CC23634188F8}" srcOrd="1" destOrd="0" presId="urn:microsoft.com/office/officeart/2005/8/layout/process1"/>
    <dgm:cxn modelId="{E3DB435B-DBC9-4EEE-BAA7-44E8A72F876A}" type="presOf" srcId="{3E9A60E2-30B7-42AE-AD27-031BFDB56C0A}" destId="{71CFF9FB-01B5-4A95-A1D8-557762F94C59}" srcOrd="0" destOrd="0" presId="urn:microsoft.com/office/officeart/2005/8/layout/process1"/>
    <dgm:cxn modelId="{30A49C91-0BFD-44C6-BAED-F104A6499E4C}" srcId="{56C2A6A5-3FFA-4510-8131-44B91B405DAB}" destId="{538DD804-7051-44D8-984B-5CE14887BEE3}" srcOrd="1" destOrd="0" parTransId="{F3899C56-1664-49F1-B9F0-427A65DA099A}" sibTransId="{7FD3C0F2-8F4F-45EF-A05B-7DAF09260FC6}"/>
    <dgm:cxn modelId="{0C574994-754F-4924-B47D-DAD184F873E5}" type="presOf" srcId="{538DD804-7051-44D8-984B-5CE14887BEE3}" destId="{89399F45-6237-4BF2-8E2D-96684D987F21}" srcOrd="0" destOrd="0" presId="urn:microsoft.com/office/officeart/2005/8/layout/process1"/>
    <dgm:cxn modelId="{48DA51AE-0BB6-429F-80BA-5E930A4DEE66}" type="presOf" srcId="{56C2A6A5-3FFA-4510-8131-44B91B405DAB}" destId="{D4E8DD07-CC7C-4C3B-95F1-76AB6BC068A3}" srcOrd="0" destOrd="0" presId="urn:microsoft.com/office/officeart/2005/8/layout/process1"/>
    <dgm:cxn modelId="{E678D0E2-B6F2-49CF-8890-098A66656228}" type="presOf" srcId="{806BB309-125B-4ECB-8373-4467283746FC}" destId="{E261B3DF-146F-434B-B5AE-A995F6CB1ECD}" srcOrd="0" destOrd="0" presId="urn:microsoft.com/office/officeart/2005/8/layout/process1"/>
    <dgm:cxn modelId="{999FF0F5-E3E6-40CF-904C-8DD3E4B916C3}" srcId="{56C2A6A5-3FFA-4510-8131-44B91B405DAB}" destId="{3E9A60E2-30B7-42AE-AD27-031BFDB56C0A}" srcOrd="0" destOrd="0" parTransId="{F8C6CAF5-9A2D-4B0A-B883-78B4478ACCA2}" sibTransId="{806BB309-125B-4ECB-8373-4467283746FC}"/>
    <dgm:cxn modelId="{2F5F59CE-B0C2-417D-A7D3-600EAFBEE369}" type="presParOf" srcId="{D4E8DD07-CC7C-4C3B-95F1-76AB6BC068A3}" destId="{71CFF9FB-01B5-4A95-A1D8-557762F94C59}" srcOrd="0" destOrd="0" presId="urn:microsoft.com/office/officeart/2005/8/layout/process1"/>
    <dgm:cxn modelId="{1089212C-C06A-4436-A011-C1F4F0331C06}" type="presParOf" srcId="{D4E8DD07-CC7C-4C3B-95F1-76AB6BC068A3}" destId="{E261B3DF-146F-434B-B5AE-A995F6CB1ECD}" srcOrd="1" destOrd="0" presId="urn:microsoft.com/office/officeart/2005/8/layout/process1"/>
    <dgm:cxn modelId="{98935FD2-6400-470C-B30A-AF6D4844F3E8}" type="presParOf" srcId="{E261B3DF-146F-434B-B5AE-A995F6CB1ECD}" destId="{A383A9B5-D7BC-49C2-9496-CC23634188F8}" srcOrd="0" destOrd="0" presId="urn:microsoft.com/office/officeart/2005/8/layout/process1"/>
    <dgm:cxn modelId="{DB5A5565-EBF4-47E3-B3E1-77D5679A0EFF}" type="presParOf" srcId="{D4E8DD07-CC7C-4C3B-95F1-76AB6BC068A3}" destId="{89399F45-6237-4BF2-8E2D-96684D987F21}"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56C2A6A5-3FFA-4510-8131-44B91B405DAB}" type="doc">
      <dgm:prSet loTypeId="urn:microsoft.com/office/officeart/2005/8/layout/process1" loCatId="process" qsTypeId="urn:microsoft.com/office/officeart/2005/8/quickstyle/simple1" qsCatId="simple" csTypeId="urn:microsoft.com/office/officeart/2005/8/colors/colorful3" csCatId="colorful" phldr="1"/>
      <dgm:spPr/>
    </dgm:pt>
    <dgm:pt modelId="{3E9A60E2-30B7-42AE-AD27-031BFDB56C0A}">
      <dgm:prSet phldrT="[Tekst]"/>
      <dgm:spPr/>
      <dgm:t>
        <a:bodyPr/>
        <a:lstStyle/>
        <a:p>
          <a:r>
            <a:rPr lang="pl-PL" b="1" dirty="0"/>
            <a:t>Pytanie:</a:t>
          </a:r>
        </a:p>
        <a:p>
          <a:r>
            <a:rPr lang="pl-PL" b="0" i="0" dirty="0"/>
            <a:t>Czy wypłaty świadczeń na rzecz beneficjentów fundacji rodzinnej obciążają wynik finansowy fundacji rodzinnej?</a:t>
          </a:r>
          <a:endParaRPr lang="pl-PL" b="0" dirty="0"/>
        </a:p>
      </dgm:t>
    </dgm:pt>
    <dgm:pt modelId="{F8C6CAF5-9A2D-4B0A-B883-78B4478ACCA2}" type="parTrans" cxnId="{999FF0F5-E3E6-40CF-904C-8DD3E4B916C3}">
      <dgm:prSet/>
      <dgm:spPr/>
      <dgm:t>
        <a:bodyPr/>
        <a:lstStyle/>
        <a:p>
          <a:endParaRPr lang="pl-PL"/>
        </a:p>
      </dgm:t>
    </dgm:pt>
    <dgm:pt modelId="{806BB309-125B-4ECB-8373-4467283746FC}" type="sibTrans" cxnId="{999FF0F5-E3E6-40CF-904C-8DD3E4B916C3}">
      <dgm:prSet/>
      <dgm:spPr/>
      <dgm:t>
        <a:bodyPr/>
        <a:lstStyle/>
        <a:p>
          <a:endParaRPr lang="pl-PL"/>
        </a:p>
      </dgm:t>
    </dgm:pt>
    <dgm:pt modelId="{538DD804-7051-44D8-984B-5CE14887BEE3}">
      <dgm:prSet phldrT="[Tekst]"/>
      <dgm:spPr/>
      <dgm:t>
        <a:bodyPr/>
        <a:lstStyle/>
        <a:p>
          <a:r>
            <a:rPr lang="pl-PL" b="1" dirty="0"/>
            <a:t>Odpowiedź:</a:t>
          </a:r>
        </a:p>
        <a:p>
          <a:r>
            <a:rPr lang="pl-PL" b="0" i="0" dirty="0"/>
            <a:t>Wypłaty świadczeń na rzecz beneficjentów fundacji rodzinnej (tak samo jak np. pokrywane przez fundację koszty ich utrzymania lub kształcenia) powinny obciążać wynik finansowy fundacji. Nie będą to rozliczenia kapitałowe (jak w przypadku spółek prawa handlowego i zysków wypłacanych wspólnikom), gdyż celem fundacji rodzinnej jest gromadzenie mienia, zarządzanie nim w interesie beneficjentów oraz spełnianie świadczeń na rzecz beneficjentów. Te świadczenia powinny księgowo stanowić koszty działalności prowadzonej przez fundację.</a:t>
          </a:r>
        </a:p>
        <a:p>
          <a:endParaRPr lang="pl-PL" dirty="0"/>
        </a:p>
      </dgm:t>
    </dgm:pt>
    <dgm:pt modelId="{F3899C56-1664-49F1-B9F0-427A65DA099A}" type="parTrans" cxnId="{30A49C91-0BFD-44C6-BAED-F104A6499E4C}">
      <dgm:prSet/>
      <dgm:spPr/>
      <dgm:t>
        <a:bodyPr/>
        <a:lstStyle/>
        <a:p>
          <a:endParaRPr lang="pl-PL"/>
        </a:p>
      </dgm:t>
    </dgm:pt>
    <dgm:pt modelId="{7FD3C0F2-8F4F-45EF-A05B-7DAF09260FC6}" type="sibTrans" cxnId="{30A49C91-0BFD-44C6-BAED-F104A6499E4C}">
      <dgm:prSet/>
      <dgm:spPr/>
      <dgm:t>
        <a:bodyPr/>
        <a:lstStyle/>
        <a:p>
          <a:endParaRPr lang="pl-PL"/>
        </a:p>
      </dgm:t>
    </dgm:pt>
    <dgm:pt modelId="{D4E8DD07-CC7C-4C3B-95F1-76AB6BC068A3}" type="pres">
      <dgm:prSet presAssocID="{56C2A6A5-3FFA-4510-8131-44B91B405DAB}" presName="Name0" presStyleCnt="0">
        <dgm:presLayoutVars>
          <dgm:dir/>
          <dgm:resizeHandles val="exact"/>
        </dgm:presLayoutVars>
      </dgm:prSet>
      <dgm:spPr/>
    </dgm:pt>
    <dgm:pt modelId="{71CFF9FB-01B5-4A95-A1D8-557762F94C59}" type="pres">
      <dgm:prSet presAssocID="{3E9A60E2-30B7-42AE-AD27-031BFDB56C0A}" presName="node" presStyleLbl="node1" presStyleIdx="0" presStyleCnt="2">
        <dgm:presLayoutVars>
          <dgm:bulletEnabled val="1"/>
        </dgm:presLayoutVars>
      </dgm:prSet>
      <dgm:spPr/>
    </dgm:pt>
    <dgm:pt modelId="{E261B3DF-146F-434B-B5AE-A995F6CB1ECD}" type="pres">
      <dgm:prSet presAssocID="{806BB309-125B-4ECB-8373-4467283746FC}" presName="sibTrans" presStyleLbl="sibTrans2D1" presStyleIdx="0" presStyleCnt="1"/>
      <dgm:spPr/>
    </dgm:pt>
    <dgm:pt modelId="{A383A9B5-D7BC-49C2-9496-CC23634188F8}" type="pres">
      <dgm:prSet presAssocID="{806BB309-125B-4ECB-8373-4467283746FC}" presName="connectorText" presStyleLbl="sibTrans2D1" presStyleIdx="0" presStyleCnt="1"/>
      <dgm:spPr/>
    </dgm:pt>
    <dgm:pt modelId="{89399F45-6237-4BF2-8E2D-96684D987F21}" type="pres">
      <dgm:prSet presAssocID="{538DD804-7051-44D8-984B-5CE14887BEE3}" presName="node" presStyleLbl="node1" presStyleIdx="1" presStyleCnt="2">
        <dgm:presLayoutVars>
          <dgm:bulletEnabled val="1"/>
        </dgm:presLayoutVars>
      </dgm:prSet>
      <dgm:spPr/>
    </dgm:pt>
  </dgm:ptLst>
  <dgm:cxnLst>
    <dgm:cxn modelId="{6524D133-172A-40A7-99ED-4EE0B1E2AEF2}" type="presOf" srcId="{806BB309-125B-4ECB-8373-4467283746FC}" destId="{A383A9B5-D7BC-49C2-9496-CC23634188F8}" srcOrd="1" destOrd="0" presId="urn:microsoft.com/office/officeart/2005/8/layout/process1"/>
    <dgm:cxn modelId="{E3DB435B-DBC9-4EEE-BAA7-44E8A72F876A}" type="presOf" srcId="{3E9A60E2-30B7-42AE-AD27-031BFDB56C0A}" destId="{71CFF9FB-01B5-4A95-A1D8-557762F94C59}" srcOrd="0" destOrd="0" presId="urn:microsoft.com/office/officeart/2005/8/layout/process1"/>
    <dgm:cxn modelId="{30A49C91-0BFD-44C6-BAED-F104A6499E4C}" srcId="{56C2A6A5-3FFA-4510-8131-44B91B405DAB}" destId="{538DD804-7051-44D8-984B-5CE14887BEE3}" srcOrd="1" destOrd="0" parTransId="{F3899C56-1664-49F1-B9F0-427A65DA099A}" sibTransId="{7FD3C0F2-8F4F-45EF-A05B-7DAF09260FC6}"/>
    <dgm:cxn modelId="{0C574994-754F-4924-B47D-DAD184F873E5}" type="presOf" srcId="{538DD804-7051-44D8-984B-5CE14887BEE3}" destId="{89399F45-6237-4BF2-8E2D-96684D987F21}" srcOrd="0" destOrd="0" presId="urn:microsoft.com/office/officeart/2005/8/layout/process1"/>
    <dgm:cxn modelId="{48DA51AE-0BB6-429F-80BA-5E930A4DEE66}" type="presOf" srcId="{56C2A6A5-3FFA-4510-8131-44B91B405DAB}" destId="{D4E8DD07-CC7C-4C3B-95F1-76AB6BC068A3}" srcOrd="0" destOrd="0" presId="urn:microsoft.com/office/officeart/2005/8/layout/process1"/>
    <dgm:cxn modelId="{E678D0E2-B6F2-49CF-8890-098A66656228}" type="presOf" srcId="{806BB309-125B-4ECB-8373-4467283746FC}" destId="{E261B3DF-146F-434B-B5AE-A995F6CB1ECD}" srcOrd="0" destOrd="0" presId="urn:microsoft.com/office/officeart/2005/8/layout/process1"/>
    <dgm:cxn modelId="{999FF0F5-E3E6-40CF-904C-8DD3E4B916C3}" srcId="{56C2A6A5-3FFA-4510-8131-44B91B405DAB}" destId="{3E9A60E2-30B7-42AE-AD27-031BFDB56C0A}" srcOrd="0" destOrd="0" parTransId="{F8C6CAF5-9A2D-4B0A-B883-78B4478ACCA2}" sibTransId="{806BB309-125B-4ECB-8373-4467283746FC}"/>
    <dgm:cxn modelId="{2F5F59CE-B0C2-417D-A7D3-600EAFBEE369}" type="presParOf" srcId="{D4E8DD07-CC7C-4C3B-95F1-76AB6BC068A3}" destId="{71CFF9FB-01B5-4A95-A1D8-557762F94C59}" srcOrd="0" destOrd="0" presId="urn:microsoft.com/office/officeart/2005/8/layout/process1"/>
    <dgm:cxn modelId="{1089212C-C06A-4436-A011-C1F4F0331C06}" type="presParOf" srcId="{D4E8DD07-CC7C-4C3B-95F1-76AB6BC068A3}" destId="{E261B3DF-146F-434B-B5AE-A995F6CB1ECD}" srcOrd="1" destOrd="0" presId="urn:microsoft.com/office/officeart/2005/8/layout/process1"/>
    <dgm:cxn modelId="{98935FD2-6400-470C-B30A-AF6D4844F3E8}" type="presParOf" srcId="{E261B3DF-146F-434B-B5AE-A995F6CB1ECD}" destId="{A383A9B5-D7BC-49C2-9496-CC23634188F8}" srcOrd="0" destOrd="0" presId="urn:microsoft.com/office/officeart/2005/8/layout/process1"/>
    <dgm:cxn modelId="{DB5A5565-EBF4-47E3-B3E1-77D5679A0EFF}" type="presParOf" srcId="{D4E8DD07-CC7C-4C3B-95F1-76AB6BC068A3}" destId="{89399F45-6237-4BF2-8E2D-96684D987F21}"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56C2A6A5-3FFA-4510-8131-44B91B405DAB}" type="doc">
      <dgm:prSet loTypeId="urn:microsoft.com/office/officeart/2005/8/layout/process1" loCatId="process" qsTypeId="urn:microsoft.com/office/officeart/2005/8/quickstyle/simple1" qsCatId="simple" csTypeId="urn:microsoft.com/office/officeart/2005/8/colors/accent4_1" csCatId="accent4" phldr="1"/>
      <dgm:spPr/>
    </dgm:pt>
    <dgm:pt modelId="{3E9A60E2-30B7-42AE-AD27-031BFDB56C0A}">
      <dgm:prSet phldrT="[Tekst]"/>
      <dgm:spPr/>
      <dgm:t>
        <a:bodyPr/>
        <a:lstStyle/>
        <a:p>
          <a:r>
            <a:rPr lang="pl-PL" b="1" dirty="0"/>
            <a:t>Pytanie:</a:t>
          </a:r>
        </a:p>
        <a:p>
          <a:r>
            <a:rPr lang="pl-PL" b="0" i="0" dirty="0"/>
            <a:t>Jak oskładkowane będą świadczenia wypłacane na rzecz beneficjenta w fundacji rodzinnej?</a:t>
          </a:r>
          <a:endParaRPr lang="pl-PL" dirty="0"/>
        </a:p>
      </dgm:t>
    </dgm:pt>
    <dgm:pt modelId="{F8C6CAF5-9A2D-4B0A-B883-78B4478ACCA2}" type="parTrans" cxnId="{999FF0F5-E3E6-40CF-904C-8DD3E4B916C3}">
      <dgm:prSet/>
      <dgm:spPr/>
      <dgm:t>
        <a:bodyPr/>
        <a:lstStyle/>
        <a:p>
          <a:endParaRPr lang="pl-PL"/>
        </a:p>
      </dgm:t>
    </dgm:pt>
    <dgm:pt modelId="{806BB309-125B-4ECB-8373-4467283746FC}" type="sibTrans" cxnId="{999FF0F5-E3E6-40CF-904C-8DD3E4B916C3}">
      <dgm:prSet/>
      <dgm:spPr/>
      <dgm:t>
        <a:bodyPr/>
        <a:lstStyle/>
        <a:p>
          <a:endParaRPr lang="pl-PL"/>
        </a:p>
      </dgm:t>
    </dgm:pt>
    <dgm:pt modelId="{538DD804-7051-44D8-984B-5CE14887BEE3}">
      <dgm:prSet phldrT="[Tekst]"/>
      <dgm:spPr/>
      <dgm:t>
        <a:bodyPr/>
        <a:lstStyle/>
        <a:p>
          <a:r>
            <a:rPr lang="pl-PL" b="1" dirty="0"/>
            <a:t>Odpowiedź:</a:t>
          </a:r>
        </a:p>
        <a:p>
          <a:r>
            <a:rPr lang="pl-PL" b="0" i="0" dirty="0"/>
            <a:t>Świadczenia na rzecz beneficjenta w fundacji rodzinnej nie podlegają składkom ZUS.</a:t>
          </a:r>
          <a:endParaRPr lang="pl-PL" dirty="0"/>
        </a:p>
      </dgm:t>
    </dgm:pt>
    <dgm:pt modelId="{F3899C56-1664-49F1-B9F0-427A65DA099A}" type="parTrans" cxnId="{30A49C91-0BFD-44C6-BAED-F104A6499E4C}">
      <dgm:prSet/>
      <dgm:spPr/>
      <dgm:t>
        <a:bodyPr/>
        <a:lstStyle/>
        <a:p>
          <a:endParaRPr lang="pl-PL"/>
        </a:p>
      </dgm:t>
    </dgm:pt>
    <dgm:pt modelId="{7FD3C0F2-8F4F-45EF-A05B-7DAF09260FC6}" type="sibTrans" cxnId="{30A49C91-0BFD-44C6-BAED-F104A6499E4C}">
      <dgm:prSet/>
      <dgm:spPr/>
      <dgm:t>
        <a:bodyPr/>
        <a:lstStyle/>
        <a:p>
          <a:endParaRPr lang="pl-PL"/>
        </a:p>
      </dgm:t>
    </dgm:pt>
    <dgm:pt modelId="{D4E8DD07-CC7C-4C3B-95F1-76AB6BC068A3}" type="pres">
      <dgm:prSet presAssocID="{56C2A6A5-3FFA-4510-8131-44B91B405DAB}" presName="Name0" presStyleCnt="0">
        <dgm:presLayoutVars>
          <dgm:dir/>
          <dgm:resizeHandles val="exact"/>
        </dgm:presLayoutVars>
      </dgm:prSet>
      <dgm:spPr/>
    </dgm:pt>
    <dgm:pt modelId="{71CFF9FB-01B5-4A95-A1D8-557762F94C59}" type="pres">
      <dgm:prSet presAssocID="{3E9A60E2-30B7-42AE-AD27-031BFDB56C0A}" presName="node" presStyleLbl="node1" presStyleIdx="0" presStyleCnt="2">
        <dgm:presLayoutVars>
          <dgm:bulletEnabled val="1"/>
        </dgm:presLayoutVars>
      </dgm:prSet>
      <dgm:spPr/>
    </dgm:pt>
    <dgm:pt modelId="{E261B3DF-146F-434B-B5AE-A995F6CB1ECD}" type="pres">
      <dgm:prSet presAssocID="{806BB309-125B-4ECB-8373-4467283746FC}" presName="sibTrans" presStyleLbl="sibTrans2D1" presStyleIdx="0" presStyleCnt="1"/>
      <dgm:spPr/>
    </dgm:pt>
    <dgm:pt modelId="{A383A9B5-D7BC-49C2-9496-CC23634188F8}" type="pres">
      <dgm:prSet presAssocID="{806BB309-125B-4ECB-8373-4467283746FC}" presName="connectorText" presStyleLbl="sibTrans2D1" presStyleIdx="0" presStyleCnt="1"/>
      <dgm:spPr/>
    </dgm:pt>
    <dgm:pt modelId="{89399F45-6237-4BF2-8E2D-96684D987F21}" type="pres">
      <dgm:prSet presAssocID="{538DD804-7051-44D8-984B-5CE14887BEE3}" presName="node" presStyleLbl="node1" presStyleIdx="1" presStyleCnt="2">
        <dgm:presLayoutVars>
          <dgm:bulletEnabled val="1"/>
        </dgm:presLayoutVars>
      </dgm:prSet>
      <dgm:spPr/>
    </dgm:pt>
  </dgm:ptLst>
  <dgm:cxnLst>
    <dgm:cxn modelId="{6524D133-172A-40A7-99ED-4EE0B1E2AEF2}" type="presOf" srcId="{806BB309-125B-4ECB-8373-4467283746FC}" destId="{A383A9B5-D7BC-49C2-9496-CC23634188F8}" srcOrd="1" destOrd="0" presId="urn:microsoft.com/office/officeart/2005/8/layout/process1"/>
    <dgm:cxn modelId="{E3DB435B-DBC9-4EEE-BAA7-44E8A72F876A}" type="presOf" srcId="{3E9A60E2-30B7-42AE-AD27-031BFDB56C0A}" destId="{71CFF9FB-01B5-4A95-A1D8-557762F94C59}" srcOrd="0" destOrd="0" presId="urn:microsoft.com/office/officeart/2005/8/layout/process1"/>
    <dgm:cxn modelId="{30A49C91-0BFD-44C6-BAED-F104A6499E4C}" srcId="{56C2A6A5-3FFA-4510-8131-44B91B405DAB}" destId="{538DD804-7051-44D8-984B-5CE14887BEE3}" srcOrd="1" destOrd="0" parTransId="{F3899C56-1664-49F1-B9F0-427A65DA099A}" sibTransId="{7FD3C0F2-8F4F-45EF-A05B-7DAF09260FC6}"/>
    <dgm:cxn modelId="{0C574994-754F-4924-B47D-DAD184F873E5}" type="presOf" srcId="{538DD804-7051-44D8-984B-5CE14887BEE3}" destId="{89399F45-6237-4BF2-8E2D-96684D987F21}" srcOrd="0" destOrd="0" presId="urn:microsoft.com/office/officeart/2005/8/layout/process1"/>
    <dgm:cxn modelId="{48DA51AE-0BB6-429F-80BA-5E930A4DEE66}" type="presOf" srcId="{56C2A6A5-3FFA-4510-8131-44B91B405DAB}" destId="{D4E8DD07-CC7C-4C3B-95F1-76AB6BC068A3}" srcOrd="0" destOrd="0" presId="urn:microsoft.com/office/officeart/2005/8/layout/process1"/>
    <dgm:cxn modelId="{E678D0E2-B6F2-49CF-8890-098A66656228}" type="presOf" srcId="{806BB309-125B-4ECB-8373-4467283746FC}" destId="{E261B3DF-146F-434B-B5AE-A995F6CB1ECD}" srcOrd="0" destOrd="0" presId="urn:microsoft.com/office/officeart/2005/8/layout/process1"/>
    <dgm:cxn modelId="{999FF0F5-E3E6-40CF-904C-8DD3E4B916C3}" srcId="{56C2A6A5-3FFA-4510-8131-44B91B405DAB}" destId="{3E9A60E2-30B7-42AE-AD27-031BFDB56C0A}" srcOrd="0" destOrd="0" parTransId="{F8C6CAF5-9A2D-4B0A-B883-78B4478ACCA2}" sibTransId="{806BB309-125B-4ECB-8373-4467283746FC}"/>
    <dgm:cxn modelId="{2F5F59CE-B0C2-417D-A7D3-600EAFBEE369}" type="presParOf" srcId="{D4E8DD07-CC7C-4C3B-95F1-76AB6BC068A3}" destId="{71CFF9FB-01B5-4A95-A1D8-557762F94C59}" srcOrd="0" destOrd="0" presId="urn:microsoft.com/office/officeart/2005/8/layout/process1"/>
    <dgm:cxn modelId="{1089212C-C06A-4436-A011-C1F4F0331C06}" type="presParOf" srcId="{D4E8DD07-CC7C-4C3B-95F1-76AB6BC068A3}" destId="{E261B3DF-146F-434B-B5AE-A995F6CB1ECD}" srcOrd="1" destOrd="0" presId="urn:microsoft.com/office/officeart/2005/8/layout/process1"/>
    <dgm:cxn modelId="{98935FD2-6400-470C-B30A-AF6D4844F3E8}" type="presParOf" srcId="{E261B3DF-146F-434B-B5AE-A995F6CB1ECD}" destId="{A383A9B5-D7BC-49C2-9496-CC23634188F8}" srcOrd="0" destOrd="0" presId="urn:microsoft.com/office/officeart/2005/8/layout/process1"/>
    <dgm:cxn modelId="{DB5A5565-EBF4-47E3-B3E1-77D5679A0EFF}" type="presParOf" srcId="{D4E8DD07-CC7C-4C3B-95F1-76AB6BC068A3}" destId="{89399F45-6237-4BF2-8E2D-96684D987F21}"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56C2A6A5-3FFA-4510-8131-44B91B405DAB}" type="doc">
      <dgm:prSet loTypeId="urn:microsoft.com/office/officeart/2005/8/layout/process1" loCatId="process" qsTypeId="urn:microsoft.com/office/officeart/2005/8/quickstyle/simple1" qsCatId="simple" csTypeId="urn:microsoft.com/office/officeart/2005/8/colors/colorful3" csCatId="colorful" phldr="1"/>
      <dgm:spPr/>
    </dgm:pt>
    <dgm:pt modelId="{3E9A60E2-30B7-42AE-AD27-031BFDB56C0A}">
      <dgm:prSet phldrT="[Tekst]"/>
      <dgm:spPr/>
      <dgm:t>
        <a:bodyPr/>
        <a:lstStyle/>
        <a:p>
          <a:r>
            <a:rPr lang="pl-PL" b="1" dirty="0"/>
            <a:t>Pytanie:</a:t>
          </a:r>
        </a:p>
        <a:p>
          <a:r>
            <a:rPr lang="pl-PL" b="0" i="0" dirty="0"/>
            <a:t>Małżonkowie postanowili utworzyć fundację rodzinną, do której, jako majątek, wniesione zostaną udziały w spółkach z o.o. oraz ich wspólne nieruchomości prywatne.</a:t>
          </a:r>
        </a:p>
        <a:p>
          <a:r>
            <a:rPr lang="pl-PL" b="0" i="0" dirty="0"/>
            <a:t>Jak z punktu widzenia ustawy o podatku dochodowym opodatkowana będzie sytuacja kiedy właściciele nieruchomości, a zarazem fundatorzy będą nadal mieszkać w mieszkaniu, które zostało wniesione do fundacji i stanowi jej majątek, czy będą to dla nich nieodpłatne świadczenia, czy może należy to traktować jako wartość wypłacanych przez fundację świadczeń?</a:t>
          </a:r>
          <a:endParaRPr lang="pl-PL" b="0" dirty="0"/>
        </a:p>
      </dgm:t>
    </dgm:pt>
    <dgm:pt modelId="{F8C6CAF5-9A2D-4B0A-B883-78B4478ACCA2}" type="parTrans" cxnId="{999FF0F5-E3E6-40CF-904C-8DD3E4B916C3}">
      <dgm:prSet/>
      <dgm:spPr/>
      <dgm:t>
        <a:bodyPr/>
        <a:lstStyle/>
        <a:p>
          <a:endParaRPr lang="pl-PL"/>
        </a:p>
      </dgm:t>
    </dgm:pt>
    <dgm:pt modelId="{806BB309-125B-4ECB-8373-4467283746FC}" type="sibTrans" cxnId="{999FF0F5-E3E6-40CF-904C-8DD3E4B916C3}">
      <dgm:prSet/>
      <dgm:spPr/>
      <dgm:t>
        <a:bodyPr/>
        <a:lstStyle/>
        <a:p>
          <a:endParaRPr lang="pl-PL"/>
        </a:p>
      </dgm:t>
    </dgm:pt>
    <dgm:pt modelId="{538DD804-7051-44D8-984B-5CE14887BEE3}">
      <dgm:prSet phldrT="[Tekst]"/>
      <dgm:spPr/>
      <dgm:t>
        <a:bodyPr/>
        <a:lstStyle/>
        <a:p>
          <a:r>
            <a:rPr lang="pl-PL" b="1" dirty="0"/>
            <a:t>Odpowiedź:</a:t>
          </a:r>
        </a:p>
        <a:p>
          <a:r>
            <a:rPr lang="pl-PL" b="0" i="0" dirty="0"/>
            <a:t>W opisywanym przykładzie najprościej by było gdyby małżonkowie wnieśli do fundacji lokal, ale obciążony prawem do zamieszkiwania (dożywociem). Wówczas, skoro fundacja nie otrzyma prawa do zamieszkania, nie będzie mogła takiego świadczenia świadczyć małżonkom - i nie powstanie u nich żadne przysporzenie.</a:t>
          </a:r>
          <a:endParaRPr lang="pl-PL" dirty="0"/>
        </a:p>
      </dgm:t>
    </dgm:pt>
    <dgm:pt modelId="{F3899C56-1664-49F1-B9F0-427A65DA099A}" type="parTrans" cxnId="{30A49C91-0BFD-44C6-BAED-F104A6499E4C}">
      <dgm:prSet/>
      <dgm:spPr/>
      <dgm:t>
        <a:bodyPr/>
        <a:lstStyle/>
        <a:p>
          <a:endParaRPr lang="pl-PL"/>
        </a:p>
      </dgm:t>
    </dgm:pt>
    <dgm:pt modelId="{7FD3C0F2-8F4F-45EF-A05B-7DAF09260FC6}" type="sibTrans" cxnId="{30A49C91-0BFD-44C6-BAED-F104A6499E4C}">
      <dgm:prSet/>
      <dgm:spPr/>
      <dgm:t>
        <a:bodyPr/>
        <a:lstStyle/>
        <a:p>
          <a:endParaRPr lang="pl-PL"/>
        </a:p>
      </dgm:t>
    </dgm:pt>
    <dgm:pt modelId="{D4E8DD07-CC7C-4C3B-95F1-76AB6BC068A3}" type="pres">
      <dgm:prSet presAssocID="{56C2A6A5-3FFA-4510-8131-44B91B405DAB}" presName="Name0" presStyleCnt="0">
        <dgm:presLayoutVars>
          <dgm:dir/>
          <dgm:resizeHandles val="exact"/>
        </dgm:presLayoutVars>
      </dgm:prSet>
      <dgm:spPr/>
    </dgm:pt>
    <dgm:pt modelId="{71CFF9FB-01B5-4A95-A1D8-557762F94C59}" type="pres">
      <dgm:prSet presAssocID="{3E9A60E2-30B7-42AE-AD27-031BFDB56C0A}" presName="node" presStyleLbl="node1" presStyleIdx="0" presStyleCnt="2" custLinFactX="-10047" custLinFactNeighborX="-100000" custLinFactNeighborY="-3190">
        <dgm:presLayoutVars>
          <dgm:bulletEnabled val="1"/>
        </dgm:presLayoutVars>
      </dgm:prSet>
      <dgm:spPr/>
    </dgm:pt>
    <dgm:pt modelId="{E261B3DF-146F-434B-B5AE-A995F6CB1ECD}" type="pres">
      <dgm:prSet presAssocID="{806BB309-125B-4ECB-8373-4467283746FC}" presName="sibTrans" presStyleLbl="sibTrans2D1" presStyleIdx="0" presStyleCnt="1"/>
      <dgm:spPr/>
    </dgm:pt>
    <dgm:pt modelId="{A383A9B5-D7BC-49C2-9496-CC23634188F8}" type="pres">
      <dgm:prSet presAssocID="{806BB309-125B-4ECB-8373-4467283746FC}" presName="connectorText" presStyleLbl="sibTrans2D1" presStyleIdx="0" presStyleCnt="1"/>
      <dgm:spPr/>
    </dgm:pt>
    <dgm:pt modelId="{89399F45-6237-4BF2-8E2D-96684D987F21}" type="pres">
      <dgm:prSet presAssocID="{538DD804-7051-44D8-984B-5CE14887BEE3}" presName="node" presStyleLbl="node1" presStyleIdx="1" presStyleCnt="2">
        <dgm:presLayoutVars>
          <dgm:bulletEnabled val="1"/>
        </dgm:presLayoutVars>
      </dgm:prSet>
      <dgm:spPr/>
    </dgm:pt>
  </dgm:ptLst>
  <dgm:cxnLst>
    <dgm:cxn modelId="{6524D133-172A-40A7-99ED-4EE0B1E2AEF2}" type="presOf" srcId="{806BB309-125B-4ECB-8373-4467283746FC}" destId="{A383A9B5-D7BC-49C2-9496-CC23634188F8}" srcOrd="1" destOrd="0" presId="urn:microsoft.com/office/officeart/2005/8/layout/process1"/>
    <dgm:cxn modelId="{E3DB435B-DBC9-4EEE-BAA7-44E8A72F876A}" type="presOf" srcId="{3E9A60E2-30B7-42AE-AD27-031BFDB56C0A}" destId="{71CFF9FB-01B5-4A95-A1D8-557762F94C59}" srcOrd="0" destOrd="0" presId="urn:microsoft.com/office/officeart/2005/8/layout/process1"/>
    <dgm:cxn modelId="{30A49C91-0BFD-44C6-BAED-F104A6499E4C}" srcId="{56C2A6A5-3FFA-4510-8131-44B91B405DAB}" destId="{538DD804-7051-44D8-984B-5CE14887BEE3}" srcOrd="1" destOrd="0" parTransId="{F3899C56-1664-49F1-B9F0-427A65DA099A}" sibTransId="{7FD3C0F2-8F4F-45EF-A05B-7DAF09260FC6}"/>
    <dgm:cxn modelId="{0C574994-754F-4924-B47D-DAD184F873E5}" type="presOf" srcId="{538DD804-7051-44D8-984B-5CE14887BEE3}" destId="{89399F45-6237-4BF2-8E2D-96684D987F21}" srcOrd="0" destOrd="0" presId="urn:microsoft.com/office/officeart/2005/8/layout/process1"/>
    <dgm:cxn modelId="{48DA51AE-0BB6-429F-80BA-5E930A4DEE66}" type="presOf" srcId="{56C2A6A5-3FFA-4510-8131-44B91B405DAB}" destId="{D4E8DD07-CC7C-4C3B-95F1-76AB6BC068A3}" srcOrd="0" destOrd="0" presId="urn:microsoft.com/office/officeart/2005/8/layout/process1"/>
    <dgm:cxn modelId="{E678D0E2-B6F2-49CF-8890-098A66656228}" type="presOf" srcId="{806BB309-125B-4ECB-8373-4467283746FC}" destId="{E261B3DF-146F-434B-B5AE-A995F6CB1ECD}" srcOrd="0" destOrd="0" presId="urn:microsoft.com/office/officeart/2005/8/layout/process1"/>
    <dgm:cxn modelId="{999FF0F5-E3E6-40CF-904C-8DD3E4B916C3}" srcId="{56C2A6A5-3FFA-4510-8131-44B91B405DAB}" destId="{3E9A60E2-30B7-42AE-AD27-031BFDB56C0A}" srcOrd="0" destOrd="0" parTransId="{F8C6CAF5-9A2D-4B0A-B883-78B4478ACCA2}" sibTransId="{806BB309-125B-4ECB-8373-4467283746FC}"/>
    <dgm:cxn modelId="{2F5F59CE-B0C2-417D-A7D3-600EAFBEE369}" type="presParOf" srcId="{D4E8DD07-CC7C-4C3B-95F1-76AB6BC068A3}" destId="{71CFF9FB-01B5-4A95-A1D8-557762F94C59}" srcOrd="0" destOrd="0" presId="urn:microsoft.com/office/officeart/2005/8/layout/process1"/>
    <dgm:cxn modelId="{1089212C-C06A-4436-A011-C1F4F0331C06}" type="presParOf" srcId="{D4E8DD07-CC7C-4C3B-95F1-76AB6BC068A3}" destId="{E261B3DF-146F-434B-B5AE-A995F6CB1ECD}" srcOrd="1" destOrd="0" presId="urn:microsoft.com/office/officeart/2005/8/layout/process1"/>
    <dgm:cxn modelId="{98935FD2-6400-470C-B30A-AF6D4844F3E8}" type="presParOf" srcId="{E261B3DF-146F-434B-B5AE-A995F6CB1ECD}" destId="{A383A9B5-D7BC-49C2-9496-CC23634188F8}" srcOrd="0" destOrd="0" presId="urn:microsoft.com/office/officeart/2005/8/layout/process1"/>
    <dgm:cxn modelId="{DB5A5565-EBF4-47E3-B3E1-77D5679A0EFF}" type="presParOf" srcId="{D4E8DD07-CC7C-4C3B-95F1-76AB6BC068A3}" destId="{89399F45-6237-4BF2-8E2D-96684D987F21}"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8C48DDD1-A0D9-46CD-99D8-A56E997EECFE}"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pl-PL"/>
        </a:p>
      </dgm:t>
    </dgm:pt>
    <dgm:pt modelId="{19403E2C-E125-4A8C-8986-B1184CD3A1D7}">
      <dgm:prSet phldrT="[Tekst]" custT="1"/>
      <dgm:spPr/>
      <dgm:t>
        <a:bodyPr/>
        <a:lstStyle/>
        <a:p>
          <a:pPr algn="ctr"/>
          <a:r>
            <a:rPr lang="pl-PL" sz="5800" dirty="0"/>
            <a:t>Dziękuję za uwagę!</a:t>
          </a:r>
        </a:p>
        <a:p>
          <a:pPr algn="r"/>
          <a:endParaRPr lang="pl-PL" sz="2000" dirty="0"/>
        </a:p>
        <a:p>
          <a:pPr algn="r"/>
          <a:r>
            <a:rPr lang="pl-PL" sz="2000" dirty="0"/>
            <a:t>adwokat i doradca podatkowy</a:t>
          </a:r>
        </a:p>
        <a:p>
          <a:pPr algn="r"/>
          <a:r>
            <a:rPr lang="pl-PL" sz="2000" dirty="0"/>
            <a:t>Grzegorz Hatala</a:t>
          </a:r>
        </a:p>
        <a:p>
          <a:pPr algn="ctr"/>
          <a:r>
            <a:rPr lang="pl-PL" sz="1500" dirty="0"/>
            <a:t>                                                                                                                 </a:t>
          </a:r>
          <a:r>
            <a:rPr lang="pl-PL" sz="1500" dirty="0" err="1"/>
            <a:t>pan_od_podatkow</a:t>
          </a:r>
          <a:endParaRPr lang="pl-PL" sz="1500" dirty="0"/>
        </a:p>
        <a:p>
          <a:pPr algn="ctr"/>
          <a:r>
            <a:rPr lang="pl-PL" sz="1500" dirty="0"/>
            <a:t>                                                                                                                 </a:t>
          </a:r>
          <a:r>
            <a:rPr lang="pl-PL" sz="1500" dirty="0" err="1"/>
            <a:t>pan_od_podatkow</a:t>
          </a:r>
          <a:endParaRPr lang="pl-PL" sz="1500" dirty="0"/>
        </a:p>
        <a:p>
          <a:pPr algn="ctr"/>
          <a:r>
            <a:rPr lang="pl-PL" sz="1500" dirty="0"/>
            <a:t>                                                                                                                      Hatala uczy podatków</a:t>
          </a:r>
        </a:p>
      </dgm:t>
    </dgm:pt>
    <dgm:pt modelId="{83162D73-172F-40B0-8087-2B5067FAAFD9}" type="parTrans" cxnId="{1D937505-3C41-4474-9343-F38A5D781E6B}">
      <dgm:prSet/>
      <dgm:spPr/>
      <dgm:t>
        <a:bodyPr/>
        <a:lstStyle/>
        <a:p>
          <a:endParaRPr lang="pl-PL"/>
        </a:p>
      </dgm:t>
    </dgm:pt>
    <dgm:pt modelId="{5F48E709-9247-4009-9D87-4EC9EBD69584}" type="sibTrans" cxnId="{1D937505-3C41-4474-9343-F38A5D781E6B}">
      <dgm:prSet/>
      <dgm:spPr/>
      <dgm:t>
        <a:bodyPr/>
        <a:lstStyle/>
        <a:p>
          <a:endParaRPr lang="pl-PL"/>
        </a:p>
      </dgm:t>
    </dgm:pt>
    <dgm:pt modelId="{BE15477A-8016-496E-9B89-0A083D51A392}" type="pres">
      <dgm:prSet presAssocID="{8C48DDD1-A0D9-46CD-99D8-A56E997EECFE}" presName="diagram" presStyleCnt="0">
        <dgm:presLayoutVars>
          <dgm:dir/>
          <dgm:resizeHandles val="exact"/>
        </dgm:presLayoutVars>
      </dgm:prSet>
      <dgm:spPr/>
    </dgm:pt>
    <dgm:pt modelId="{69A3D6D0-174F-4418-B95E-BAB6E2C9A265}" type="pres">
      <dgm:prSet presAssocID="{19403E2C-E125-4A8C-8986-B1184CD3A1D7}" presName="node" presStyleLbl="node1" presStyleIdx="0" presStyleCnt="1" custLinFactNeighborX="690" custLinFactNeighborY="4357">
        <dgm:presLayoutVars>
          <dgm:bulletEnabled val="1"/>
        </dgm:presLayoutVars>
      </dgm:prSet>
      <dgm:spPr/>
    </dgm:pt>
  </dgm:ptLst>
  <dgm:cxnLst>
    <dgm:cxn modelId="{1D937505-3C41-4474-9343-F38A5D781E6B}" srcId="{8C48DDD1-A0D9-46CD-99D8-A56E997EECFE}" destId="{19403E2C-E125-4A8C-8986-B1184CD3A1D7}" srcOrd="0" destOrd="0" parTransId="{83162D73-172F-40B0-8087-2B5067FAAFD9}" sibTransId="{5F48E709-9247-4009-9D87-4EC9EBD69584}"/>
    <dgm:cxn modelId="{8A2C2968-211E-4E0E-92E6-1C77C275339E}" type="presOf" srcId="{19403E2C-E125-4A8C-8986-B1184CD3A1D7}" destId="{69A3D6D0-174F-4418-B95E-BAB6E2C9A265}" srcOrd="0" destOrd="0" presId="urn:microsoft.com/office/officeart/2005/8/layout/default"/>
    <dgm:cxn modelId="{B52E52BC-D734-4BEA-B769-59056FD23E10}" type="presOf" srcId="{8C48DDD1-A0D9-46CD-99D8-A56E997EECFE}" destId="{BE15477A-8016-496E-9B89-0A083D51A392}" srcOrd="0" destOrd="0" presId="urn:microsoft.com/office/officeart/2005/8/layout/default"/>
    <dgm:cxn modelId="{47B96722-3238-4577-A3C4-412557C35F5C}" type="presParOf" srcId="{BE15477A-8016-496E-9B89-0A083D51A392}" destId="{69A3D6D0-174F-4418-B95E-BAB6E2C9A265}"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459205-E60D-4530-91F8-8A64727BED5C}"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pl-PL"/>
        </a:p>
      </dgm:t>
    </dgm:pt>
    <dgm:pt modelId="{4EDD50AE-D3BD-47FD-AB96-98BD057591AC}">
      <dgm:prSet phldrT="[Tekst]" custT="1"/>
      <dgm:spPr>
        <a:solidFill>
          <a:srgbClr val="D9C5AA"/>
        </a:solidFill>
      </dgm:spPr>
      <dgm:t>
        <a:bodyPr/>
        <a:lstStyle/>
        <a:p>
          <a:r>
            <a:rPr lang="pl-PL" sz="2500" dirty="0"/>
            <a:t>Założenie fundacji rodzinnej dla fundatora jest czynnością neutralną podatkowo zarówno na gruncie podatku dochodowego, jak również podatku od czynności cywilnoprawnych.</a:t>
          </a:r>
          <a:endParaRPr lang="pl-PL" sz="2800" dirty="0"/>
        </a:p>
      </dgm:t>
    </dgm:pt>
    <dgm:pt modelId="{BDF0D46C-E1E1-4727-B24F-8DB13500CCF5}" type="sibTrans" cxnId="{8C3362DA-3145-4A22-90E0-F49A2D11CA5C}">
      <dgm:prSet/>
      <dgm:spPr/>
      <dgm:t>
        <a:bodyPr/>
        <a:lstStyle/>
        <a:p>
          <a:endParaRPr lang="pl-PL"/>
        </a:p>
      </dgm:t>
    </dgm:pt>
    <dgm:pt modelId="{ECFADEF4-0590-4D0F-A44F-5135D0CFE3C8}" type="parTrans" cxnId="{8C3362DA-3145-4A22-90E0-F49A2D11CA5C}">
      <dgm:prSet/>
      <dgm:spPr/>
      <dgm:t>
        <a:bodyPr/>
        <a:lstStyle/>
        <a:p>
          <a:endParaRPr lang="pl-PL"/>
        </a:p>
      </dgm:t>
    </dgm:pt>
    <dgm:pt modelId="{FB3908B3-1321-4ED7-BBAD-8FF855B478EB}" type="pres">
      <dgm:prSet presAssocID="{C1459205-E60D-4530-91F8-8A64727BED5C}" presName="diagram" presStyleCnt="0">
        <dgm:presLayoutVars>
          <dgm:dir/>
          <dgm:resizeHandles val="exact"/>
        </dgm:presLayoutVars>
      </dgm:prSet>
      <dgm:spPr/>
    </dgm:pt>
    <dgm:pt modelId="{220217D0-CA9A-4D1D-A5B0-D392A016FC00}" type="pres">
      <dgm:prSet presAssocID="{4EDD50AE-D3BD-47FD-AB96-98BD057591AC}" presName="node" presStyleLbl="node1" presStyleIdx="0" presStyleCnt="1" custScaleX="100098" custScaleY="110981" custLinFactNeighborX="3079" custLinFactNeighborY="4271">
        <dgm:presLayoutVars>
          <dgm:bulletEnabled val="1"/>
        </dgm:presLayoutVars>
      </dgm:prSet>
      <dgm:spPr/>
    </dgm:pt>
  </dgm:ptLst>
  <dgm:cxnLst>
    <dgm:cxn modelId="{7F48296D-D9D4-4FC8-85D1-3558A4858AEE}" type="presOf" srcId="{4EDD50AE-D3BD-47FD-AB96-98BD057591AC}" destId="{220217D0-CA9A-4D1D-A5B0-D392A016FC00}" srcOrd="0" destOrd="0" presId="urn:microsoft.com/office/officeart/2005/8/layout/default"/>
    <dgm:cxn modelId="{215A8282-01B9-400C-9B2B-8399891934DA}" type="presOf" srcId="{C1459205-E60D-4530-91F8-8A64727BED5C}" destId="{FB3908B3-1321-4ED7-BBAD-8FF855B478EB}" srcOrd="0" destOrd="0" presId="urn:microsoft.com/office/officeart/2005/8/layout/default"/>
    <dgm:cxn modelId="{8C3362DA-3145-4A22-90E0-F49A2D11CA5C}" srcId="{C1459205-E60D-4530-91F8-8A64727BED5C}" destId="{4EDD50AE-D3BD-47FD-AB96-98BD057591AC}" srcOrd="0" destOrd="0" parTransId="{ECFADEF4-0590-4D0F-A44F-5135D0CFE3C8}" sibTransId="{BDF0D46C-E1E1-4727-B24F-8DB13500CCF5}"/>
    <dgm:cxn modelId="{F00295DE-271B-4ED0-A076-CBA1CF7CAF69}" type="presParOf" srcId="{FB3908B3-1321-4ED7-BBAD-8FF855B478EB}" destId="{220217D0-CA9A-4D1D-A5B0-D392A016FC00}"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594786A-9F68-4670-8332-78A339C20EE9}"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pl-PL"/>
        </a:p>
      </dgm:t>
    </dgm:pt>
    <dgm:pt modelId="{DC3EF8A7-4802-4231-AEB0-8EC120A30396}">
      <dgm:prSet phldrT="[Tekst]" custT="1"/>
      <dgm:spPr/>
      <dgm:t>
        <a:bodyPr/>
        <a:lstStyle/>
        <a:p>
          <a:r>
            <a:rPr lang="pl-PL" sz="1500" dirty="0"/>
            <a:t>Otrzymuje określone w statucie świadczenia od fundacji rodzinnej po jej rozwiązaniu</a:t>
          </a:r>
        </a:p>
      </dgm:t>
    </dgm:pt>
    <dgm:pt modelId="{7CCDD6F2-80AA-4AAD-BC83-1CA9E470903E}" type="parTrans" cxnId="{13DBE6DE-5F20-472F-ACF3-DFA246530515}">
      <dgm:prSet/>
      <dgm:spPr/>
      <dgm:t>
        <a:bodyPr/>
        <a:lstStyle/>
        <a:p>
          <a:endParaRPr lang="pl-PL"/>
        </a:p>
      </dgm:t>
    </dgm:pt>
    <dgm:pt modelId="{B3C83CE1-2EFA-4AFA-9D41-6D68100242CC}" type="sibTrans" cxnId="{13DBE6DE-5F20-472F-ACF3-DFA246530515}">
      <dgm:prSet/>
      <dgm:spPr/>
      <dgm:t>
        <a:bodyPr/>
        <a:lstStyle/>
        <a:p>
          <a:endParaRPr lang="pl-PL"/>
        </a:p>
      </dgm:t>
    </dgm:pt>
    <dgm:pt modelId="{A4010AE8-BDA8-4283-8874-92A9C82D060C}">
      <dgm:prSet phldrT="[Tekst]" custT="1"/>
      <dgm:spPr/>
      <dgm:t>
        <a:bodyPr/>
        <a:lstStyle/>
        <a:p>
          <a:r>
            <a:rPr lang="pl-PL" sz="1500" dirty="0"/>
            <a:t>Może być jednocześnie fundatorem</a:t>
          </a:r>
        </a:p>
      </dgm:t>
    </dgm:pt>
    <dgm:pt modelId="{D4E407B2-7CDE-4AB9-A48A-4BC9BB8127CA}" type="parTrans" cxnId="{3DAD22E4-B927-45E1-A903-08A254511391}">
      <dgm:prSet/>
      <dgm:spPr/>
      <dgm:t>
        <a:bodyPr/>
        <a:lstStyle/>
        <a:p>
          <a:endParaRPr lang="pl-PL"/>
        </a:p>
      </dgm:t>
    </dgm:pt>
    <dgm:pt modelId="{DB1A9D5C-E39D-40DC-A1F9-2768EC6EA263}" type="sibTrans" cxnId="{3DAD22E4-B927-45E1-A903-08A254511391}">
      <dgm:prSet/>
      <dgm:spPr/>
      <dgm:t>
        <a:bodyPr/>
        <a:lstStyle/>
        <a:p>
          <a:endParaRPr lang="pl-PL"/>
        </a:p>
      </dgm:t>
    </dgm:pt>
    <dgm:pt modelId="{C68F83B0-E01B-4484-90CF-0EEB3338C3BA}">
      <dgm:prSet phldrT="[Tekst]" custT="1"/>
      <dgm:spPr/>
      <dgm:t>
        <a:bodyPr/>
        <a:lstStyle/>
        <a:p>
          <a:r>
            <a:rPr lang="pl-PL" sz="1500" dirty="0"/>
            <a:t>Osoba fizyczna albo organizacja pozarządowa</a:t>
          </a:r>
        </a:p>
      </dgm:t>
    </dgm:pt>
    <dgm:pt modelId="{573C38E8-4850-43BA-8C5A-7B5959A404FC}" type="parTrans" cxnId="{3263B8AD-2DCD-4F36-A282-43C990D086C0}">
      <dgm:prSet/>
      <dgm:spPr/>
      <dgm:t>
        <a:bodyPr/>
        <a:lstStyle/>
        <a:p>
          <a:endParaRPr lang="pl-PL"/>
        </a:p>
      </dgm:t>
    </dgm:pt>
    <dgm:pt modelId="{2331FF0B-9575-46F9-9886-3A4905DCB949}" type="sibTrans" cxnId="{3263B8AD-2DCD-4F36-A282-43C990D086C0}">
      <dgm:prSet/>
      <dgm:spPr/>
      <dgm:t>
        <a:bodyPr/>
        <a:lstStyle/>
        <a:p>
          <a:endParaRPr lang="pl-PL"/>
        </a:p>
      </dgm:t>
    </dgm:pt>
    <dgm:pt modelId="{283A015C-43DC-4B2A-8AC5-8B3B24885A7D}">
      <dgm:prSet custT="1"/>
      <dgm:spPr/>
      <dgm:t>
        <a:bodyPr/>
        <a:lstStyle/>
        <a:p>
          <a:r>
            <a:rPr lang="pl-PL" sz="1500" dirty="0"/>
            <a:t>Ma prawo do uzyskania informacji o działalności fundacji rodzinnej</a:t>
          </a:r>
        </a:p>
      </dgm:t>
    </dgm:pt>
    <dgm:pt modelId="{AD5922C0-66F7-4D9D-B5E3-AE111165311A}" type="parTrans" cxnId="{1DE0B6FC-44A9-47F9-84DC-030A685DEA5B}">
      <dgm:prSet/>
      <dgm:spPr/>
      <dgm:t>
        <a:bodyPr/>
        <a:lstStyle/>
        <a:p>
          <a:endParaRPr lang="pl-PL"/>
        </a:p>
      </dgm:t>
    </dgm:pt>
    <dgm:pt modelId="{E8A5CEFB-4362-4B6E-9F55-FDD1D79F33DF}" type="sibTrans" cxnId="{1DE0B6FC-44A9-47F9-84DC-030A685DEA5B}">
      <dgm:prSet/>
      <dgm:spPr/>
      <dgm:t>
        <a:bodyPr/>
        <a:lstStyle/>
        <a:p>
          <a:endParaRPr lang="pl-PL"/>
        </a:p>
      </dgm:t>
    </dgm:pt>
    <dgm:pt modelId="{042DD51A-A119-412B-ACAC-5A97E59A0A57}">
      <dgm:prSet custT="1"/>
      <dgm:spPr/>
      <dgm:t>
        <a:bodyPr/>
        <a:lstStyle/>
        <a:p>
          <a:r>
            <a:rPr lang="pl-PL" sz="1500" dirty="0"/>
            <a:t>Może być członkiem organów fundacji rodzinnej</a:t>
          </a:r>
        </a:p>
      </dgm:t>
    </dgm:pt>
    <dgm:pt modelId="{8B1C8806-F47A-48C1-93DC-515E16492885}" type="parTrans" cxnId="{2FCF0E39-A227-4D0F-A0AF-5F26E2E151B0}">
      <dgm:prSet/>
      <dgm:spPr/>
      <dgm:t>
        <a:bodyPr/>
        <a:lstStyle/>
        <a:p>
          <a:endParaRPr lang="pl-PL"/>
        </a:p>
      </dgm:t>
    </dgm:pt>
    <dgm:pt modelId="{8C9BACB1-0B6F-4F08-AB2F-71FF3AE518B8}" type="sibTrans" cxnId="{2FCF0E39-A227-4D0F-A0AF-5F26E2E151B0}">
      <dgm:prSet/>
      <dgm:spPr/>
      <dgm:t>
        <a:bodyPr/>
        <a:lstStyle/>
        <a:p>
          <a:endParaRPr lang="pl-PL"/>
        </a:p>
      </dgm:t>
    </dgm:pt>
    <dgm:pt modelId="{17BC291E-B585-475C-AC93-ED407DB3A81A}">
      <dgm:prSet/>
      <dgm:spPr/>
      <dgm:t>
        <a:bodyPr/>
        <a:lstStyle/>
        <a:p>
          <a:r>
            <a:rPr lang="pl-PL" b="0" i="0" dirty="0"/>
            <a:t>Najczęściej beneficjentami fundacji rodzinnej będą członkowie rodziny, ale fundator może wskazać też osoby trzecie i organizacja pożytku publicznego</a:t>
          </a:r>
          <a:endParaRPr lang="pl-PL" dirty="0"/>
        </a:p>
      </dgm:t>
    </dgm:pt>
    <dgm:pt modelId="{CBDCE85E-DE6A-44EB-823B-B9E434481F00}" type="parTrans" cxnId="{83B38293-C5B4-4477-8235-B03B0A42C87C}">
      <dgm:prSet/>
      <dgm:spPr/>
      <dgm:t>
        <a:bodyPr/>
        <a:lstStyle/>
        <a:p>
          <a:endParaRPr lang="pl-PL"/>
        </a:p>
      </dgm:t>
    </dgm:pt>
    <dgm:pt modelId="{A366B43A-8B0A-4EB1-8DCE-A6AD4BC2BD7E}" type="sibTrans" cxnId="{83B38293-C5B4-4477-8235-B03B0A42C87C}">
      <dgm:prSet/>
      <dgm:spPr/>
      <dgm:t>
        <a:bodyPr/>
        <a:lstStyle/>
        <a:p>
          <a:endParaRPr lang="pl-PL"/>
        </a:p>
      </dgm:t>
    </dgm:pt>
    <dgm:pt modelId="{FB414E47-D87B-4890-B4AE-69B64AE90836}" type="pres">
      <dgm:prSet presAssocID="{5594786A-9F68-4670-8332-78A339C20EE9}" presName="diagram" presStyleCnt="0">
        <dgm:presLayoutVars>
          <dgm:dir/>
          <dgm:resizeHandles val="exact"/>
        </dgm:presLayoutVars>
      </dgm:prSet>
      <dgm:spPr/>
    </dgm:pt>
    <dgm:pt modelId="{81A63070-17AB-4EC1-8F24-3A2249E7E917}" type="pres">
      <dgm:prSet presAssocID="{C68F83B0-E01B-4484-90CF-0EEB3338C3BA}" presName="node" presStyleLbl="node1" presStyleIdx="0" presStyleCnt="6">
        <dgm:presLayoutVars>
          <dgm:bulletEnabled val="1"/>
        </dgm:presLayoutVars>
      </dgm:prSet>
      <dgm:spPr/>
    </dgm:pt>
    <dgm:pt modelId="{8AD9416F-C4A6-4234-A5A1-1FE342FFD5CD}" type="pres">
      <dgm:prSet presAssocID="{2331FF0B-9575-46F9-9886-3A4905DCB949}" presName="sibTrans" presStyleCnt="0"/>
      <dgm:spPr/>
    </dgm:pt>
    <dgm:pt modelId="{662C1B1F-D389-4C1C-9EC3-03DF6131F074}" type="pres">
      <dgm:prSet presAssocID="{17BC291E-B585-475C-AC93-ED407DB3A81A}" presName="node" presStyleLbl="node1" presStyleIdx="1" presStyleCnt="6">
        <dgm:presLayoutVars>
          <dgm:bulletEnabled val="1"/>
        </dgm:presLayoutVars>
      </dgm:prSet>
      <dgm:spPr/>
    </dgm:pt>
    <dgm:pt modelId="{0BA74B99-46C7-45FA-9CE1-C6F6CD5E6936}" type="pres">
      <dgm:prSet presAssocID="{A366B43A-8B0A-4EB1-8DCE-A6AD4BC2BD7E}" presName="sibTrans" presStyleCnt="0"/>
      <dgm:spPr/>
    </dgm:pt>
    <dgm:pt modelId="{014C9498-6C1E-4800-934A-8AE6A5238F74}" type="pres">
      <dgm:prSet presAssocID="{DC3EF8A7-4802-4231-AEB0-8EC120A30396}" presName="node" presStyleLbl="node1" presStyleIdx="2" presStyleCnt="6">
        <dgm:presLayoutVars>
          <dgm:bulletEnabled val="1"/>
        </dgm:presLayoutVars>
      </dgm:prSet>
      <dgm:spPr/>
    </dgm:pt>
    <dgm:pt modelId="{62355BB0-644A-41D0-9C20-A10B6194CE93}" type="pres">
      <dgm:prSet presAssocID="{B3C83CE1-2EFA-4AFA-9D41-6D68100242CC}" presName="sibTrans" presStyleCnt="0"/>
      <dgm:spPr/>
    </dgm:pt>
    <dgm:pt modelId="{BAFDA3D8-70C9-4D46-9FBA-0640CB4D6225}" type="pres">
      <dgm:prSet presAssocID="{283A015C-43DC-4B2A-8AC5-8B3B24885A7D}" presName="node" presStyleLbl="node1" presStyleIdx="3" presStyleCnt="6">
        <dgm:presLayoutVars>
          <dgm:bulletEnabled val="1"/>
        </dgm:presLayoutVars>
      </dgm:prSet>
      <dgm:spPr/>
    </dgm:pt>
    <dgm:pt modelId="{0AB8A79E-D42D-4532-B92A-FE0977D1A9D1}" type="pres">
      <dgm:prSet presAssocID="{E8A5CEFB-4362-4B6E-9F55-FDD1D79F33DF}" presName="sibTrans" presStyleCnt="0"/>
      <dgm:spPr/>
    </dgm:pt>
    <dgm:pt modelId="{D6C5CC83-A5F0-4538-92B4-DFE174EFF1A5}" type="pres">
      <dgm:prSet presAssocID="{042DD51A-A119-412B-ACAC-5A97E59A0A57}" presName="node" presStyleLbl="node1" presStyleIdx="4" presStyleCnt="6">
        <dgm:presLayoutVars>
          <dgm:bulletEnabled val="1"/>
        </dgm:presLayoutVars>
      </dgm:prSet>
      <dgm:spPr/>
    </dgm:pt>
    <dgm:pt modelId="{94A361C4-C622-4B18-9C76-CB53FE1FA292}" type="pres">
      <dgm:prSet presAssocID="{8C9BACB1-0B6F-4F08-AB2F-71FF3AE518B8}" presName="sibTrans" presStyleCnt="0"/>
      <dgm:spPr/>
    </dgm:pt>
    <dgm:pt modelId="{393EB1A6-DB02-4783-9474-F5DC3CA99930}" type="pres">
      <dgm:prSet presAssocID="{A4010AE8-BDA8-4283-8874-92A9C82D060C}" presName="node" presStyleLbl="node1" presStyleIdx="5" presStyleCnt="6">
        <dgm:presLayoutVars>
          <dgm:bulletEnabled val="1"/>
        </dgm:presLayoutVars>
      </dgm:prSet>
      <dgm:spPr/>
    </dgm:pt>
  </dgm:ptLst>
  <dgm:cxnLst>
    <dgm:cxn modelId="{30C11817-7DCF-4514-B062-05E57B49254A}" type="presOf" srcId="{5594786A-9F68-4670-8332-78A339C20EE9}" destId="{FB414E47-D87B-4890-B4AE-69B64AE90836}" srcOrd="0" destOrd="0" presId="urn:microsoft.com/office/officeart/2005/8/layout/default"/>
    <dgm:cxn modelId="{B6E1D319-5313-4D9C-838D-FE52AFA426DE}" type="presOf" srcId="{283A015C-43DC-4B2A-8AC5-8B3B24885A7D}" destId="{BAFDA3D8-70C9-4D46-9FBA-0640CB4D6225}" srcOrd="0" destOrd="0" presId="urn:microsoft.com/office/officeart/2005/8/layout/default"/>
    <dgm:cxn modelId="{05C43A30-57C3-4D28-A8D0-A0E707CE61A1}" type="presOf" srcId="{DC3EF8A7-4802-4231-AEB0-8EC120A30396}" destId="{014C9498-6C1E-4800-934A-8AE6A5238F74}" srcOrd="0" destOrd="0" presId="urn:microsoft.com/office/officeart/2005/8/layout/default"/>
    <dgm:cxn modelId="{2FCF0E39-A227-4D0F-A0AF-5F26E2E151B0}" srcId="{5594786A-9F68-4670-8332-78A339C20EE9}" destId="{042DD51A-A119-412B-ACAC-5A97E59A0A57}" srcOrd="4" destOrd="0" parTransId="{8B1C8806-F47A-48C1-93DC-515E16492885}" sibTransId="{8C9BACB1-0B6F-4F08-AB2F-71FF3AE518B8}"/>
    <dgm:cxn modelId="{A346663F-6717-42E3-923C-8A634F37166A}" type="presOf" srcId="{17BC291E-B585-475C-AC93-ED407DB3A81A}" destId="{662C1B1F-D389-4C1C-9EC3-03DF6131F074}" srcOrd="0" destOrd="0" presId="urn:microsoft.com/office/officeart/2005/8/layout/default"/>
    <dgm:cxn modelId="{A5F38872-7FD9-4430-924C-D37726FD7E1C}" type="presOf" srcId="{042DD51A-A119-412B-ACAC-5A97E59A0A57}" destId="{D6C5CC83-A5F0-4538-92B4-DFE174EFF1A5}" srcOrd="0" destOrd="0" presId="urn:microsoft.com/office/officeart/2005/8/layout/default"/>
    <dgm:cxn modelId="{FBBABB8A-3EC0-40E1-8A4F-18821EA336F1}" type="presOf" srcId="{A4010AE8-BDA8-4283-8874-92A9C82D060C}" destId="{393EB1A6-DB02-4783-9474-F5DC3CA99930}" srcOrd="0" destOrd="0" presId="urn:microsoft.com/office/officeart/2005/8/layout/default"/>
    <dgm:cxn modelId="{83B38293-C5B4-4477-8235-B03B0A42C87C}" srcId="{5594786A-9F68-4670-8332-78A339C20EE9}" destId="{17BC291E-B585-475C-AC93-ED407DB3A81A}" srcOrd="1" destOrd="0" parTransId="{CBDCE85E-DE6A-44EB-823B-B9E434481F00}" sibTransId="{A366B43A-8B0A-4EB1-8DCE-A6AD4BC2BD7E}"/>
    <dgm:cxn modelId="{3263B8AD-2DCD-4F36-A282-43C990D086C0}" srcId="{5594786A-9F68-4670-8332-78A339C20EE9}" destId="{C68F83B0-E01B-4484-90CF-0EEB3338C3BA}" srcOrd="0" destOrd="0" parTransId="{573C38E8-4850-43BA-8C5A-7B5959A404FC}" sibTransId="{2331FF0B-9575-46F9-9886-3A4905DCB949}"/>
    <dgm:cxn modelId="{FEF027B6-D948-4E48-B83D-F1D4EE70C68B}" type="presOf" srcId="{C68F83B0-E01B-4484-90CF-0EEB3338C3BA}" destId="{81A63070-17AB-4EC1-8F24-3A2249E7E917}" srcOrd="0" destOrd="0" presId="urn:microsoft.com/office/officeart/2005/8/layout/default"/>
    <dgm:cxn modelId="{13DBE6DE-5F20-472F-ACF3-DFA246530515}" srcId="{5594786A-9F68-4670-8332-78A339C20EE9}" destId="{DC3EF8A7-4802-4231-AEB0-8EC120A30396}" srcOrd="2" destOrd="0" parTransId="{7CCDD6F2-80AA-4AAD-BC83-1CA9E470903E}" sibTransId="{B3C83CE1-2EFA-4AFA-9D41-6D68100242CC}"/>
    <dgm:cxn modelId="{3DAD22E4-B927-45E1-A903-08A254511391}" srcId="{5594786A-9F68-4670-8332-78A339C20EE9}" destId="{A4010AE8-BDA8-4283-8874-92A9C82D060C}" srcOrd="5" destOrd="0" parTransId="{D4E407B2-7CDE-4AB9-A48A-4BC9BB8127CA}" sibTransId="{DB1A9D5C-E39D-40DC-A1F9-2768EC6EA263}"/>
    <dgm:cxn modelId="{1DE0B6FC-44A9-47F9-84DC-030A685DEA5B}" srcId="{5594786A-9F68-4670-8332-78A339C20EE9}" destId="{283A015C-43DC-4B2A-8AC5-8B3B24885A7D}" srcOrd="3" destOrd="0" parTransId="{AD5922C0-66F7-4D9D-B5E3-AE111165311A}" sibTransId="{E8A5CEFB-4362-4B6E-9F55-FDD1D79F33DF}"/>
    <dgm:cxn modelId="{151BF20A-4D7C-4D06-8BC8-7C25F1673642}" type="presParOf" srcId="{FB414E47-D87B-4890-B4AE-69B64AE90836}" destId="{81A63070-17AB-4EC1-8F24-3A2249E7E917}" srcOrd="0" destOrd="0" presId="urn:microsoft.com/office/officeart/2005/8/layout/default"/>
    <dgm:cxn modelId="{03DFFFB3-C2CC-40FF-908F-310A5B7D1DDD}" type="presParOf" srcId="{FB414E47-D87B-4890-B4AE-69B64AE90836}" destId="{8AD9416F-C4A6-4234-A5A1-1FE342FFD5CD}" srcOrd="1" destOrd="0" presId="urn:microsoft.com/office/officeart/2005/8/layout/default"/>
    <dgm:cxn modelId="{EA50DA74-186F-49D3-9712-C0DAF32FA434}" type="presParOf" srcId="{FB414E47-D87B-4890-B4AE-69B64AE90836}" destId="{662C1B1F-D389-4C1C-9EC3-03DF6131F074}" srcOrd="2" destOrd="0" presId="urn:microsoft.com/office/officeart/2005/8/layout/default"/>
    <dgm:cxn modelId="{9C7AAD14-4372-4824-AD39-96C49F73E939}" type="presParOf" srcId="{FB414E47-D87B-4890-B4AE-69B64AE90836}" destId="{0BA74B99-46C7-45FA-9CE1-C6F6CD5E6936}" srcOrd="3" destOrd="0" presId="urn:microsoft.com/office/officeart/2005/8/layout/default"/>
    <dgm:cxn modelId="{04F7F245-0034-4DDA-9423-4290EABA868D}" type="presParOf" srcId="{FB414E47-D87B-4890-B4AE-69B64AE90836}" destId="{014C9498-6C1E-4800-934A-8AE6A5238F74}" srcOrd="4" destOrd="0" presId="urn:microsoft.com/office/officeart/2005/8/layout/default"/>
    <dgm:cxn modelId="{A92B71BA-DB98-43B4-956C-2BE6C35DF665}" type="presParOf" srcId="{FB414E47-D87B-4890-B4AE-69B64AE90836}" destId="{62355BB0-644A-41D0-9C20-A10B6194CE93}" srcOrd="5" destOrd="0" presId="urn:microsoft.com/office/officeart/2005/8/layout/default"/>
    <dgm:cxn modelId="{ECB1C469-5CD5-4861-9D42-9196A3BCC46F}" type="presParOf" srcId="{FB414E47-D87B-4890-B4AE-69B64AE90836}" destId="{BAFDA3D8-70C9-4D46-9FBA-0640CB4D6225}" srcOrd="6" destOrd="0" presId="urn:microsoft.com/office/officeart/2005/8/layout/default"/>
    <dgm:cxn modelId="{528702CE-938E-4A8C-9849-EDB837441254}" type="presParOf" srcId="{FB414E47-D87B-4890-B4AE-69B64AE90836}" destId="{0AB8A79E-D42D-4532-B92A-FE0977D1A9D1}" srcOrd="7" destOrd="0" presId="urn:microsoft.com/office/officeart/2005/8/layout/default"/>
    <dgm:cxn modelId="{7D592ABC-A3BB-4C35-872F-CD01BBA0661B}" type="presParOf" srcId="{FB414E47-D87B-4890-B4AE-69B64AE90836}" destId="{D6C5CC83-A5F0-4538-92B4-DFE174EFF1A5}" srcOrd="8" destOrd="0" presId="urn:microsoft.com/office/officeart/2005/8/layout/default"/>
    <dgm:cxn modelId="{805C6DDD-DB4E-4C98-9CD9-0ADD78429BBB}" type="presParOf" srcId="{FB414E47-D87B-4890-B4AE-69B64AE90836}" destId="{94A361C4-C622-4B18-9C76-CB53FE1FA292}" srcOrd="9" destOrd="0" presId="urn:microsoft.com/office/officeart/2005/8/layout/default"/>
    <dgm:cxn modelId="{3C7B95CB-183D-4490-AC4F-3EECAFD829D8}" type="presParOf" srcId="{FB414E47-D87B-4890-B4AE-69B64AE90836}" destId="{393EB1A6-DB02-4783-9474-F5DC3CA99930}" srcOrd="1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D729154-8FB1-4EA6-A8E1-9DD10FBB8869}" type="doc">
      <dgm:prSet loTypeId="urn:microsoft.com/office/officeart/2005/8/layout/process5" loCatId="process" qsTypeId="urn:microsoft.com/office/officeart/2005/8/quickstyle/simple1" qsCatId="simple" csTypeId="urn:microsoft.com/office/officeart/2005/8/colors/colorful2" csCatId="colorful" phldr="1"/>
      <dgm:spPr/>
      <dgm:t>
        <a:bodyPr/>
        <a:lstStyle/>
        <a:p>
          <a:endParaRPr lang="pl-PL"/>
        </a:p>
      </dgm:t>
    </dgm:pt>
    <dgm:pt modelId="{B1DD75C3-7228-42EB-A3C0-22C3FA2A6B0E}">
      <dgm:prSet phldrT="[Tekst]"/>
      <dgm:spPr/>
      <dgm:t>
        <a:bodyPr/>
        <a:lstStyle/>
        <a:p>
          <a:r>
            <a:rPr lang="pl-PL" dirty="0"/>
            <a:t>Złożenie przez fundatora oświadczenia o ustanowieniu fundacji rodzinnej w akcie założycielskim albo w testamencie (akt notarialny)</a:t>
          </a:r>
        </a:p>
      </dgm:t>
    </dgm:pt>
    <dgm:pt modelId="{CFEB687F-26E6-42DE-AAAD-7B8F4F96FD4D}" type="parTrans" cxnId="{0A347C6A-0DE4-4433-B874-5C25DE95B859}">
      <dgm:prSet/>
      <dgm:spPr/>
      <dgm:t>
        <a:bodyPr/>
        <a:lstStyle/>
        <a:p>
          <a:endParaRPr lang="pl-PL"/>
        </a:p>
      </dgm:t>
    </dgm:pt>
    <dgm:pt modelId="{E8E421E3-58AE-41F2-AA9D-2B7369D3F6AD}" type="sibTrans" cxnId="{0A347C6A-0DE4-4433-B874-5C25DE95B859}">
      <dgm:prSet/>
      <dgm:spPr/>
      <dgm:t>
        <a:bodyPr/>
        <a:lstStyle/>
        <a:p>
          <a:endParaRPr lang="pl-PL"/>
        </a:p>
      </dgm:t>
    </dgm:pt>
    <dgm:pt modelId="{52CFFFF8-D300-4BB4-A831-9E23B991FD3E}">
      <dgm:prSet phldrT="[Tekst]"/>
      <dgm:spPr/>
      <dgm:t>
        <a:bodyPr/>
        <a:lstStyle/>
        <a:p>
          <a:r>
            <a:rPr lang="pl-PL" dirty="0"/>
            <a:t>Sporządzenie statutu (akt notarialny) i spisu mienia</a:t>
          </a:r>
        </a:p>
      </dgm:t>
    </dgm:pt>
    <dgm:pt modelId="{67140925-DF8D-4DED-8E29-F3D68B4CE344}" type="parTrans" cxnId="{01E02F67-252A-465F-81E2-28DB9A9EE034}">
      <dgm:prSet/>
      <dgm:spPr/>
      <dgm:t>
        <a:bodyPr/>
        <a:lstStyle/>
        <a:p>
          <a:endParaRPr lang="pl-PL"/>
        </a:p>
      </dgm:t>
    </dgm:pt>
    <dgm:pt modelId="{B18905B3-A6EE-4661-8DC6-31A709D1EB86}" type="sibTrans" cxnId="{01E02F67-252A-465F-81E2-28DB9A9EE034}">
      <dgm:prSet/>
      <dgm:spPr/>
      <dgm:t>
        <a:bodyPr/>
        <a:lstStyle/>
        <a:p>
          <a:endParaRPr lang="pl-PL"/>
        </a:p>
      </dgm:t>
    </dgm:pt>
    <dgm:pt modelId="{5758F77A-7D95-47C9-8377-B06BC13411A2}">
      <dgm:prSet phldrT="[Tekst]"/>
      <dgm:spPr/>
      <dgm:t>
        <a:bodyPr/>
        <a:lstStyle/>
        <a:p>
          <a:r>
            <a:rPr lang="pl-PL" dirty="0"/>
            <a:t>Ustanowienie organów fundacji rodzinnej wymaganych przez ustawę lub statut</a:t>
          </a:r>
        </a:p>
      </dgm:t>
    </dgm:pt>
    <dgm:pt modelId="{8AAFFE9A-991D-403B-ACF7-D70D8D81DBAE}" type="parTrans" cxnId="{E4CE7667-94A7-43C5-A1DF-F263F7E252D8}">
      <dgm:prSet/>
      <dgm:spPr/>
      <dgm:t>
        <a:bodyPr/>
        <a:lstStyle/>
        <a:p>
          <a:endParaRPr lang="pl-PL"/>
        </a:p>
      </dgm:t>
    </dgm:pt>
    <dgm:pt modelId="{6584BBA3-8D7C-4667-BEFE-65005B9777B6}" type="sibTrans" cxnId="{E4CE7667-94A7-43C5-A1DF-F263F7E252D8}">
      <dgm:prSet/>
      <dgm:spPr/>
      <dgm:t>
        <a:bodyPr/>
        <a:lstStyle/>
        <a:p>
          <a:endParaRPr lang="pl-PL"/>
        </a:p>
      </dgm:t>
    </dgm:pt>
    <dgm:pt modelId="{66776418-820A-4ADC-B366-3294BE83F4DE}">
      <dgm:prSet phldrT="[Tekst]"/>
      <dgm:spPr/>
      <dgm:t>
        <a:bodyPr/>
        <a:lstStyle/>
        <a:p>
          <a:r>
            <a:rPr lang="pl-PL" dirty="0"/>
            <a:t>Wniesienie funduszu założycielskiego przed wpisaniem do rejestru fundacji rodzinnych w przypadku ustanowienia fundacji rodzinnej w akcie założycielskim</a:t>
          </a:r>
        </a:p>
      </dgm:t>
    </dgm:pt>
    <dgm:pt modelId="{28AA3F86-B706-435E-A0AA-85468E3A406A}" type="parTrans" cxnId="{03AF3B7B-4FAE-4F54-8B3A-E8E434FEB13B}">
      <dgm:prSet/>
      <dgm:spPr/>
      <dgm:t>
        <a:bodyPr/>
        <a:lstStyle/>
        <a:p>
          <a:endParaRPr lang="pl-PL"/>
        </a:p>
      </dgm:t>
    </dgm:pt>
    <dgm:pt modelId="{58983060-F6D2-4010-B4B0-6BB7E6873FBF}" type="sibTrans" cxnId="{03AF3B7B-4FAE-4F54-8B3A-E8E434FEB13B}">
      <dgm:prSet/>
      <dgm:spPr/>
      <dgm:t>
        <a:bodyPr/>
        <a:lstStyle/>
        <a:p>
          <a:endParaRPr lang="pl-PL"/>
        </a:p>
      </dgm:t>
    </dgm:pt>
    <dgm:pt modelId="{C8BFCDAB-DF67-48A6-A1D8-9DAD4690F5C1}">
      <dgm:prSet/>
      <dgm:spPr/>
      <dgm:t>
        <a:bodyPr/>
        <a:lstStyle/>
        <a:p>
          <a:r>
            <a:rPr lang="pl-PL" dirty="0"/>
            <a:t>Wpisanie do rejestru fundacji rodzinnych prowadzonego przez Sąd Okręgowy w Piotrkowie Trybunalskim</a:t>
          </a:r>
        </a:p>
      </dgm:t>
    </dgm:pt>
    <dgm:pt modelId="{68F63C61-3963-4633-9A58-9C16E81BEC97}" type="parTrans" cxnId="{D5EAC29C-AACC-4F25-B2ED-4D290E536FD7}">
      <dgm:prSet/>
      <dgm:spPr/>
      <dgm:t>
        <a:bodyPr/>
        <a:lstStyle/>
        <a:p>
          <a:endParaRPr lang="pl-PL"/>
        </a:p>
      </dgm:t>
    </dgm:pt>
    <dgm:pt modelId="{0C0F622A-A220-48D7-A3AA-CF14FC21C299}" type="sibTrans" cxnId="{D5EAC29C-AACC-4F25-B2ED-4D290E536FD7}">
      <dgm:prSet/>
      <dgm:spPr/>
      <dgm:t>
        <a:bodyPr/>
        <a:lstStyle/>
        <a:p>
          <a:endParaRPr lang="pl-PL"/>
        </a:p>
      </dgm:t>
    </dgm:pt>
    <dgm:pt modelId="{566BFE5C-12E4-46EC-919B-E796FFEBDA0C}">
      <dgm:prSet/>
      <dgm:spPr/>
      <dgm:t>
        <a:bodyPr/>
        <a:lstStyle/>
        <a:p>
          <a:r>
            <a:rPr lang="pl-PL" dirty="0"/>
            <a:t>Wniesienie funduszu założycielskiego w terminie dwóch lat od dnia wpisania fundacji rodzinnej do rejestru w przypadku ustanowienia fundacji w testamencie</a:t>
          </a:r>
        </a:p>
      </dgm:t>
    </dgm:pt>
    <dgm:pt modelId="{DBB05DC3-ED50-4319-B404-B35475AE467B}" type="parTrans" cxnId="{E8190A1A-1D52-4A45-9C91-8FB18A6C214C}">
      <dgm:prSet/>
      <dgm:spPr/>
      <dgm:t>
        <a:bodyPr/>
        <a:lstStyle/>
        <a:p>
          <a:endParaRPr lang="pl-PL"/>
        </a:p>
      </dgm:t>
    </dgm:pt>
    <dgm:pt modelId="{ECAD0CBA-7502-4735-B80E-CFC446FD27BE}" type="sibTrans" cxnId="{E8190A1A-1D52-4A45-9C91-8FB18A6C214C}">
      <dgm:prSet/>
      <dgm:spPr/>
      <dgm:t>
        <a:bodyPr/>
        <a:lstStyle/>
        <a:p>
          <a:endParaRPr lang="pl-PL"/>
        </a:p>
      </dgm:t>
    </dgm:pt>
    <dgm:pt modelId="{5490E20C-E116-4FF3-974F-E753A58FB836}" type="pres">
      <dgm:prSet presAssocID="{DD729154-8FB1-4EA6-A8E1-9DD10FBB8869}" presName="diagram" presStyleCnt="0">
        <dgm:presLayoutVars>
          <dgm:dir/>
          <dgm:resizeHandles val="exact"/>
        </dgm:presLayoutVars>
      </dgm:prSet>
      <dgm:spPr/>
    </dgm:pt>
    <dgm:pt modelId="{992EC882-E207-4AD6-B497-551B5E25FC31}" type="pres">
      <dgm:prSet presAssocID="{B1DD75C3-7228-42EB-A3C0-22C3FA2A6B0E}" presName="node" presStyleLbl="node1" presStyleIdx="0" presStyleCnt="6">
        <dgm:presLayoutVars>
          <dgm:bulletEnabled val="1"/>
        </dgm:presLayoutVars>
      </dgm:prSet>
      <dgm:spPr/>
    </dgm:pt>
    <dgm:pt modelId="{4BB7E7D3-BDB7-4A86-BDAB-46E75FB95372}" type="pres">
      <dgm:prSet presAssocID="{E8E421E3-58AE-41F2-AA9D-2B7369D3F6AD}" presName="sibTrans" presStyleLbl="sibTrans2D1" presStyleIdx="0" presStyleCnt="5"/>
      <dgm:spPr/>
    </dgm:pt>
    <dgm:pt modelId="{D82EA07A-8339-464E-8EFA-AE7499AE7B9D}" type="pres">
      <dgm:prSet presAssocID="{E8E421E3-58AE-41F2-AA9D-2B7369D3F6AD}" presName="connectorText" presStyleLbl="sibTrans2D1" presStyleIdx="0" presStyleCnt="5"/>
      <dgm:spPr/>
    </dgm:pt>
    <dgm:pt modelId="{84229033-F969-4BDC-B4C2-6D0737249D75}" type="pres">
      <dgm:prSet presAssocID="{52CFFFF8-D300-4BB4-A831-9E23B991FD3E}" presName="node" presStyleLbl="node1" presStyleIdx="1" presStyleCnt="6">
        <dgm:presLayoutVars>
          <dgm:bulletEnabled val="1"/>
        </dgm:presLayoutVars>
      </dgm:prSet>
      <dgm:spPr/>
    </dgm:pt>
    <dgm:pt modelId="{A1DD5A6F-593C-4FCC-8D16-5467F55B429F}" type="pres">
      <dgm:prSet presAssocID="{B18905B3-A6EE-4661-8DC6-31A709D1EB86}" presName="sibTrans" presStyleLbl="sibTrans2D1" presStyleIdx="1" presStyleCnt="5"/>
      <dgm:spPr/>
    </dgm:pt>
    <dgm:pt modelId="{7A1788D5-DF8A-417A-A01D-B79F89ECCCD3}" type="pres">
      <dgm:prSet presAssocID="{B18905B3-A6EE-4661-8DC6-31A709D1EB86}" presName="connectorText" presStyleLbl="sibTrans2D1" presStyleIdx="1" presStyleCnt="5"/>
      <dgm:spPr/>
    </dgm:pt>
    <dgm:pt modelId="{DBDD4F59-4F90-44AD-8AA6-CACE6ADA2454}" type="pres">
      <dgm:prSet presAssocID="{5758F77A-7D95-47C9-8377-B06BC13411A2}" presName="node" presStyleLbl="node1" presStyleIdx="2" presStyleCnt="6">
        <dgm:presLayoutVars>
          <dgm:bulletEnabled val="1"/>
        </dgm:presLayoutVars>
      </dgm:prSet>
      <dgm:spPr/>
    </dgm:pt>
    <dgm:pt modelId="{37414A4F-C0CA-4418-93F8-7FA469B2E755}" type="pres">
      <dgm:prSet presAssocID="{6584BBA3-8D7C-4667-BEFE-65005B9777B6}" presName="sibTrans" presStyleLbl="sibTrans2D1" presStyleIdx="2" presStyleCnt="5"/>
      <dgm:spPr/>
    </dgm:pt>
    <dgm:pt modelId="{71B4A8C4-5C56-40EA-B8D4-CB4A632F3652}" type="pres">
      <dgm:prSet presAssocID="{6584BBA3-8D7C-4667-BEFE-65005B9777B6}" presName="connectorText" presStyleLbl="sibTrans2D1" presStyleIdx="2" presStyleCnt="5"/>
      <dgm:spPr/>
    </dgm:pt>
    <dgm:pt modelId="{ED020E17-E48B-48EC-8987-B63FD54CD9BF}" type="pres">
      <dgm:prSet presAssocID="{66776418-820A-4ADC-B366-3294BE83F4DE}" presName="node" presStyleLbl="node1" presStyleIdx="3" presStyleCnt="6">
        <dgm:presLayoutVars>
          <dgm:bulletEnabled val="1"/>
        </dgm:presLayoutVars>
      </dgm:prSet>
      <dgm:spPr/>
    </dgm:pt>
    <dgm:pt modelId="{CB21FEE7-E2E1-44FE-BA8B-10B6AF2834A7}" type="pres">
      <dgm:prSet presAssocID="{58983060-F6D2-4010-B4B0-6BB7E6873FBF}" presName="sibTrans" presStyleLbl="sibTrans2D1" presStyleIdx="3" presStyleCnt="5"/>
      <dgm:spPr/>
    </dgm:pt>
    <dgm:pt modelId="{1EE847B3-BA14-4C80-9AFF-15DCAD54B007}" type="pres">
      <dgm:prSet presAssocID="{58983060-F6D2-4010-B4B0-6BB7E6873FBF}" presName="connectorText" presStyleLbl="sibTrans2D1" presStyleIdx="3" presStyleCnt="5"/>
      <dgm:spPr/>
    </dgm:pt>
    <dgm:pt modelId="{2409811B-0D87-42E6-982F-754ACD5C2433}" type="pres">
      <dgm:prSet presAssocID="{566BFE5C-12E4-46EC-919B-E796FFEBDA0C}" presName="node" presStyleLbl="node1" presStyleIdx="4" presStyleCnt="6">
        <dgm:presLayoutVars>
          <dgm:bulletEnabled val="1"/>
        </dgm:presLayoutVars>
      </dgm:prSet>
      <dgm:spPr/>
    </dgm:pt>
    <dgm:pt modelId="{7B3CD610-BE71-443A-B673-59D2004536C7}" type="pres">
      <dgm:prSet presAssocID="{ECAD0CBA-7502-4735-B80E-CFC446FD27BE}" presName="sibTrans" presStyleLbl="sibTrans2D1" presStyleIdx="4" presStyleCnt="5"/>
      <dgm:spPr/>
    </dgm:pt>
    <dgm:pt modelId="{AB922849-6F6A-459A-BFFD-C63E32E12395}" type="pres">
      <dgm:prSet presAssocID="{ECAD0CBA-7502-4735-B80E-CFC446FD27BE}" presName="connectorText" presStyleLbl="sibTrans2D1" presStyleIdx="4" presStyleCnt="5"/>
      <dgm:spPr/>
    </dgm:pt>
    <dgm:pt modelId="{BDB81F9A-8394-4E35-B512-6E25A77B7D65}" type="pres">
      <dgm:prSet presAssocID="{C8BFCDAB-DF67-48A6-A1D8-9DAD4690F5C1}" presName="node" presStyleLbl="node1" presStyleIdx="5" presStyleCnt="6">
        <dgm:presLayoutVars>
          <dgm:bulletEnabled val="1"/>
        </dgm:presLayoutVars>
      </dgm:prSet>
      <dgm:spPr/>
    </dgm:pt>
  </dgm:ptLst>
  <dgm:cxnLst>
    <dgm:cxn modelId="{E8190A1A-1D52-4A45-9C91-8FB18A6C214C}" srcId="{DD729154-8FB1-4EA6-A8E1-9DD10FBB8869}" destId="{566BFE5C-12E4-46EC-919B-E796FFEBDA0C}" srcOrd="4" destOrd="0" parTransId="{DBB05DC3-ED50-4319-B404-B35475AE467B}" sibTransId="{ECAD0CBA-7502-4735-B80E-CFC446FD27BE}"/>
    <dgm:cxn modelId="{D4F2B93F-C700-4DD1-835C-B376066FB2D2}" type="presOf" srcId="{6584BBA3-8D7C-4667-BEFE-65005B9777B6}" destId="{37414A4F-C0CA-4418-93F8-7FA469B2E755}" srcOrd="0" destOrd="0" presId="urn:microsoft.com/office/officeart/2005/8/layout/process5"/>
    <dgm:cxn modelId="{3B93A946-D2F4-4BFE-BA45-24BC5B486792}" type="presOf" srcId="{ECAD0CBA-7502-4735-B80E-CFC446FD27BE}" destId="{7B3CD610-BE71-443A-B673-59D2004536C7}" srcOrd="0" destOrd="0" presId="urn:microsoft.com/office/officeart/2005/8/layout/process5"/>
    <dgm:cxn modelId="{01E02F67-252A-465F-81E2-28DB9A9EE034}" srcId="{DD729154-8FB1-4EA6-A8E1-9DD10FBB8869}" destId="{52CFFFF8-D300-4BB4-A831-9E23B991FD3E}" srcOrd="1" destOrd="0" parTransId="{67140925-DF8D-4DED-8E29-F3D68B4CE344}" sibTransId="{B18905B3-A6EE-4661-8DC6-31A709D1EB86}"/>
    <dgm:cxn modelId="{E4CE7667-94A7-43C5-A1DF-F263F7E252D8}" srcId="{DD729154-8FB1-4EA6-A8E1-9DD10FBB8869}" destId="{5758F77A-7D95-47C9-8377-B06BC13411A2}" srcOrd="2" destOrd="0" parTransId="{8AAFFE9A-991D-403B-ACF7-D70D8D81DBAE}" sibTransId="{6584BBA3-8D7C-4667-BEFE-65005B9777B6}"/>
    <dgm:cxn modelId="{0A347C6A-0DE4-4433-B874-5C25DE95B859}" srcId="{DD729154-8FB1-4EA6-A8E1-9DD10FBB8869}" destId="{B1DD75C3-7228-42EB-A3C0-22C3FA2A6B0E}" srcOrd="0" destOrd="0" parTransId="{CFEB687F-26E6-42DE-AAAD-7B8F4F96FD4D}" sibTransId="{E8E421E3-58AE-41F2-AA9D-2B7369D3F6AD}"/>
    <dgm:cxn modelId="{1143864C-A7CF-4A32-A409-CE157657A7B2}" type="presOf" srcId="{ECAD0CBA-7502-4735-B80E-CFC446FD27BE}" destId="{AB922849-6F6A-459A-BFFD-C63E32E12395}" srcOrd="1" destOrd="0" presId="urn:microsoft.com/office/officeart/2005/8/layout/process5"/>
    <dgm:cxn modelId="{76E3584E-A61F-4751-B602-0C1B258B924D}" type="presOf" srcId="{E8E421E3-58AE-41F2-AA9D-2B7369D3F6AD}" destId="{D82EA07A-8339-464E-8EFA-AE7499AE7B9D}" srcOrd="1" destOrd="0" presId="urn:microsoft.com/office/officeart/2005/8/layout/process5"/>
    <dgm:cxn modelId="{68311855-175E-4CD0-B8B3-167F578FE3B5}" type="presOf" srcId="{E8E421E3-58AE-41F2-AA9D-2B7369D3F6AD}" destId="{4BB7E7D3-BDB7-4A86-BDAB-46E75FB95372}" srcOrd="0" destOrd="0" presId="urn:microsoft.com/office/officeart/2005/8/layout/process5"/>
    <dgm:cxn modelId="{BC458979-B8F6-4D79-8591-5F255C407F09}" type="presOf" srcId="{5758F77A-7D95-47C9-8377-B06BC13411A2}" destId="{DBDD4F59-4F90-44AD-8AA6-CACE6ADA2454}" srcOrd="0" destOrd="0" presId="urn:microsoft.com/office/officeart/2005/8/layout/process5"/>
    <dgm:cxn modelId="{F3E4FB7A-B20C-4C0E-990B-BE66140F5C34}" type="presOf" srcId="{DD729154-8FB1-4EA6-A8E1-9DD10FBB8869}" destId="{5490E20C-E116-4FF3-974F-E753A58FB836}" srcOrd="0" destOrd="0" presId="urn:microsoft.com/office/officeart/2005/8/layout/process5"/>
    <dgm:cxn modelId="{03AF3B7B-4FAE-4F54-8B3A-E8E434FEB13B}" srcId="{DD729154-8FB1-4EA6-A8E1-9DD10FBB8869}" destId="{66776418-820A-4ADC-B366-3294BE83F4DE}" srcOrd="3" destOrd="0" parTransId="{28AA3F86-B706-435E-A0AA-85468E3A406A}" sibTransId="{58983060-F6D2-4010-B4B0-6BB7E6873FBF}"/>
    <dgm:cxn modelId="{3BE96582-CDC8-46C8-878D-842E05680197}" type="presOf" srcId="{58983060-F6D2-4010-B4B0-6BB7E6873FBF}" destId="{1EE847B3-BA14-4C80-9AFF-15DCAD54B007}" srcOrd="1" destOrd="0" presId="urn:microsoft.com/office/officeart/2005/8/layout/process5"/>
    <dgm:cxn modelId="{65DC5C95-84B8-4979-B8B1-08BAE1904C91}" type="presOf" srcId="{66776418-820A-4ADC-B366-3294BE83F4DE}" destId="{ED020E17-E48B-48EC-8987-B63FD54CD9BF}" srcOrd="0" destOrd="0" presId="urn:microsoft.com/office/officeart/2005/8/layout/process5"/>
    <dgm:cxn modelId="{D5EAC29C-AACC-4F25-B2ED-4D290E536FD7}" srcId="{DD729154-8FB1-4EA6-A8E1-9DD10FBB8869}" destId="{C8BFCDAB-DF67-48A6-A1D8-9DAD4690F5C1}" srcOrd="5" destOrd="0" parTransId="{68F63C61-3963-4633-9A58-9C16E81BEC97}" sibTransId="{0C0F622A-A220-48D7-A3AA-CF14FC21C299}"/>
    <dgm:cxn modelId="{5425D19D-EA33-440D-8731-3DFF49A6DC6A}" type="presOf" srcId="{566BFE5C-12E4-46EC-919B-E796FFEBDA0C}" destId="{2409811B-0D87-42E6-982F-754ACD5C2433}" srcOrd="0" destOrd="0" presId="urn:microsoft.com/office/officeart/2005/8/layout/process5"/>
    <dgm:cxn modelId="{14AF01BF-A772-4088-AEA7-10865AEA4FA2}" type="presOf" srcId="{58983060-F6D2-4010-B4B0-6BB7E6873FBF}" destId="{CB21FEE7-E2E1-44FE-BA8B-10B6AF2834A7}" srcOrd="0" destOrd="0" presId="urn:microsoft.com/office/officeart/2005/8/layout/process5"/>
    <dgm:cxn modelId="{EB02F3CE-73EC-4FAE-9087-F533577CBE0D}" type="presOf" srcId="{C8BFCDAB-DF67-48A6-A1D8-9DAD4690F5C1}" destId="{BDB81F9A-8394-4E35-B512-6E25A77B7D65}" srcOrd="0" destOrd="0" presId="urn:microsoft.com/office/officeart/2005/8/layout/process5"/>
    <dgm:cxn modelId="{EECCD2CF-170C-4480-ABB0-B71329306A4C}" type="presOf" srcId="{B18905B3-A6EE-4661-8DC6-31A709D1EB86}" destId="{7A1788D5-DF8A-417A-A01D-B79F89ECCCD3}" srcOrd="1" destOrd="0" presId="urn:microsoft.com/office/officeart/2005/8/layout/process5"/>
    <dgm:cxn modelId="{320D07D0-A322-4E07-9923-6959993897F7}" type="presOf" srcId="{52CFFFF8-D300-4BB4-A831-9E23B991FD3E}" destId="{84229033-F969-4BDC-B4C2-6D0737249D75}" srcOrd="0" destOrd="0" presId="urn:microsoft.com/office/officeart/2005/8/layout/process5"/>
    <dgm:cxn modelId="{A6542FD5-B059-4DF5-B282-8DFFCBF4123D}" type="presOf" srcId="{B18905B3-A6EE-4661-8DC6-31A709D1EB86}" destId="{A1DD5A6F-593C-4FCC-8D16-5467F55B429F}" srcOrd="0" destOrd="0" presId="urn:microsoft.com/office/officeart/2005/8/layout/process5"/>
    <dgm:cxn modelId="{8C36ADE6-8BF9-4378-895B-EF13289F1E37}" type="presOf" srcId="{B1DD75C3-7228-42EB-A3C0-22C3FA2A6B0E}" destId="{992EC882-E207-4AD6-B497-551B5E25FC31}" srcOrd="0" destOrd="0" presId="urn:microsoft.com/office/officeart/2005/8/layout/process5"/>
    <dgm:cxn modelId="{1C7267FC-FEB1-4B2B-87FA-045DB24FF6C7}" type="presOf" srcId="{6584BBA3-8D7C-4667-BEFE-65005B9777B6}" destId="{71B4A8C4-5C56-40EA-B8D4-CB4A632F3652}" srcOrd="1" destOrd="0" presId="urn:microsoft.com/office/officeart/2005/8/layout/process5"/>
    <dgm:cxn modelId="{5285FE74-8110-4DB8-A618-4B087A6491D7}" type="presParOf" srcId="{5490E20C-E116-4FF3-974F-E753A58FB836}" destId="{992EC882-E207-4AD6-B497-551B5E25FC31}" srcOrd="0" destOrd="0" presId="urn:microsoft.com/office/officeart/2005/8/layout/process5"/>
    <dgm:cxn modelId="{2FAC7173-150E-44C7-BE75-72237C4FEBC5}" type="presParOf" srcId="{5490E20C-E116-4FF3-974F-E753A58FB836}" destId="{4BB7E7D3-BDB7-4A86-BDAB-46E75FB95372}" srcOrd="1" destOrd="0" presId="urn:microsoft.com/office/officeart/2005/8/layout/process5"/>
    <dgm:cxn modelId="{71931D2A-1FE3-40BF-B2D3-874C24239862}" type="presParOf" srcId="{4BB7E7D3-BDB7-4A86-BDAB-46E75FB95372}" destId="{D82EA07A-8339-464E-8EFA-AE7499AE7B9D}" srcOrd="0" destOrd="0" presId="urn:microsoft.com/office/officeart/2005/8/layout/process5"/>
    <dgm:cxn modelId="{FEEEBF8C-0482-4912-B3B0-4610B5D198D9}" type="presParOf" srcId="{5490E20C-E116-4FF3-974F-E753A58FB836}" destId="{84229033-F969-4BDC-B4C2-6D0737249D75}" srcOrd="2" destOrd="0" presId="urn:microsoft.com/office/officeart/2005/8/layout/process5"/>
    <dgm:cxn modelId="{1AB8A988-6B81-404F-9F8E-0A9163C6592A}" type="presParOf" srcId="{5490E20C-E116-4FF3-974F-E753A58FB836}" destId="{A1DD5A6F-593C-4FCC-8D16-5467F55B429F}" srcOrd="3" destOrd="0" presId="urn:microsoft.com/office/officeart/2005/8/layout/process5"/>
    <dgm:cxn modelId="{2A5F07EE-FD8A-4509-9264-1756B6D33E44}" type="presParOf" srcId="{A1DD5A6F-593C-4FCC-8D16-5467F55B429F}" destId="{7A1788D5-DF8A-417A-A01D-B79F89ECCCD3}" srcOrd="0" destOrd="0" presId="urn:microsoft.com/office/officeart/2005/8/layout/process5"/>
    <dgm:cxn modelId="{5A32558D-867F-4F35-BE52-63C1B7CA3544}" type="presParOf" srcId="{5490E20C-E116-4FF3-974F-E753A58FB836}" destId="{DBDD4F59-4F90-44AD-8AA6-CACE6ADA2454}" srcOrd="4" destOrd="0" presId="urn:microsoft.com/office/officeart/2005/8/layout/process5"/>
    <dgm:cxn modelId="{2EF87E7A-7804-4502-BD1C-4C300A31EAB1}" type="presParOf" srcId="{5490E20C-E116-4FF3-974F-E753A58FB836}" destId="{37414A4F-C0CA-4418-93F8-7FA469B2E755}" srcOrd="5" destOrd="0" presId="urn:microsoft.com/office/officeart/2005/8/layout/process5"/>
    <dgm:cxn modelId="{3E6808DA-30C7-4477-AFE1-3060AEF20667}" type="presParOf" srcId="{37414A4F-C0CA-4418-93F8-7FA469B2E755}" destId="{71B4A8C4-5C56-40EA-B8D4-CB4A632F3652}" srcOrd="0" destOrd="0" presId="urn:microsoft.com/office/officeart/2005/8/layout/process5"/>
    <dgm:cxn modelId="{7D673239-CDDE-412E-B18A-01CE5AA5615A}" type="presParOf" srcId="{5490E20C-E116-4FF3-974F-E753A58FB836}" destId="{ED020E17-E48B-48EC-8987-B63FD54CD9BF}" srcOrd="6" destOrd="0" presId="urn:microsoft.com/office/officeart/2005/8/layout/process5"/>
    <dgm:cxn modelId="{D942CE9E-D18F-4495-AF27-D0D97F7ED830}" type="presParOf" srcId="{5490E20C-E116-4FF3-974F-E753A58FB836}" destId="{CB21FEE7-E2E1-44FE-BA8B-10B6AF2834A7}" srcOrd="7" destOrd="0" presId="urn:microsoft.com/office/officeart/2005/8/layout/process5"/>
    <dgm:cxn modelId="{2B3911FF-9EA9-401B-9131-46965262DDDB}" type="presParOf" srcId="{CB21FEE7-E2E1-44FE-BA8B-10B6AF2834A7}" destId="{1EE847B3-BA14-4C80-9AFF-15DCAD54B007}" srcOrd="0" destOrd="0" presId="urn:microsoft.com/office/officeart/2005/8/layout/process5"/>
    <dgm:cxn modelId="{28AB864E-93AF-40FD-8605-CBA1E3C37750}" type="presParOf" srcId="{5490E20C-E116-4FF3-974F-E753A58FB836}" destId="{2409811B-0D87-42E6-982F-754ACD5C2433}" srcOrd="8" destOrd="0" presId="urn:microsoft.com/office/officeart/2005/8/layout/process5"/>
    <dgm:cxn modelId="{5E0125D7-4AB7-4407-9EFE-A9BA854803CE}" type="presParOf" srcId="{5490E20C-E116-4FF3-974F-E753A58FB836}" destId="{7B3CD610-BE71-443A-B673-59D2004536C7}" srcOrd="9" destOrd="0" presId="urn:microsoft.com/office/officeart/2005/8/layout/process5"/>
    <dgm:cxn modelId="{70400E32-01CC-4B53-8E59-96DD78DCFB2F}" type="presParOf" srcId="{7B3CD610-BE71-443A-B673-59D2004536C7}" destId="{AB922849-6F6A-459A-BFFD-C63E32E12395}" srcOrd="0" destOrd="0" presId="urn:microsoft.com/office/officeart/2005/8/layout/process5"/>
    <dgm:cxn modelId="{6212C164-8E1A-43E8-95F7-70CEBE0BF07B}" type="presParOf" srcId="{5490E20C-E116-4FF3-974F-E753A58FB836}" destId="{BDB81F9A-8394-4E35-B512-6E25A77B7D65}"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D4F7763-BF47-4976-9834-26F64843F6D6}" type="doc">
      <dgm:prSet loTypeId="urn:microsoft.com/office/officeart/2005/8/layout/radial3" loCatId="cycle" qsTypeId="urn:microsoft.com/office/officeart/2005/8/quickstyle/simple1" qsCatId="simple" csTypeId="urn:microsoft.com/office/officeart/2005/8/colors/colorful2" csCatId="colorful" phldr="1"/>
      <dgm:spPr/>
      <dgm:t>
        <a:bodyPr/>
        <a:lstStyle/>
        <a:p>
          <a:endParaRPr lang="pl-PL"/>
        </a:p>
      </dgm:t>
    </dgm:pt>
    <dgm:pt modelId="{19DDCB7B-516A-49F1-A824-3063DBE9E684}">
      <dgm:prSet phldrT="[Tekst]" custT="1"/>
      <dgm:spPr/>
      <dgm:t>
        <a:bodyPr/>
        <a:lstStyle/>
        <a:p>
          <a:r>
            <a:rPr lang="pl-PL" sz="3000" dirty="0"/>
            <a:t>Majątek fundacji rodzinnej</a:t>
          </a:r>
        </a:p>
      </dgm:t>
    </dgm:pt>
    <dgm:pt modelId="{79371847-8DC0-468D-99E5-4DDAE8F7AA36}" type="parTrans" cxnId="{FA9B477A-3FBE-4C8F-AD0E-2E79F7FA3EE0}">
      <dgm:prSet/>
      <dgm:spPr/>
      <dgm:t>
        <a:bodyPr/>
        <a:lstStyle/>
        <a:p>
          <a:endParaRPr lang="pl-PL"/>
        </a:p>
      </dgm:t>
    </dgm:pt>
    <dgm:pt modelId="{47C1DE1F-BA7E-479E-A4AF-0E57D17BC21A}" type="sibTrans" cxnId="{FA9B477A-3FBE-4C8F-AD0E-2E79F7FA3EE0}">
      <dgm:prSet/>
      <dgm:spPr/>
      <dgm:t>
        <a:bodyPr/>
        <a:lstStyle/>
        <a:p>
          <a:endParaRPr lang="pl-PL"/>
        </a:p>
      </dgm:t>
    </dgm:pt>
    <dgm:pt modelId="{F36ADD19-2C1C-4463-8AF0-9C63D6312C11}">
      <dgm:prSet phldrT="[Tekst]"/>
      <dgm:spPr/>
      <dgm:t>
        <a:bodyPr/>
        <a:lstStyle/>
        <a:p>
          <a:r>
            <a:rPr lang="pl-PL" dirty="0"/>
            <a:t>Majątek początkowy to fundusz założycielski o wartości co najmniej </a:t>
          </a:r>
          <a:br>
            <a:rPr lang="pl-PL" dirty="0"/>
          </a:br>
          <a:r>
            <a:rPr lang="pl-PL" dirty="0"/>
            <a:t>100 000 zł</a:t>
          </a:r>
        </a:p>
      </dgm:t>
    </dgm:pt>
    <dgm:pt modelId="{A05AB342-766D-4B02-9A28-5AEEDC0D3237}" type="parTrans" cxnId="{63C3C403-8BD6-4EAC-BD23-64C76A8329C1}">
      <dgm:prSet/>
      <dgm:spPr/>
      <dgm:t>
        <a:bodyPr/>
        <a:lstStyle/>
        <a:p>
          <a:endParaRPr lang="pl-PL"/>
        </a:p>
      </dgm:t>
    </dgm:pt>
    <dgm:pt modelId="{2012BA5A-F5AD-491C-BDDD-A30E6F6A959B}" type="sibTrans" cxnId="{63C3C403-8BD6-4EAC-BD23-64C76A8329C1}">
      <dgm:prSet/>
      <dgm:spPr/>
      <dgm:t>
        <a:bodyPr/>
        <a:lstStyle/>
        <a:p>
          <a:endParaRPr lang="pl-PL"/>
        </a:p>
      </dgm:t>
    </dgm:pt>
    <dgm:pt modelId="{401E4E7D-C286-4E10-BEC7-840DA06AA541}">
      <dgm:prSet phldrT="[Tekst]"/>
      <dgm:spPr/>
      <dgm:t>
        <a:bodyPr/>
        <a:lstStyle/>
        <a:p>
          <a:r>
            <a:rPr lang="pl-PL" dirty="0"/>
            <a:t>Majątek fundacji rodzinnej może być powiększany w wyniku działalności inwestycyjnej i dochodów z dozwolonej działalności gospodarczej, otrzymanych darowizn i spadków</a:t>
          </a:r>
        </a:p>
      </dgm:t>
    </dgm:pt>
    <dgm:pt modelId="{8E78C623-5A3C-4D12-AE8E-2A3C5AAAD4EC}" type="parTrans" cxnId="{BDDD955D-8946-4989-93D1-12E54F1BC8A1}">
      <dgm:prSet/>
      <dgm:spPr/>
      <dgm:t>
        <a:bodyPr/>
        <a:lstStyle/>
        <a:p>
          <a:endParaRPr lang="pl-PL"/>
        </a:p>
      </dgm:t>
    </dgm:pt>
    <dgm:pt modelId="{D5E67456-65C6-489F-A494-49AA9936E6D2}" type="sibTrans" cxnId="{BDDD955D-8946-4989-93D1-12E54F1BC8A1}">
      <dgm:prSet/>
      <dgm:spPr/>
      <dgm:t>
        <a:bodyPr/>
        <a:lstStyle/>
        <a:p>
          <a:endParaRPr lang="pl-PL"/>
        </a:p>
      </dgm:t>
    </dgm:pt>
    <dgm:pt modelId="{09769BCA-6565-4632-B89D-54B4B3DA0656}">
      <dgm:prSet phldrT="[Tekst]"/>
      <dgm:spPr/>
      <dgm:t>
        <a:bodyPr/>
        <a:lstStyle/>
        <a:p>
          <a:r>
            <a:rPr lang="pl-PL" dirty="0"/>
            <a:t>Fundacja rodzinna może posiadać np. nieruchomości, ruchomości, papiery wartościowe, udziały w spółkach</a:t>
          </a:r>
        </a:p>
      </dgm:t>
    </dgm:pt>
    <dgm:pt modelId="{5B864E59-DDBB-4872-9A26-D3E2C1AF5BD9}" type="parTrans" cxnId="{56982F4C-D6E2-4634-AF82-B3230D2E96D5}">
      <dgm:prSet/>
      <dgm:spPr/>
      <dgm:t>
        <a:bodyPr/>
        <a:lstStyle/>
        <a:p>
          <a:endParaRPr lang="pl-PL"/>
        </a:p>
      </dgm:t>
    </dgm:pt>
    <dgm:pt modelId="{ECC86924-11D8-420C-ABE5-3A9F20D877D4}" type="sibTrans" cxnId="{56982F4C-D6E2-4634-AF82-B3230D2E96D5}">
      <dgm:prSet/>
      <dgm:spPr/>
      <dgm:t>
        <a:bodyPr/>
        <a:lstStyle/>
        <a:p>
          <a:endParaRPr lang="pl-PL"/>
        </a:p>
      </dgm:t>
    </dgm:pt>
    <dgm:pt modelId="{6E280EB0-10B0-476C-B96A-DA82838FC01E}" type="pres">
      <dgm:prSet presAssocID="{BD4F7763-BF47-4976-9834-26F64843F6D6}" presName="composite" presStyleCnt="0">
        <dgm:presLayoutVars>
          <dgm:chMax val="1"/>
          <dgm:dir/>
          <dgm:resizeHandles val="exact"/>
        </dgm:presLayoutVars>
      </dgm:prSet>
      <dgm:spPr/>
    </dgm:pt>
    <dgm:pt modelId="{9EFD073F-5086-4915-8DF0-AC7A696C7878}" type="pres">
      <dgm:prSet presAssocID="{BD4F7763-BF47-4976-9834-26F64843F6D6}" presName="radial" presStyleCnt="0">
        <dgm:presLayoutVars>
          <dgm:animLvl val="ctr"/>
        </dgm:presLayoutVars>
      </dgm:prSet>
      <dgm:spPr/>
    </dgm:pt>
    <dgm:pt modelId="{5EB9479B-CAFC-4AA3-B59A-405D2521F333}" type="pres">
      <dgm:prSet presAssocID="{19DDCB7B-516A-49F1-A824-3063DBE9E684}" presName="centerShape" presStyleLbl="vennNode1" presStyleIdx="0" presStyleCnt="4"/>
      <dgm:spPr/>
    </dgm:pt>
    <dgm:pt modelId="{89A4708B-1DCC-48AB-AE7B-ACB697F0F35A}" type="pres">
      <dgm:prSet presAssocID="{F36ADD19-2C1C-4463-8AF0-9C63D6312C11}" presName="node" presStyleLbl="vennNode1" presStyleIdx="1" presStyleCnt="4" custScaleX="128937" custScaleY="125306">
        <dgm:presLayoutVars>
          <dgm:bulletEnabled val="1"/>
        </dgm:presLayoutVars>
      </dgm:prSet>
      <dgm:spPr/>
    </dgm:pt>
    <dgm:pt modelId="{245F296B-269D-44DA-AFFF-5AB70A5EEE38}" type="pres">
      <dgm:prSet presAssocID="{401E4E7D-C286-4E10-BEC7-840DA06AA541}" presName="node" presStyleLbl="vennNode1" presStyleIdx="2" presStyleCnt="4" custScaleX="127545" custScaleY="125209">
        <dgm:presLayoutVars>
          <dgm:bulletEnabled val="1"/>
        </dgm:presLayoutVars>
      </dgm:prSet>
      <dgm:spPr/>
    </dgm:pt>
    <dgm:pt modelId="{A4CF38BE-60D4-4F18-86CE-E8860E30533C}" type="pres">
      <dgm:prSet presAssocID="{09769BCA-6565-4632-B89D-54B4B3DA0656}" presName="node" presStyleLbl="vennNode1" presStyleIdx="3" presStyleCnt="4" custScaleX="127869" custScaleY="127877">
        <dgm:presLayoutVars>
          <dgm:bulletEnabled val="1"/>
        </dgm:presLayoutVars>
      </dgm:prSet>
      <dgm:spPr/>
    </dgm:pt>
  </dgm:ptLst>
  <dgm:cxnLst>
    <dgm:cxn modelId="{63C3C403-8BD6-4EAC-BD23-64C76A8329C1}" srcId="{19DDCB7B-516A-49F1-A824-3063DBE9E684}" destId="{F36ADD19-2C1C-4463-8AF0-9C63D6312C11}" srcOrd="0" destOrd="0" parTransId="{A05AB342-766D-4B02-9A28-5AEEDC0D3237}" sibTransId="{2012BA5A-F5AD-491C-BDDD-A30E6F6A959B}"/>
    <dgm:cxn modelId="{74D9AA08-FB19-45E9-A10A-9E445E8E4E3C}" type="presOf" srcId="{BD4F7763-BF47-4976-9834-26F64843F6D6}" destId="{6E280EB0-10B0-476C-B96A-DA82838FC01E}" srcOrd="0" destOrd="0" presId="urn:microsoft.com/office/officeart/2005/8/layout/radial3"/>
    <dgm:cxn modelId="{6D3C802B-6FCC-4928-BB45-A9B933E64F1D}" type="presOf" srcId="{09769BCA-6565-4632-B89D-54B4B3DA0656}" destId="{A4CF38BE-60D4-4F18-86CE-E8860E30533C}" srcOrd="0" destOrd="0" presId="urn:microsoft.com/office/officeart/2005/8/layout/radial3"/>
    <dgm:cxn modelId="{BDDD955D-8946-4989-93D1-12E54F1BC8A1}" srcId="{19DDCB7B-516A-49F1-A824-3063DBE9E684}" destId="{401E4E7D-C286-4E10-BEC7-840DA06AA541}" srcOrd="1" destOrd="0" parTransId="{8E78C623-5A3C-4D12-AE8E-2A3C5AAAD4EC}" sibTransId="{D5E67456-65C6-489F-A494-49AA9936E6D2}"/>
    <dgm:cxn modelId="{56982F4C-D6E2-4634-AF82-B3230D2E96D5}" srcId="{19DDCB7B-516A-49F1-A824-3063DBE9E684}" destId="{09769BCA-6565-4632-B89D-54B4B3DA0656}" srcOrd="2" destOrd="0" parTransId="{5B864E59-DDBB-4872-9A26-D3E2C1AF5BD9}" sibTransId="{ECC86924-11D8-420C-ABE5-3A9F20D877D4}"/>
    <dgm:cxn modelId="{FA9B477A-3FBE-4C8F-AD0E-2E79F7FA3EE0}" srcId="{BD4F7763-BF47-4976-9834-26F64843F6D6}" destId="{19DDCB7B-516A-49F1-A824-3063DBE9E684}" srcOrd="0" destOrd="0" parTransId="{79371847-8DC0-468D-99E5-4DDAE8F7AA36}" sibTransId="{47C1DE1F-BA7E-479E-A4AF-0E57D17BC21A}"/>
    <dgm:cxn modelId="{6B43517D-AB2C-41F7-AEEA-E85E170A931A}" type="presOf" srcId="{401E4E7D-C286-4E10-BEC7-840DA06AA541}" destId="{245F296B-269D-44DA-AFFF-5AB70A5EEE38}" srcOrd="0" destOrd="0" presId="urn:microsoft.com/office/officeart/2005/8/layout/radial3"/>
    <dgm:cxn modelId="{3B15C198-D9EC-4279-B9F6-7B8C33FBE603}" type="presOf" srcId="{F36ADD19-2C1C-4463-8AF0-9C63D6312C11}" destId="{89A4708B-1DCC-48AB-AE7B-ACB697F0F35A}" srcOrd="0" destOrd="0" presId="urn:microsoft.com/office/officeart/2005/8/layout/radial3"/>
    <dgm:cxn modelId="{332B76B5-5B9B-4E52-B7D8-941D289589BB}" type="presOf" srcId="{19DDCB7B-516A-49F1-A824-3063DBE9E684}" destId="{5EB9479B-CAFC-4AA3-B59A-405D2521F333}" srcOrd="0" destOrd="0" presId="urn:microsoft.com/office/officeart/2005/8/layout/radial3"/>
    <dgm:cxn modelId="{250538C8-D579-450A-A280-0689099D24D1}" type="presParOf" srcId="{6E280EB0-10B0-476C-B96A-DA82838FC01E}" destId="{9EFD073F-5086-4915-8DF0-AC7A696C7878}" srcOrd="0" destOrd="0" presId="urn:microsoft.com/office/officeart/2005/8/layout/radial3"/>
    <dgm:cxn modelId="{545F8CD5-E9DF-4BC8-82AC-E9A91FECDD28}" type="presParOf" srcId="{9EFD073F-5086-4915-8DF0-AC7A696C7878}" destId="{5EB9479B-CAFC-4AA3-B59A-405D2521F333}" srcOrd="0" destOrd="0" presId="urn:microsoft.com/office/officeart/2005/8/layout/radial3"/>
    <dgm:cxn modelId="{3D8B54BA-76C7-4D67-86B3-D6E02061EB5D}" type="presParOf" srcId="{9EFD073F-5086-4915-8DF0-AC7A696C7878}" destId="{89A4708B-1DCC-48AB-AE7B-ACB697F0F35A}" srcOrd="1" destOrd="0" presId="urn:microsoft.com/office/officeart/2005/8/layout/radial3"/>
    <dgm:cxn modelId="{0C51000F-E876-4F6A-81F1-6A0CC040A900}" type="presParOf" srcId="{9EFD073F-5086-4915-8DF0-AC7A696C7878}" destId="{245F296B-269D-44DA-AFFF-5AB70A5EEE38}" srcOrd="2" destOrd="0" presId="urn:microsoft.com/office/officeart/2005/8/layout/radial3"/>
    <dgm:cxn modelId="{6F996A51-E161-4C53-8FA3-ABADED02F917}" type="presParOf" srcId="{9EFD073F-5086-4915-8DF0-AC7A696C7878}" destId="{A4CF38BE-60D4-4F18-86CE-E8860E30533C}" srcOrd="3"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8594EC0-ADB4-4A2A-A235-A7552182908A}"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pl-PL"/>
        </a:p>
      </dgm:t>
    </dgm:pt>
    <dgm:pt modelId="{B51E89C6-6FBE-4F21-9713-973D465AE837}">
      <dgm:prSet phldrT="[Tekst]"/>
      <dgm:spPr/>
      <dgm:t>
        <a:bodyPr/>
        <a:lstStyle/>
        <a:p>
          <a:r>
            <a:rPr lang="pl-PL" dirty="0"/>
            <a:t>Najmie, dzierżawie lub zawieraniu podobnych umów</a:t>
          </a:r>
        </a:p>
      </dgm:t>
    </dgm:pt>
    <dgm:pt modelId="{B9792CE8-C262-4DAB-BE0F-FB7461BCA57F}" type="parTrans" cxnId="{FBEE842E-A3B0-4746-9253-2D5ADE557A90}">
      <dgm:prSet/>
      <dgm:spPr/>
      <dgm:t>
        <a:bodyPr/>
        <a:lstStyle/>
        <a:p>
          <a:endParaRPr lang="pl-PL"/>
        </a:p>
      </dgm:t>
    </dgm:pt>
    <dgm:pt modelId="{15F26037-FB5D-4702-9CE6-910935462C34}" type="sibTrans" cxnId="{FBEE842E-A3B0-4746-9253-2D5ADE557A90}">
      <dgm:prSet custT="1"/>
      <dgm:spPr/>
    </dgm:pt>
    <dgm:pt modelId="{F24C5041-7D95-4E0D-AC18-BB1923C0C891}">
      <dgm:prSet phldrT="[Tekst]"/>
      <dgm:spPr/>
      <dgm:t>
        <a:bodyPr/>
        <a:lstStyle/>
        <a:p>
          <a:r>
            <a:rPr lang="pl-PL" dirty="0"/>
            <a:t>Posiadaniu praw do spółek handlowych, funduszy inwestycyjnych, spółdzielni</a:t>
          </a:r>
        </a:p>
      </dgm:t>
    </dgm:pt>
    <dgm:pt modelId="{FE8C8975-9FED-4A44-9426-70332B6D607A}" type="parTrans" cxnId="{4001207D-6520-4442-89C1-9C686A9FCA9E}">
      <dgm:prSet/>
      <dgm:spPr/>
      <dgm:t>
        <a:bodyPr/>
        <a:lstStyle/>
        <a:p>
          <a:endParaRPr lang="pl-PL"/>
        </a:p>
      </dgm:t>
    </dgm:pt>
    <dgm:pt modelId="{1F1DAE97-D1BC-4EB0-BD81-DE3355530EBC}" type="sibTrans" cxnId="{4001207D-6520-4442-89C1-9C686A9FCA9E}">
      <dgm:prSet custT="1"/>
      <dgm:spPr/>
    </dgm:pt>
    <dgm:pt modelId="{BABE548F-6082-4A76-9825-EAD36C4C9E95}">
      <dgm:prSet phldrT="[Tekst]" custT="1"/>
      <dgm:spPr/>
      <dgm:t>
        <a:bodyPr/>
        <a:lstStyle/>
        <a:p>
          <a:r>
            <a:rPr lang="pl-PL" sz="1200" dirty="0"/>
            <a:t>Zbywaniu</a:t>
          </a:r>
          <a:r>
            <a:rPr lang="pl-PL" sz="1200" baseline="0" dirty="0"/>
            <a:t> mienia, o ile mienie to nie zostało nabyte wyłącznie w celu dalszego zbycia</a:t>
          </a:r>
          <a:endParaRPr lang="pl-PL" sz="1200" dirty="0"/>
        </a:p>
      </dgm:t>
    </dgm:pt>
    <dgm:pt modelId="{CB080232-021C-46A5-B4D1-125827B8D8C9}" type="parTrans" cxnId="{EBB44286-9F19-4C0F-AD57-196DCDEE8B50}">
      <dgm:prSet/>
      <dgm:spPr/>
      <dgm:t>
        <a:bodyPr/>
        <a:lstStyle/>
        <a:p>
          <a:endParaRPr lang="pl-PL"/>
        </a:p>
      </dgm:t>
    </dgm:pt>
    <dgm:pt modelId="{87A3C50F-20EC-4EA8-B1B2-A44DA571D220}" type="sibTrans" cxnId="{EBB44286-9F19-4C0F-AD57-196DCDEE8B50}">
      <dgm:prSet custT="1"/>
      <dgm:spPr/>
    </dgm:pt>
    <dgm:pt modelId="{7D3C51A7-DC49-4F59-9F8D-2CA267E843E4}">
      <dgm:prSet/>
      <dgm:spPr/>
      <dgm:t>
        <a:bodyPr/>
        <a:lstStyle/>
        <a:p>
          <a:r>
            <a:rPr lang="pl-PL" dirty="0"/>
            <a:t>Obrocie papierami wartościowymi</a:t>
          </a:r>
        </a:p>
      </dgm:t>
    </dgm:pt>
    <dgm:pt modelId="{DACF2749-0F15-4EA2-AA6F-3F6EDEFAC85B}" type="parTrans" cxnId="{4680A678-C239-49ED-9ABE-6770B4BE29C4}">
      <dgm:prSet/>
      <dgm:spPr/>
      <dgm:t>
        <a:bodyPr/>
        <a:lstStyle/>
        <a:p>
          <a:endParaRPr lang="pl-PL"/>
        </a:p>
      </dgm:t>
    </dgm:pt>
    <dgm:pt modelId="{F7C16F3E-7C48-49B4-A562-E3FCA82B1B69}" type="sibTrans" cxnId="{4680A678-C239-49ED-9ABE-6770B4BE29C4}">
      <dgm:prSet/>
      <dgm:spPr/>
      <dgm:t>
        <a:bodyPr/>
        <a:lstStyle/>
        <a:p>
          <a:endParaRPr lang="pl-PL"/>
        </a:p>
      </dgm:t>
    </dgm:pt>
    <dgm:pt modelId="{E2B90F17-D33E-4CFE-937D-D312F98FD00F}">
      <dgm:prSet/>
      <dgm:spPr/>
      <dgm:t>
        <a:bodyPr/>
        <a:lstStyle/>
        <a:p>
          <a:r>
            <a:rPr lang="pl-PL" dirty="0"/>
            <a:t>Udzielaniu pożyczek spółkom kapitałowym, w których fundacja posiada udziały albo akcje</a:t>
          </a:r>
        </a:p>
      </dgm:t>
    </dgm:pt>
    <dgm:pt modelId="{82E895CD-2158-4969-BCB0-0D357F25DED0}" type="parTrans" cxnId="{38DCCD16-3CFF-4367-BC69-8A4F19098B37}">
      <dgm:prSet/>
      <dgm:spPr/>
      <dgm:t>
        <a:bodyPr/>
        <a:lstStyle/>
        <a:p>
          <a:endParaRPr lang="pl-PL"/>
        </a:p>
      </dgm:t>
    </dgm:pt>
    <dgm:pt modelId="{48D96D83-6A2C-41A9-9571-BA5C1F839990}" type="sibTrans" cxnId="{38DCCD16-3CFF-4367-BC69-8A4F19098B37}">
      <dgm:prSet/>
      <dgm:spPr/>
      <dgm:t>
        <a:bodyPr/>
        <a:lstStyle/>
        <a:p>
          <a:endParaRPr lang="pl-PL"/>
        </a:p>
      </dgm:t>
    </dgm:pt>
    <dgm:pt modelId="{6CA4FBDF-318D-44BA-996C-6A83A10C3291}">
      <dgm:prSet/>
      <dgm:spPr/>
      <dgm:t>
        <a:bodyPr/>
        <a:lstStyle/>
        <a:p>
          <a:r>
            <a:rPr lang="pl-PL" dirty="0"/>
            <a:t>Udzielaniu pożyczek spółkom osobowym, w których fundacja uczestniczy jako wspólnik oraz beneficjentom</a:t>
          </a:r>
        </a:p>
      </dgm:t>
    </dgm:pt>
    <dgm:pt modelId="{D0A182B0-5033-41D6-BE68-AE334E3BB1AF}" type="parTrans" cxnId="{CAD24A64-0D72-47E1-89FD-D1FEFED32413}">
      <dgm:prSet/>
      <dgm:spPr/>
      <dgm:t>
        <a:bodyPr/>
        <a:lstStyle/>
        <a:p>
          <a:endParaRPr lang="pl-PL"/>
        </a:p>
      </dgm:t>
    </dgm:pt>
    <dgm:pt modelId="{8DCB3F76-DA40-40BF-9CD6-6E4BA86BB93D}" type="sibTrans" cxnId="{CAD24A64-0D72-47E1-89FD-D1FEFED32413}">
      <dgm:prSet/>
      <dgm:spPr/>
      <dgm:t>
        <a:bodyPr/>
        <a:lstStyle/>
        <a:p>
          <a:endParaRPr lang="pl-PL"/>
        </a:p>
      </dgm:t>
    </dgm:pt>
    <dgm:pt modelId="{8F990DE0-DEBA-4BDE-8CDC-849B828B2A2A}">
      <dgm:prSet/>
      <dgm:spPr/>
      <dgm:t>
        <a:bodyPr/>
        <a:lstStyle/>
        <a:p>
          <a:r>
            <a:rPr lang="pl-PL" dirty="0"/>
            <a:t>Obrocie zagranicznymi środkami płatniczymi należącymi do fundacji rodzinnej w celu dokonywania płatności związanych z działalnością</a:t>
          </a:r>
        </a:p>
      </dgm:t>
    </dgm:pt>
    <dgm:pt modelId="{02385BD0-B254-4B03-AB41-6AEB535253F6}" type="parTrans" cxnId="{BCDDB057-4D8B-435E-ACCD-4DD40EA86BC2}">
      <dgm:prSet/>
      <dgm:spPr/>
      <dgm:t>
        <a:bodyPr/>
        <a:lstStyle/>
        <a:p>
          <a:endParaRPr lang="pl-PL"/>
        </a:p>
      </dgm:t>
    </dgm:pt>
    <dgm:pt modelId="{BFC191DA-88D4-4875-AB72-AE59AD49B5B2}" type="sibTrans" cxnId="{BCDDB057-4D8B-435E-ACCD-4DD40EA86BC2}">
      <dgm:prSet/>
      <dgm:spPr/>
      <dgm:t>
        <a:bodyPr/>
        <a:lstStyle/>
        <a:p>
          <a:endParaRPr lang="pl-PL"/>
        </a:p>
      </dgm:t>
    </dgm:pt>
    <dgm:pt modelId="{83C37794-D5DC-4303-900F-C23A79E9D6F2}">
      <dgm:prSet/>
      <dgm:spPr/>
      <dgm:t>
        <a:bodyPr/>
        <a:lstStyle/>
        <a:p>
          <a:r>
            <a:rPr lang="pl-PL" b="0" i="0" dirty="0"/>
            <a:t>Produkcji przetworzonych w sposób inny niż przemysłowy produktów roślinnych i zwierzęcych</a:t>
          </a:r>
          <a:endParaRPr lang="pl-PL" dirty="0"/>
        </a:p>
      </dgm:t>
    </dgm:pt>
    <dgm:pt modelId="{28E4C691-DE01-4E6B-9399-7FD5E99D0D7E}" type="parTrans" cxnId="{99D97964-B486-47F3-9B10-B1FAD795A051}">
      <dgm:prSet/>
      <dgm:spPr/>
      <dgm:t>
        <a:bodyPr/>
        <a:lstStyle/>
        <a:p>
          <a:endParaRPr lang="pl-PL"/>
        </a:p>
      </dgm:t>
    </dgm:pt>
    <dgm:pt modelId="{0D28A69B-D38A-4C5A-8FF7-0A79DA2B7669}" type="sibTrans" cxnId="{99D97964-B486-47F3-9B10-B1FAD795A051}">
      <dgm:prSet/>
      <dgm:spPr/>
      <dgm:t>
        <a:bodyPr/>
        <a:lstStyle/>
        <a:p>
          <a:endParaRPr lang="pl-PL"/>
        </a:p>
      </dgm:t>
    </dgm:pt>
    <dgm:pt modelId="{BD33B153-D163-4C5E-9AC8-DB1EEA60D7BD}">
      <dgm:prSet/>
      <dgm:spPr/>
      <dgm:t>
        <a:bodyPr/>
        <a:lstStyle/>
        <a:p>
          <a:r>
            <a:rPr lang="pl-PL" dirty="0"/>
            <a:t>Gospodarce leśnej</a:t>
          </a:r>
        </a:p>
      </dgm:t>
    </dgm:pt>
    <dgm:pt modelId="{1C0A26B6-DA1D-4EBF-A1E7-94FA8CE0D9FC}" type="parTrans" cxnId="{050D5DC8-A318-4679-86A7-DD53FABF55F0}">
      <dgm:prSet/>
      <dgm:spPr/>
      <dgm:t>
        <a:bodyPr/>
        <a:lstStyle/>
        <a:p>
          <a:endParaRPr lang="pl-PL"/>
        </a:p>
      </dgm:t>
    </dgm:pt>
    <dgm:pt modelId="{1B1F272C-8DFB-46C3-B249-0B8F9709B1C3}" type="sibTrans" cxnId="{050D5DC8-A318-4679-86A7-DD53FABF55F0}">
      <dgm:prSet/>
      <dgm:spPr/>
      <dgm:t>
        <a:bodyPr/>
        <a:lstStyle/>
        <a:p>
          <a:endParaRPr lang="pl-PL"/>
        </a:p>
      </dgm:t>
    </dgm:pt>
    <dgm:pt modelId="{16AA067B-C674-4EF3-ACFD-EC90183321E4}" type="pres">
      <dgm:prSet presAssocID="{58594EC0-ADB4-4A2A-A235-A7552182908A}" presName="diagram" presStyleCnt="0">
        <dgm:presLayoutVars>
          <dgm:dir/>
          <dgm:resizeHandles val="exact"/>
        </dgm:presLayoutVars>
      </dgm:prSet>
      <dgm:spPr/>
    </dgm:pt>
    <dgm:pt modelId="{D93C6250-559C-4493-B3FF-8CC79B18895F}" type="pres">
      <dgm:prSet presAssocID="{B51E89C6-6FBE-4F21-9713-973D465AE837}" presName="node" presStyleLbl="node1" presStyleIdx="0" presStyleCnt="9">
        <dgm:presLayoutVars>
          <dgm:bulletEnabled val="1"/>
        </dgm:presLayoutVars>
      </dgm:prSet>
      <dgm:spPr/>
    </dgm:pt>
    <dgm:pt modelId="{F46BB5A5-3B11-4AF9-8A0F-2A48D706FBF8}" type="pres">
      <dgm:prSet presAssocID="{15F26037-FB5D-4702-9CE6-910935462C34}" presName="sibTrans" presStyleCnt="0"/>
      <dgm:spPr/>
    </dgm:pt>
    <dgm:pt modelId="{1E8821C2-A12D-4D7B-B826-153A3BFA962B}" type="pres">
      <dgm:prSet presAssocID="{F24C5041-7D95-4E0D-AC18-BB1923C0C891}" presName="node" presStyleLbl="node1" presStyleIdx="1" presStyleCnt="9">
        <dgm:presLayoutVars>
          <dgm:bulletEnabled val="1"/>
        </dgm:presLayoutVars>
      </dgm:prSet>
      <dgm:spPr/>
    </dgm:pt>
    <dgm:pt modelId="{C83841F5-BCE3-4026-A939-41F800F4ECE1}" type="pres">
      <dgm:prSet presAssocID="{1F1DAE97-D1BC-4EB0-BD81-DE3355530EBC}" presName="sibTrans" presStyleCnt="0"/>
      <dgm:spPr/>
    </dgm:pt>
    <dgm:pt modelId="{5118A290-4A6B-403B-ABFB-B163ADC5444D}" type="pres">
      <dgm:prSet presAssocID="{BABE548F-6082-4A76-9825-EAD36C4C9E95}" presName="node" presStyleLbl="node1" presStyleIdx="2" presStyleCnt="9">
        <dgm:presLayoutVars>
          <dgm:bulletEnabled val="1"/>
        </dgm:presLayoutVars>
      </dgm:prSet>
      <dgm:spPr/>
    </dgm:pt>
    <dgm:pt modelId="{DB6E29E2-6AB2-4605-A9E7-78B0070532BF}" type="pres">
      <dgm:prSet presAssocID="{87A3C50F-20EC-4EA8-B1B2-A44DA571D220}" presName="sibTrans" presStyleCnt="0"/>
      <dgm:spPr/>
    </dgm:pt>
    <dgm:pt modelId="{CAE7650F-3F83-4838-B120-0260C36B9A62}" type="pres">
      <dgm:prSet presAssocID="{7D3C51A7-DC49-4F59-9F8D-2CA267E843E4}" presName="node" presStyleLbl="node1" presStyleIdx="3" presStyleCnt="9">
        <dgm:presLayoutVars>
          <dgm:bulletEnabled val="1"/>
        </dgm:presLayoutVars>
      </dgm:prSet>
      <dgm:spPr/>
    </dgm:pt>
    <dgm:pt modelId="{7401F8E8-EDDE-40D3-BD26-C1D42B205C12}" type="pres">
      <dgm:prSet presAssocID="{F7C16F3E-7C48-49B4-A562-E3FCA82B1B69}" presName="sibTrans" presStyleCnt="0"/>
      <dgm:spPr/>
    </dgm:pt>
    <dgm:pt modelId="{5B1FC90C-D6CF-46ED-8C9A-63354272773A}" type="pres">
      <dgm:prSet presAssocID="{E2B90F17-D33E-4CFE-937D-D312F98FD00F}" presName="node" presStyleLbl="node1" presStyleIdx="4" presStyleCnt="9">
        <dgm:presLayoutVars>
          <dgm:bulletEnabled val="1"/>
        </dgm:presLayoutVars>
      </dgm:prSet>
      <dgm:spPr/>
    </dgm:pt>
    <dgm:pt modelId="{A649E670-232D-48A4-9208-F3DB5690F2EE}" type="pres">
      <dgm:prSet presAssocID="{48D96D83-6A2C-41A9-9571-BA5C1F839990}" presName="sibTrans" presStyleCnt="0"/>
      <dgm:spPr/>
    </dgm:pt>
    <dgm:pt modelId="{28422BB9-60A7-47FE-BF5D-14928746B349}" type="pres">
      <dgm:prSet presAssocID="{6CA4FBDF-318D-44BA-996C-6A83A10C3291}" presName="node" presStyleLbl="node1" presStyleIdx="5" presStyleCnt="9">
        <dgm:presLayoutVars>
          <dgm:bulletEnabled val="1"/>
        </dgm:presLayoutVars>
      </dgm:prSet>
      <dgm:spPr/>
    </dgm:pt>
    <dgm:pt modelId="{BC8B115A-2D47-4633-8396-1E0E9CB2A5EF}" type="pres">
      <dgm:prSet presAssocID="{8DCB3F76-DA40-40BF-9CD6-6E4BA86BB93D}" presName="sibTrans" presStyleCnt="0"/>
      <dgm:spPr/>
    </dgm:pt>
    <dgm:pt modelId="{7D38AFEB-32D9-4F22-9318-0B30EE5F4002}" type="pres">
      <dgm:prSet presAssocID="{8F990DE0-DEBA-4BDE-8CDC-849B828B2A2A}" presName="node" presStyleLbl="node1" presStyleIdx="6" presStyleCnt="9">
        <dgm:presLayoutVars>
          <dgm:bulletEnabled val="1"/>
        </dgm:presLayoutVars>
      </dgm:prSet>
      <dgm:spPr/>
    </dgm:pt>
    <dgm:pt modelId="{7E629276-711C-4BAB-BB8F-A5B8F5A9AF6F}" type="pres">
      <dgm:prSet presAssocID="{BFC191DA-88D4-4875-AB72-AE59AD49B5B2}" presName="sibTrans" presStyleCnt="0"/>
      <dgm:spPr/>
    </dgm:pt>
    <dgm:pt modelId="{B4D9FD5F-D10E-4F08-A4A3-AA7A782D2177}" type="pres">
      <dgm:prSet presAssocID="{83C37794-D5DC-4303-900F-C23A79E9D6F2}" presName="node" presStyleLbl="node1" presStyleIdx="7" presStyleCnt="9">
        <dgm:presLayoutVars>
          <dgm:bulletEnabled val="1"/>
        </dgm:presLayoutVars>
      </dgm:prSet>
      <dgm:spPr/>
    </dgm:pt>
    <dgm:pt modelId="{1D2E1528-9776-42C2-AB3D-243B5F76389C}" type="pres">
      <dgm:prSet presAssocID="{0D28A69B-D38A-4C5A-8FF7-0A79DA2B7669}" presName="sibTrans" presStyleCnt="0"/>
      <dgm:spPr/>
    </dgm:pt>
    <dgm:pt modelId="{20AEDBF7-A90C-4DCB-8E74-D2936DBB18C2}" type="pres">
      <dgm:prSet presAssocID="{BD33B153-D163-4C5E-9AC8-DB1EEA60D7BD}" presName="node" presStyleLbl="node1" presStyleIdx="8" presStyleCnt="9">
        <dgm:presLayoutVars>
          <dgm:bulletEnabled val="1"/>
        </dgm:presLayoutVars>
      </dgm:prSet>
      <dgm:spPr/>
    </dgm:pt>
  </dgm:ptLst>
  <dgm:cxnLst>
    <dgm:cxn modelId="{38DCCD16-3CFF-4367-BC69-8A4F19098B37}" srcId="{58594EC0-ADB4-4A2A-A235-A7552182908A}" destId="{E2B90F17-D33E-4CFE-937D-D312F98FD00F}" srcOrd="4" destOrd="0" parTransId="{82E895CD-2158-4969-BCB0-0D357F25DED0}" sibTransId="{48D96D83-6A2C-41A9-9571-BA5C1F839990}"/>
    <dgm:cxn modelId="{61FEEC22-A21A-47F8-AEE6-CAA59744E98C}" type="presOf" srcId="{BABE548F-6082-4A76-9825-EAD36C4C9E95}" destId="{5118A290-4A6B-403B-ABFB-B163ADC5444D}" srcOrd="0" destOrd="0" presId="urn:microsoft.com/office/officeart/2005/8/layout/default"/>
    <dgm:cxn modelId="{7E587926-58CE-4385-B420-C33BBB79C52A}" type="presOf" srcId="{BD33B153-D163-4C5E-9AC8-DB1EEA60D7BD}" destId="{20AEDBF7-A90C-4DCB-8E74-D2936DBB18C2}" srcOrd="0" destOrd="0" presId="urn:microsoft.com/office/officeart/2005/8/layout/default"/>
    <dgm:cxn modelId="{FBEE842E-A3B0-4746-9253-2D5ADE557A90}" srcId="{58594EC0-ADB4-4A2A-A235-A7552182908A}" destId="{B51E89C6-6FBE-4F21-9713-973D465AE837}" srcOrd="0" destOrd="0" parTransId="{B9792CE8-C262-4DAB-BE0F-FB7461BCA57F}" sibTransId="{15F26037-FB5D-4702-9CE6-910935462C34}"/>
    <dgm:cxn modelId="{0FDAA140-6D3C-4B08-A2E8-960CC8B3A038}" type="presOf" srcId="{E2B90F17-D33E-4CFE-937D-D312F98FD00F}" destId="{5B1FC90C-D6CF-46ED-8C9A-63354272773A}" srcOrd="0" destOrd="0" presId="urn:microsoft.com/office/officeart/2005/8/layout/default"/>
    <dgm:cxn modelId="{09CD3160-1C9D-458C-9BD3-9847F7812713}" type="presOf" srcId="{6CA4FBDF-318D-44BA-996C-6A83A10C3291}" destId="{28422BB9-60A7-47FE-BF5D-14928746B349}" srcOrd="0" destOrd="0" presId="urn:microsoft.com/office/officeart/2005/8/layout/default"/>
    <dgm:cxn modelId="{CAD24A64-0D72-47E1-89FD-D1FEFED32413}" srcId="{58594EC0-ADB4-4A2A-A235-A7552182908A}" destId="{6CA4FBDF-318D-44BA-996C-6A83A10C3291}" srcOrd="5" destOrd="0" parTransId="{D0A182B0-5033-41D6-BE68-AE334E3BB1AF}" sibTransId="{8DCB3F76-DA40-40BF-9CD6-6E4BA86BB93D}"/>
    <dgm:cxn modelId="{99D97964-B486-47F3-9B10-B1FAD795A051}" srcId="{58594EC0-ADB4-4A2A-A235-A7552182908A}" destId="{83C37794-D5DC-4303-900F-C23A79E9D6F2}" srcOrd="7" destOrd="0" parTransId="{28E4C691-DE01-4E6B-9399-7FD5E99D0D7E}" sibTransId="{0D28A69B-D38A-4C5A-8FF7-0A79DA2B7669}"/>
    <dgm:cxn modelId="{E689D74B-C796-47FE-905C-47E21B770895}" type="presOf" srcId="{B51E89C6-6FBE-4F21-9713-973D465AE837}" destId="{D93C6250-559C-4493-B3FF-8CC79B18895F}" srcOrd="0" destOrd="0" presId="urn:microsoft.com/office/officeart/2005/8/layout/default"/>
    <dgm:cxn modelId="{BCDDB057-4D8B-435E-ACCD-4DD40EA86BC2}" srcId="{58594EC0-ADB4-4A2A-A235-A7552182908A}" destId="{8F990DE0-DEBA-4BDE-8CDC-849B828B2A2A}" srcOrd="6" destOrd="0" parTransId="{02385BD0-B254-4B03-AB41-6AEB535253F6}" sibTransId="{BFC191DA-88D4-4875-AB72-AE59AD49B5B2}"/>
    <dgm:cxn modelId="{4680A678-C239-49ED-9ABE-6770B4BE29C4}" srcId="{58594EC0-ADB4-4A2A-A235-A7552182908A}" destId="{7D3C51A7-DC49-4F59-9F8D-2CA267E843E4}" srcOrd="3" destOrd="0" parTransId="{DACF2749-0F15-4EA2-AA6F-3F6EDEFAC85B}" sibTransId="{F7C16F3E-7C48-49B4-A562-E3FCA82B1B69}"/>
    <dgm:cxn modelId="{4001207D-6520-4442-89C1-9C686A9FCA9E}" srcId="{58594EC0-ADB4-4A2A-A235-A7552182908A}" destId="{F24C5041-7D95-4E0D-AC18-BB1923C0C891}" srcOrd="1" destOrd="0" parTransId="{FE8C8975-9FED-4A44-9426-70332B6D607A}" sibTransId="{1F1DAE97-D1BC-4EB0-BD81-DE3355530EBC}"/>
    <dgm:cxn modelId="{3D680986-F8E5-4F5D-A4B4-C0491F1DC9CC}" type="presOf" srcId="{F24C5041-7D95-4E0D-AC18-BB1923C0C891}" destId="{1E8821C2-A12D-4D7B-B826-153A3BFA962B}" srcOrd="0" destOrd="0" presId="urn:microsoft.com/office/officeart/2005/8/layout/default"/>
    <dgm:cxn modelId="{EBB44286-9F19-4C0F-AD57-196DCDEE8B50}" srcId="{58594EC0-ADB4-4A2A-A235-A7552182908A}" destId="{BABE548F-6082-4A76-9825-EAD36C4C9E95}" srcOrd="2" destOrd="0" parTransId="{CB080232-021C-46A5-B4D1-125827B8D8C9}" sibTransId="{87A3C50F-20EC-4EA8-B1B2-A44DA571D220}"/>
    <dgm:cxn modelId="{28525D96-849B-404A-AF48-AB7764D54CAB}" type="presOf" srcId="{8F990DE0-DEBA-4BDE-8CDC-849B828B2A2A}" destId="{7D38AFEB-32D9-4F22-9318-0B30EE5F4002}" srcOrd="0" destOrd="0" presId="urn:microsoft.com/office/officeart/2005/8/layout/default"/>
    <dgm:cxn modelId="{050D5DC8-A318-4679-86A7-DD53FABF55F0}" srcId="{58594EC0-ADB4-4A2A-A235-A7552182908A}" destId="{BD33B153-D163-4C5E-9AC8-DB1EEA60D7BD}" srcOrd="8" destOrd="0" parTransId="{1C0A26B6-DA1D-4EBF-A1E7-94FA8CE0D9FC}" sibTransId="{1B1F272C-8DFB-46C3-B249-0B8F9709B1C3}"/>
    <dgm:cxn modelId="{D0FCB1D2-BF74-4FF9-92FC-122CBFD60591}" type="presOf" srcId="{83C37794-D5DC-4303-900F-C23A79E9D6F2}" destId="{B4D9FD5F-D10E-4F08-A4A3-AA7A782D2177}" srcOrd="0" destOrd="0" presId="urn:microsoft.com/office/officeart/2005/8/layout/default"/>
    <dgm:cxn modelId="{72483FD8-3406-43A6-B8EC-9D801DD32D6B}" type="presOf" srcId="{58594EC0-ADB4-4A2A-A235-A7552182908A}" destId="{16AA067B-C674-4EF3-ACFD-EC90183321E4}" srcOrd="0" destOrd="0" presId="urn:microsoft.com/office/officeart/2005/8/layout/default"/>
    <dgm:cxn modelId="{F55A9EF3-8256-4EA4-9220-49C9762959F5}" type="presOf" srcId="{7D3C51A7-DC49-4F59-9F8D-2CA267E843E4}" destId="{CAE7650F-3F83-4838-B120-0260C36B9A62}" srcOrd="0" destOrd="0" presId="urn:microsoft.com/office/officeart/2005/8/layout/default"/>
    <dgm:cxn modelId="{2C0FA860-00E8-4726-A784-95BFCC620322}" type="presParOf" srcId="{16AA067B-C674-4EF3-ACFD-EC90183321E4}" destId="{D93C6250-559C-4493-B3FF-8CC79B18895F}" srcOrd="0" destOrd="0" presId="urn:microsoft.com/office/officeart/2005/8/layout/default"/>
    <dgm:cxn modelId="{4BE33CDF-3283-4EA7-B8D8-061250E172F0}" type="presParOf" srcId="{16AA067B-C674-4EF3-ACFD-EC90183321E4}" destId="{F46BB5A5-3B11-4AF9-8A0F-2A48D706FBF8}" srcOrd="1" destOrd="0" presId="urn:microsoft.com/office/officeart/2005/8/layout/default"/>
    <dgm:cxn modelId="{48C878F0-7F66-47BD-B7C3-996418530445}" type="presParOf" srcId="{16AA067B-C674-4EF3-ACFD-EC90183321E4}" destId="{1E8821C2-A12D-4D7B-B826-153A3BFA962B}" srcOrd="2" destOrd="0" presId="urn:microsoft.com/office/officeart/2005/8/layout/default"/>
    <dgm:cxn modelId="{0A5EA173-39A8-4AAC-962B-7BDDD59D651A}" type="presParOf" srcId="{16AA067B-C674-4EF3-ACFD-EC90183321E4}" destId="{C83841F5-BCE3-4026-A939-41F800F4ECE1}" srcOrd="3" destOrd="0" presId="urn:microsoft.com/office/officeart/2005/8/layout/default"/>
    <dgm:cxn modelId="{88F7CDA2-0C40-44CB-93B7-D12BFA30AC5B}" type="presParOf" srcId="{16AA067B-C674-4EF3-ACFD-EC90183321E4}" destId="{5118A290-4A6B-403B-ABFB-B163ADC5444D}" srcOrd="4" destOrd="0" presId="urn:microsoft.com/office/officeart/2005/8/layout/default"/>
    <dgm:cxn modelId="{487748D0-413C-49E3-9F24-056B22B6F603}" type="presParOf" srcId="{16AA067B-C674-4EF3-ACFD-EC90183321E4}" destId="{DB6E29E2-6AB2-4605-A9E7-78B0070532BF}" srcOrd="5" destOrd="0" presId="urn:microsoft.com/office/officeart/2005/8/layout/default"/>
    <dgm:cxn modelId="{40F5B5EC-F50F-4233-BBF7-2CDBF7BA2B3F}" type="presParOf" srcId="{16AA067B-C674-4EF3-ACFD-EC90183321E4}" destId="{CAE7650F-3F83-4838-B120-0260C36B9A62}" srcOrd="6" destOrd="0" presId="urn:microsoft.com/office/officeart/2005/8/layout/default"/>
    <dgm:cxn modelId="{80E19CF2-0766-4E07-85C3-A39103F631CB}" type="presParOf" srcId="{16AA067B-C674-4EF3-ACFD-EC90183321E4}" destId="{7401F8E8-EDDE-40D3-BD26-C1D42B205C12}" srcOrd="7" destOrd="0" presId="urn:microsoft.com/office/officeart/2005/8/layout/default"/>
    <dgm:cxn modelId="{01E017BA-A443-4847-BEBE-4F74BF229168}" type="presParOf" srcId="{16AA067B-C674-4EF3-ACFD-EC90183321E4}" destId="{5B1FC90C-D6CF-46ED-8C9A-63354272773A}" srcOrd="8" destOrd="0" presId="urn:microsoft.com/office/officeart/2005/8/layout/default"/>
    <dgm:cxn modelId="{C9A8D478-37D7-43FA-B073-AF0ED898E693}" type="presParOf" srcId="{16AA067B-C674-4EF3-ACFD-EC90183321E4}" destId="{A649E670-232D-48A4-9208-F3DB5690F2EE}" srcOrd="9" destOrd="0" presId="urn:microsoft.com/office/officeart/2005/8/layout/default"/>
    <dgm:cxn modelId="{8D7DD69C-64AF-4F44-841F-17199E112F26}" type="presParOf" srcId="{16AA067B-C674-4EF3-ACFD-EC90183321E4}" destId="{28422BB9-60A7-47FE-BF5D-14928746B349}" srcOrd="10" destOrd="0" presId="urn:microsoft.com/office/officeart/2005/8/layout/default"/>
    <dgm:cxn modelId="{90B801AE-5F38-42C0-B39D-F58C4AEB9072}" type="presParOf" srcId="{16AA067B-C674-4EF3-ACFD-EC90183321E4}" destId="{BC8B115A-2D47-4633-8396-1E0E9CB2A5EF}" srcOrd="11" destOrd="0" presId="urn:microsoft.com/office/officeart/2005/8/layout/default"/>
    <dgm:cxn modelId="{CAAD47CF-AB9C-47EC-BC59-A815F7356E3A}" type="presParOf" srcId="{16AA067B-C674-4EF3-ACFD-EC90183321E4}" destId="{7D38AFEB-32D9-4F22-9318-0B30EE5F4002}" srcOrd="12" destOrd="0" presId="urn:microsoft.com/office/officeart/2005/8/layout/default"/>
    <dgm:cxn modelId="{1A8CC869-EF38-420D-9550-04D2C7A50132}" type="presParOf" srcId="{16AA067B-C674-4EF3-ACFD-EC90183321E4}" destId="{7E629276-711C-4BAB-BB8F-A5B8F5A9AF6F}" srcOrd="13" destOrd="0" presId="urn:microsoft.com/office/officeart/2005/8/layout/default"/>
    <dgm:cxn modelId="{DD742811-1F41-4772-BF95-61B3C1F17492}" type="presParOf" srcId="{16AA067B-C674-4EF3-ACFD-EC90183321E4}" destId="{B4D9FD5F-D10E-4F08-A4A3-AA7A782D2177}" srcOrd="14" destOrd="0" presId="urn:microsoft.com/office/officeart/2005/8/layout/default"/>
    <dgm:cxn modelId="{82651D49-C51F-4392-B3B9-8C04E54041C4}" type="presParOf" srcId="{16AA067B-C674-4EF3-ACFD-EC90183321E4}" destId="{1D2E1528-9776-42C2-AB3D-243B5F76389C}" srcOrd="15" destOrd="0" presId="urn:microsoft.com/office/officeart/2005/8/layout/default"/>
    <dgm:cxn modelId="{054119FA-09FC-4987-9400-C5386DC285E3}" type="presParOf" srcId="{16AA067B-C674-4EF3-ACFD-EC90183321E4}" destId="{20AEDBF7-A90C-4DCB-8E74-D2936DBB18C2}" srcOrd="16"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1459205-E60D-4530-91F8-8A64727BED5C}"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pl-PL"/>
        </a:p>
      </dgm:t>
    </dgm:pt>
    <dgm:pt modelId="{4EDD50AE-D3BD-47FD-AB96-98BD057591AC}">
      <dgm:prSet phldrT="[Tekst]" custT="1"/>
      <dgm:spPr/>
      <dgm:t>
        <a:bodyPr/>
        <a:lstStyle/>
        <a:p>
          <a:r>
            <a:rPr lang="pl-PL" sz="2500" b="0" i="0" dirty="0"/>
            <a:t>Ustawodawca nie zakazał fundacjom rodzinnym prowadzenia działalności gospodarczej innej niż wskazana powyżej. Fundacja rodzinna musi się jednak liczyć, że prowadząc taką działalność poniesie sankcję w wysokości podwyższonej stawki podatku, wynoszącej </a:t>
          </a:r>
          <a:r>
            <a:rPr lang="pl-PL" sz="2500" b="1" i="0" dirty="0"/>
            <a:t>25%</a:t>
          </a:r>
          <a:r>
            <a:rPr lang="pl-PL" sz="2500" b="0" i="0" dirty="0"/>
            <a:t>. Niemniej, opodatkowaniu wyższą stawką CIT będą podlegać wyłącznie przychody z tej pozaustawowej działalności. Sam podatek sankcyjny nie jest zryczałtowany. Oznacza to, że fundacja rodzinna będzie mogła pomniejszać osiągane przychody o koszty uzyskania przychodów, ale wyłącznie o te, które proporcjonalnie przypadają na </a:t>
          </a:r>
          <a:r>
            <a:rPr lang="pl-PL" sz="2800" b="0" i="0" dirty="0"/>
            <a:t>opodatkowaną działalność fundacji.</a:t>
          </a:r>
          <a:endParaRPr lang="pl-PL" sz="2800" dirty="0"/>
        </a:p>
      </dgm:t>
    </dgm:pt>
    <dgm:pt modelId="{BDF0D46C-E1E1-4727-B24F-8DB13500CCF5}" type="sibTrans" cxnId="{8C3362DA-3145-4A22-90E0-F49A2D11CA5C}">
      <dgm:prSet/>
      <dgm:spPr/>
      <dgm:t>
        <a:bodyPr/>
        <a:lstStyle/>
        <a:p>
          <a:endParaRPr lang="pl-PL"/>
        </a:p>
      </dgm:t>
    </dgm:pt>
    <dgm:pt modelId="{ECFADEF4-0590-4D0F-A44F-5135D0CFE3C8}" type="parTrans" cxnId="{8C3362DA-3145-4A22-90E0-F49A2D11CA5C}">
      <dgm:prSet/>
      <dgm:spPr/>
      <dgm:t>
        <a:bodyPr/>
        <a:lstStyle/>
        <a:p>
          <a:endParaRPr lang="pl-PL"/>
        </a:p>
      </dgm:t>
    </dgm:pt>
    <dgm:pt modelId="{FB3908B3-1321-4ED7-BBAD-8FF855B478EB}" type="pres">
      <dgm:prSet presAssocID="{C1459205-E60D-4530-91F8-8A64727BED5C}" presName="diagram" presStyleCnt="0">
        <dgm:presLayoutVars>
          <dgm:dir/>
          <dgm:resizeHandles val="exact"/>
        </dgm:presLayoutVars>
      </dgm:prSet>
      <dgm:spPr/>
    </dgm:pt>
    <dgm:pt modelId="{220217D0-CA9A-4D1D-A5B0-D392A016FC00}" type="pres">
      <dgm:prSet presAssocID="{4EDD50AE-D3BD-47FD-AB96-98BD057591AC}" presName="node" presStyleLbl="node1" presStyleIdx="0" presStyleCnt="1" custScaleX="100098" custScaleY="110981" custLinFactNeighborX="-5188" custLinFactNeighborY="-14787">
        <dgm:presLayoutVars>
          <dgm:bulletEnabled val="1"/>
        </dgm:presLayoutVars>
      </dgm:prSet>
      <dgm:spPr/>
    </dgm:pt>
  </dgm:ptLst>
  <dgm:cxnLst>
    <dgm:cxn modelId="{7F48296D-D9D4-4FC8-85D1-3558A4858AEE}" type="presOf" srcId="{4EDD50AE-D3BD-47FD-AB96-98BD057591AC}" destId="{220217D0-CA9A-4D1D-A5B0-D392A016FC00}" srcOrd="0" destOrd="0" presId="urn:microsoft.com/office/officeart/2005/8/layout/default"/>
    <dgm:cxn modelId="{215A8282-01B9-400C-9B2B-8399891934DA}" type="presOf" srcId="{C1459205-E60D-4530-91F8-8A64727BED5C}" destId="{FB3908B3-1321-4ED7-BBAD-8FF855B478EB}" srcOrd="0" destOrd="0" presId="urn:microsoft.com/office/officeart/2005/8/layout/default"/>
    <dgm:cxn modelId="{8C3362DA-3145-4A22-90E0-F49A2D11CA5C}" srcId="{C1459205-E60D-4530-91F8-8A64727BED5C}" destId="{4EDD50AE-D3BD-47FD-AB96-98BD057591AC}" srcOrd="0" destOrd="0" parTransId="{ECFADEF4-0590-4D0F-A44F-5135D0CFE3C8}" sibTransId="{BDF0D46C-E1E1-4727-B24F-8DB13500CCF5}"/>
    <dgm:cxn modelId="{F00295DE-271B-4ED0-A076-CBA1CF7CAF69}" type="presParOf" srcId="{FB3908B3-1321-4ED7-BBAD-8FF855B478EB}" destId="{220217D0-CA9A-4D1D-A5B0-D392A016FC00}"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B9FA416-80FB-4B59-A279-22328D78F096}" type="doc">
      <dgm:prSet loTypeId="urn:microsoft.com/office/officeart/2005/8/layout/hList3" loCatId="list" qsTypeId="urn:microsoft.com/office/officeart/2005/8/quickstyle/simple1" qsCatId="simple" csTypeId="urn:microsoft.com/office/officeart/2005/8/colors/colorful3" csCatId="colorful" phldr="1"/>
      <dgm:spPr/>
      <dgm:t>
        <a:bodyPr/>
        <a:lstStyle/>
        <a:p>
          <a:endParaRPr lang="pl-PL"/>
        </a:p>
      </dgm:t>
    </dgm:pt>
    <dgm:pt modelId="{70665747-FEB8-45F4-A416-45A24330069E}">
      <dgm:prSet phldrT="[Tekst]"/>
      <dgm:spPr/>
      <dgm:t>
        <a:bodyPr/>
        <a:lstStyle/>
        <a:p>
          <a:r>
            <a:rPr lang="pl-PL" dirty="0"/>
            <a:t>Organy fundacji rodzinnej</a:t>
          </a:r>
        </a:p>
      </dgm:t>
    </dgm:pt>
    <dgm:pt modelId="{D9BFD414-0A2C-4908-A34F-18840E3D6E02}" type="parTrans" cxnId="{4CA3CC29-C597-4F89-8F6D-07B6DA9C7D0B}">
      <dgm:prSet/>
      <dgm:spPr/>
      <dgm:t>
        <a:bodyPr/>
        <a:lstStyle/>
        <a:p>
          <a:endParaRPr lang="pl-PL"/>
        </a:p>
      </dgm:t>
    </dgm:pt>
    <dgm:pt modelId="{88D7793C-8BFA-4FC1-AB53-0001D42E7AD0}" type="sibTrans" cxnId="{4CA3CC29-C597-4F89-8F6D-07B6DA9C7D0B}">
      <dgm:prSet/>
      <dgm:spPr/>
      <dgm:t>
        <a:bodyPr/>
        <a:lstStyle/>
        <a:p>
          <a:endParaRPr lang="pl-PL"/>
        </a:p>
      </dgm:t>
    </dgm:pt>
    <dgm:pt modelId="{C87E7517-1BCC-46A7-9322-367D68A87BF3}">
      <dgm:prSet phldrT="[Tekst]"/>
      <dgm:spPr/>
      <dgm:t>
        <a:bodyPr/>
        <a:lstStyle/>
        <a:p>
          <a:pPr>
            <a:buNone/>
          </a:pPr>
          <a:r>
            <a:rPr lang="pl-PL" b="1" dirty="0"/>
            <a:t>Zarząd</a:t>
          </a:r>
        </a:p>
        <a:p>
          <a:pPr>
            <a:buFont typeface="Arial" panose="020B0604020202020204" pitchFamily="34" charset="0"/>
            <a:buNone/>
          </a:pPr>
          <a:r>
            <a:rPr lang="pl-PL" dirty="0"/>
            <a:t>Prowadzi sprawy fundacji i reprezentuje ją na zewnątrz</a:t>
          </a:r>
        </a:p>
        <a:p>
          <a:pPr>
            <a:buFont typeface="Arial" panose="020B0604020202020204" pitchFamily="34" charset="0"/>
            <a:buNone/>
          </a:pPr>
          <a:r>
            <a:rPr lang="pl-PL" dirty="0"/>
            <a:t>Spełnia świadczenia przysługujące beneficjentom</a:t>
          </a:r>
        </a:p>
        <a:p>
          <a:pPr>
            <a:buFont typeface="Arial" panose="020B0604020202020204" pitchFamily="34" charset="0"/>
            <a:buNone/>
          </a:pPr>
          <a:r>
            <a:rPr lang="pl-PL" dirty="0"/>
            <a:t>Członkami mogą być tylko osoby fizyczne posiadające pełną zdolność do czynności prawnych</a:t>
          </a:r>
        </a:p>
      </dgm:t>
    </dgm:pt>
    <dgm:pt modelId="{01F81DC2-53C7-4DD0-B266-DCB39A3ABE20}" type="parTrans" cxnId="{403DA2AC-409E-454C-8D33-34E0DF0AA33A}">
      <dgm:prSet/>
      <dgm:spPr/>
      <dgm:t>
        <a:bodyPr/>
        <a:lstStyle/>
        <a:p>
          <a:endParaRPr lang="pl-PL"/>
        </a:p>
      </dgm:t>
    </dgm:pt>
    <dgm:pt modelId="{33DFE6F8-07F6-47A5-8849-901C17BE4DB5}" type="sibTrans" cxnId="{403DA2AC-409E-454C-8D33-34E0DF0AA33A}">
      <dgm:prSet/>
      <dgm:spPr/>
      <dgm:t>
        <a:bodyPr/>
        <a:lstStyle/>
        <a:p>
          <a:endParaRPr lang="pl-PL"/>
        </a:p>
      </dgm:t>
    </dgm:pt>
    <dgm:pt modelId="{E16D6A93-0965-4D54-A167-29CB3A127908}">
      <dgm:prSet phldrT="[Tekst]"/>
      <dgm:spPr/>
      <dgm:t>
        <a:bodyPr/>
        <a:lstStyle/>
        <a:p>
          <a:r>
            <a:rPr lang="pl-PL" b="1" dirty="0"/>
            <a:t>Rada nadzorcza</a:t>
          </a:r>
        </a:p>
        <a:p>
          <a:r>
            <a:rPr lang="pl-PL" dirty="0"/>
            <a:t>Pełni funkcje nadzorcze w stosunku do zarządu</a:t>
          </a:r>
        </a:p>
        <a:p>
          <a:r>
            <a:rPr lang="pl-PL" dirty="0"/>
            <a:t>Organ obowiązkowy, jeśli liczba beneficjentów przekracza 25 osób</a:t>
          </a:r>
        </a:p>
        <a:p>
          <a:r>
            <a:rPr lang="pl-PL" dirty="0"/>
            <a:t>Jej członkami mogą być tylko osoby fizyczne posiadające pełną zdolność do czynności prawnych</a:t>
          </a:r>
        </a:p>
      </dgm:t>
    </dgm:pt>
    <dgm:pt modelId="{AA19CA28-6F50-47C7-B95A-1D3170427CEE}" type="parTrans" cxnId="{E50C8F9B-C322-4237-9022-9847B2F7F807}">
      <dgm:prSet/>
      <dgm:spPr/>
      <dgm:t>
        <a:bodyPr/>
        <a:lstStyle/>
        <a:p>
          <a:endParaRPr lang="pl-PL"/>
        </a:p>
      </dgm:t>
    </dgm:pt>
    <dgm:pt modelId="{0D1482E1-5289-4440-986F-0E9A367DD6F0}" type="sibTrans" cxnId="{E50C8F9B-C322-4237-9022-9847B2F7F807}">
      <dgm:prSet/>
      <dgm:spPr/>
      <dgm:t>
        <a:bodyPr/>
        <a:lstStyle/>
        <a:p>
          <a:endParaRPr lang="pl-PL"/>
        </a:p>
      </dgm:t>
    </dgm:pt>
    <dgm:pt modelId="{DFDB0AD4-BD8D-4192-BF10-12AE648FB48A}">
      <dgm:prSet phldrT="[Tekst]"/>
      <dgm:spPr/>
      <dgm:t>
        <a:bodyPr/>
        <a:lstStyle/>
        <a:p>
          <a:r>
            <a:rPr lang="pl-PL" b="1" dirty="0"/>
            <a:t>Zgromadzenie beneficjentów</a:t>
          </a:r>
        </a:p>
        <a:p>
          <a:r>
            <a:rPr lang="pl-PL" dirty="0"/>
            <a:t>Rozpatruje i zatwierdza sprawozdania finansowe fundacji rodzinnej za poprzedni rok</a:t>
          </a:r>
        </a:p>
        <a:p>
          <a:r>
            <a:rPr lang="pl-PL" dirty="0"/>
            <a:t>Udziela absolutorium członkom pozostałych organów</a:t>
          </a:r>
        </a:p>
        <a:p>
          <a:r>
            <a:rPr lang="pl-PL" dirty="0"/>
            <a:t>Mogą w nim uczestniczyć wszyscy albo wybrani beneficjenci</a:t>
          </a:r>
        </a:p>
      </dgm:t>
    </dgm:pt>
    <dgm:pt modelId="{4EB8AD95-1DFD-4E67-9C7F-FF8F2AE6BFEA}" type="parTrans" cxnId="{84698F44-6E27-4096-975E-1C21917643E6}">
      <dgm:prSet/>
      <dgm:spPr/>
      <dgm:t>
        <a:bodyPr/>
        <a:lstStyle/>
        <a:p>
          <a:endParaRPr lang="pl-PL"/>
        </a:p>
      </dgm:t>
    </dgm:pt>
    <dgm:pt modelId="{CECE27C3-A525-467E-88CB-52B3604EACE2}" type="sibTrans" cxnId="{84698F44-6E27-4096-975E-1C21917643E6}">
      <dgm:prSet/>
      <dgm:spPr/>
      <dgm:t>
        <a:bodyPr/>
        <a:lstStyle/>
        <a:p>
          <a:endParaRPr lang="pl-PL"/>
        </a:p>
      </dgm:t>
    </dgm:pt>
    <dgm:pt modelId="{6E81210C-FA10-4B7C-AD0A-6D8A4F82F2CC}" type="pres">
      <dgm:prSet presAssocID="{7B9FA416-80FB-4B59-A279-22328D78F096}" presName="composite" presStyleCnt="0">
        <dgm:presLayoutVars>
          <dgm:chMax val="1"/>
          <dgm:dir/>
          <dgm:resizeHandles val="exact"/>
        </dgm:presLayoutVars>
      </dgm:prSet>
      <dgm:spPr/>
    </dgm:pt>
    <dgm:pt modelId="{CDCC8EF4-9431-4B0F-9A2F-C8C9FF6F58A2}" type="pres">
      <dgm:prSet presAssocID="{70665747-FEB8-45F4-A416-45A24330069E}" presName="roof" presStyleLbl="dkBgShp" presStyleIdx="0" presStyleCnt="2"/>
      <dgm:spPr/>
    </dgm:pt>
    <dgm:pt modelId="{75C0F096-4008-48B4-9E42-A689BE48C25A}" type="pres">
      <dgm:prSet presAssocID="{70665747-FEB8-45F4-A416-45A24330069E}" presName="pillars" presStyleCnt="0"/>
      <dgm:spPr/>
    </dgm:pt>
    <dgm:pt modelId="{4EDAB30D-B73A-4F51-8960-BEA19CEFE242}" type="pres">
      <dgm:prSet presAssocID="{70665747-FEB8-45F4-A416-45A24330069E}" presName="pillar1" presStyleLbl="node1" presStyleIdx="0" presStyleCnt="3">
        <dgm:presLayoutVars>
          <dgm:bulletEnabled val="1"/>
        </dgm:presLayoutVars>
      </dgm:prSet>
      <dgm:spPr/>
    </dgm:pt>
    <dgm:pt modelId="{69CCE477-7653-4FE9-9F07-9078E92E8163}" type="pres">
      <dgm:prSet presAssocID="{E16D6A93-0965-4D54-A167-29CB3A127908}" presName="pillarX" presStyleLbl="node1" presStyleIdx="1" presStyleCnt="3">
        <dgm:presLayoutVars>
          <dgm:bulletEnabled val="1"/>
        </dgm:presLayoutVars>
      </dgm:prSet>
      <dgm:spPr/>
    </dgm:pt>
    <dgm:pt modelId="{630F5DD8-217B-4376-8775-998D29DF39AB}" type="pres">
      <dgm:prSet presAssocID="{DFDB0AD4-BD8D-4192-BF10-12AE648FB48A}" presName="pillarX" presStyleLbl="node1" presStyleIdx="2" presStyleCnt="3">
        <dgm:presLayoutVars>
          <dgm:bulletEnabled val="1"/>
        </dgm:presLayoutVars>
      </dgm:prSet>
      <dgm:spPr/>
    </dgm:pt>
    <dgm:pt modelId="{DA84C76F-ACC7-46D7-9D35-4867374978E7}" type="pres">
      <dgm:prSet presAssocID="{70665747-FEB8-45F4-A416-45A24330069E}" presName="base" presStyleLbl="dkBgShp" presStyleIdx="1" presStyleCnt="2"/>
      <dgm:spPr/>
    </dgm:pt>
  </dgm:ptLst>
  <dgm:cxnLst>
    <dgm:cxn modelId="{4F2EF114-ABAE-4418-802D-D21619B7080C}" type="presOf" srcId="{70665747-FEB8-45F4-A416-45A24330069E}" destId="{CDCC8EF4-9431-4B0F-9A2F-C8C9FF6F58A2}" srcOrd="0" destOrd="0" presId="urn:microsoft.com/office/officeart/2005/8/layout/hList3"/>
    <dgm:cxn modelId="{AB74BF22-C2CF-43E8-BFDD-4499C6741C35}" type="presOf" srcId="{C87E7517-1BCC-46A7-9322-367D68A87BF3}" destId="{4EDAB30D-B73A-4F51-8960-BEA19CEFE242}" srcOrd="0" destOrd="0" presId="urn:microsoft.com/office/officeart/2005/8/layout/hList3"/>
    <dgm:cxn modelId="{4CA3CC29-C597-4F89-8F6D-07B6DA9C7D0B}" srcId="{7B9FA416-80FB-4B59-A279-22328D78F096}" destId="{70665747-FEB8-45F4-A416-45A24330069E}" srcOrd="0" destOrd="0" parTransId="{D9BFD414-0A2C-4908-A34F-18840E3D6E02}" sibTransId="{88D7793C-8BFA-4FC1-AB53-0001D42E7AD0}"/>
    <dgm:cxn modelId="{84698F44-6E27-4096-975E-1C21917643E6}" srcId="{70665747-FEB8-45F4-A416-45A24330069E}" destId="{DFDB0AD4-BD8D-4192-BF10-12AE648FB48A}" srcOrd="2" destOrd="0" parTransId="{4EB8AD95-1DFD-4E67-9C7F-FF8F2AE6BFEA}" sibTransId="{CECE27C3-A525-467E-88CB-52B3604EACE2}"/>
    <dgm:cxn modelId="{CF1F976D-91EB-4864-AB07-4B20ED7982C0}" type="presOf" srcId="{7B9FA416-80FB-4B59-A279-22328D78F096}" destId="{6E81210C-FA10-4B7C-AD0A-6D8A4F82F2CC}" srcOrd="0" destOrd="0" presId="urn:microsoft.com/office/officeart/2005/8/layout/hList3"/>
    <dgm:cxn modelId="{E50C8F9B-C322-4237-9022-9847B2F7F807}" srcId="{70665747-FEB8-45F4-A416-45A24330069E}" destId="{E16D6A93-0965-4D54-A167-29CB3A127908}" srcOrd="1" destOrd="0" parTransId="{AA19CA28-6F50-47C7-B95A-1D3170427CEE}" sibTransId="{0D1482E1-5289-4440-986F-0E9A367DD6F0}"/>
    <dgm:cxn modelId="{403DA2AC-409E-454C-8D33-34E0DF0AA33A}" srcId="{70665747-FEB8-45F4-A416-45A24330069E}" destId="{C87E7517-1BCC-46A7-9322-367D68A87BF3}" srcOrd="0" destOrd="0" parTransId="{01F81DC2-53C7-4DD0-B266-DCB39A3ABE20}" sibTransId="{33DFE6F8-07F6-47A5-8849-901C17BE4DB5}"/>
    <dgm:cxn modelId="{5C1598BB-ECA6-49BD-ACB3-C6134D492002}" type="presOf" srcId="{E16D6A93-0965-4D54-A167-29CB3A127908}" destId="{69CCE477-7653-4FE9-9F07-9078E92E8163}" srcOrd="0" destOrd="0" presId="urn:microsoft.com/office/officeart/2005/8/layout/hList3"/>
    <dgm:cxn modelId="{FF3D8BF7-A3BF-4FBD-9746-B5C6E8C2F619}" type="presOf" srcId="{DFDB0AD4-BD8D-4192-BF10-12AE648FB48A}" destId="{630F5DD8-217B-4376-8775-998D29DF39AB}" srcOrd="0" destOrd="0" presId="urn:microsoft.com/office/officeart/2005/8/layout/hList3"/>
    <dgm:cxn modelId="{DEAC71EF-9304-4850-B8EA-97E189BFC44C}" type="presParOf" srcId="{6E81210C-FA10-4B7C-AD0A-6D8A4F82F2CC}" destId="{CDCC8EF4-9431-4B0F-9A2F-C8C9FF6F58A2}" srcOrd="0" destOrd="0" presId="urn:microsoft.com/office/officeart/2005/8/layout/hList3"/>
    <dgm:cxn modelId="{0ADE5C6D-6546-4040-89F6-5656727AE55A}" type="presParOf" srcId="{6E81210C-FA10-4B7C-AD0A-6D8A4F82F2CC}" destId="{75C0F096-4008-48B4-9E42-A689BE48C25A}" srcOrd="1" destOrd="0" presId="urn:microsoft.com/office/officeart/2005/8/layout/hList3"/>
    <dgm:cxn modelId="{54AF9D7D-B3E5-49B6-A57B-97249596A696}" type="presParOf" srcId="{75C0F096-4008-48B4-9E42-A689BE48C25A}" destId="{4EDAB30D-B73A-4F51-8960-BEA19CEFE242}" srcOrd="0" destOrd="0" presId="urn:microsoft.com/office/officeart/2005/8/layout/hList3"/>
    <dgm:cxn modelId="{36A3DE2A-A87F-4A37-A001-E085FB84C51E}" type="presParOf" srcId="{75C0F096-4008-48B4-9E42-A689BE48C25A}" destId="{69CCE477-7653-4FE9-9F07-9078E92E8163}" srcOrd="1" destOrd="0" presId="urn:microsoft.com/office/officeart/2005/8/layout/hList3"/>
    <dgm:cxn modelId="{C6FE0E92-9C69-44A8-8E1E-64F5FDF3FCC8}" type="presParOf" srcId="{75C0F096-4008-48B4-9E42-A689BE48C25A}" destId="{630F5DD8-217B-4376-8775-998D29DF39AB}" srcOrd="2" destOrd="0" presId="urn:microsoft.com/office/officeart/2005/8/layout/hList3"/>
    <dgm:cxn modelId="{CA93E030-5538-4CA2-ABB4-32263B290C45}" type="presParOf" srcId="{6E81210C-FA10-4B7C-AD0A-6D8A4F82F2CC}" destId="{DA84C76F-ACC7-46D7-9D35-4867374978E7}" srcOrd="2" destOrd="0" presId="urn:microsoft.com/office/officeart/2005/8/layout/h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7AF7A9-CEC1-444D-B13B-7D2FB9A0D864}">
      <dsp:nvSpPr>
        <dsp:cNvPr id="0" name=""/>
        <dsp:cNvSpPr/>
      </dsp:nvSpPr>
      <dsp:spPr>
        <a:xfrm>
          <a:off x="-4755263" y="-728873"/>
          <a:ext cx="5663986" cy="5663986"/>
        </a:xfrm>
        <a:prstGeom prst="blockArc">
          <a:avLst>
            <a:gd name="adj1" fmla="val 18900000"/>
            <a:gd name="adj2" fmla="val 2700000"/>
            <a:gd name="adj3" fmla="val 381"/>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A80A6CF-C1C9-41A8-9748-D8CF4C61DC71}">
      <dsp:nvSpPr>
        <dsp:cNvPr id="0" name=""/>
        <dsp:cNvSpPr/>
      </dsp:nvSpPr>
      <dsp:spPr>
        <a:xfrm>
          <a:off x="339215" y="221500"/>
          <a:ext cx="6727720" cy="44283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1499" tIns="33020" rIns="33020" bIns="33020" numCol="1" spcCol="1270" anchor="ctr" anchorCtr="0">
          <a:noAutofit/>
        </a:bodyPr>
        <a:lstStyle/>
        <a:p>
          <a:pPr marL="0" lvl="0" indent="0" algn="l" defTabSz="577850">
            <a:lnSpc>
              <a:spcPct val="90000"/>
            </a:lnSpc>
            <a:spcBef>
              <a:spcPct val="0"/>
            </a:spcBef>
            <a:spcAft>
              <a:spcPct val="35000"/>
            </a:spcAft>
            <a:buNone/>
          </a:pPr>
          <a:r>
            <a:rPr lang="pl-PL" sz="1300" kern="1200" dirty="0"/>
            <a:t>Osoba prawna</a:t>
          </a:r>
        </a:p>
      </dsp:txBody>
      <dsp:txXfrm>
        <a:off x="339215" y="221500"/>
        <a:ext cx="6727720" cy="442832"/>
      </dsp:txXfrm>
    </dsp:sp>
    <dsp:sp modelId="{66F71413-0B0B-43D5-A3E5-7FAE43DEF0F2}">
      <dsp:nvSpPr>
        <dsp:cNvPr id="0" name=""/>
        <dsp:cNvSpPr/>
      </dsp:nvSpPr>
      <dsp:spPr>
        <a:xfrm>
          <a:off x="62444" y="166146"/>
          <a:ext cx="553541" cy="553541"/>
        </a:xfrm>
        <a:prstGeom prst="ellipse">
          <a:avLst/>
        </a:prstGeom>
        <a:solidFill>
          <a:schemeClr val="accent2">
            <a:lumMod val="40000"/>
            <a:lumOff val="6000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D5491E7-37E1-441A-B154-9533BA3D89BB}">
      <dsp:nvSpPr>
        <dsp:cNvPr id="0" name=""/>
        <dsp:cNvSpPr/>
      </dsp:nvSpPr>
      <dsp:spPr>
        <a:xfrm>
          <a:off x="703475" y="885665"/>
          <a:ext cx="6363460" cy="442832"/>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1499" tIns="33020" rIns="33020" bIns="33020" numCol="1" spcCol="1270" anchor="ctr" anchorCtr="0">
          <a:noAutofit/>
        </a:bodyPr>
        <a:lstStyle/>
        <a:p>
          <a:pPr marL="0" lvl="0" indent="0" algn="l" defTabSz="577850">
            <a:lnSpc>
              <a:spcPct val="90000"/>
            </a:lnSpc>
            <a:spcBef>
              <a:spcPct val="0"/>
            </a:spcBef>
            <a:spcAft>
              <a:spcPct val="35000"/>
            </a:spcAft>
            <a:buNone/>
          </a:pPr>
          <a:r>
            <a:rPr lang="pl-PL" sz="1300" kern="1200" dirty="0"/>
            <a:t>Ułatwia realizację planu sukcesji majątku bez konieczności podziału majątku</a:t>
          </a:r>
        </a:p>
      </dsp:txBody>
      <dsp:txXfrm>
        <a:off x="703475" y="885665"/>
        <a:ext cx="6363460" cy="442832"/>
      </dsp:txXfrm>
    </dsp:sp>
    <dsp:sp modelId="{0F571A9B-3C5E-41A0-BB41-5AAF44503C5D}">
      <dsp:nvSpPr>
        <dsp:cNvPr id="0" name=""/>
        <dsp:cNvSpPr/>
      </dsp:nvSpPr>
      <dsp:spPr>
        <a:xfrm>
          <a:off x="426705" y="830311"/>
          <a:ext cx="553541" cy="553541"/>
        </a:xfrm>
        <a:prstGeom prst="ellipse">
          <a:avLst/>
        </a:prstGeom>
        <a:solidFill>
          <a:schemeClr val="accent2">
            <a:lumMod val="40000"/>
            <a:lumOff val="6000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dsp:style>
    </dsp:sp>
    <dsp:sp modelId="{B6056B60-6821-4CD4-B323-7DD45E957F4E}">
      <dsp:nvSpPr>
        <dsp:cNvPr id="0" name=""/>
        <dsp:cNvSpPr/>
      </dsp:nvSpPr>
      <dsp:spPr>
        <a:xfrm>
          <a:off x="870042" y="1549831"/>
          <a:ext cx="6196893" cy="442832"/>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1499" tIns="33020" rIns="33020" bIns="33020" numCol="1" spcCol="1270" anchor="ctr" anchorCtr="0">
          <a:noAutofit/>
        </a:bodyPr>
        <a:lstStyle/>
        <a:p>
          <a:pPr marL="0" lvl="0" indent="0" algn="l" defTabSz="577850">
            <a:lnSpc>
              <a:spcPct val="90000"/>
            </a:lnSpc>
            <a:spcBef>
              <a:spcPct val="0"/>
            </a:spcBef>
            <a:spcAft>
              <a:spcPct val="35000"/>
            </a:spcAft>
            <a:buNone/>
          </a:pPr>
          <a:r>
            <a:rPr lang="pl-PL" sz="1300" kern="1200" dirty="0"/>
            <a:t>Zwiększa potencjał budowania firm rodzinnych</a:t>
          </a:r>
        </a:p>
      </dsp:txBody>
      <dsp:txXfrm>
        <a:off x="870042" y="1549831"/>
        <a:ext cx="6196893" cy="442832"/>
      </dsp:txXfrm>
    </dsp:sp>
    <dsp:sp modelId="{A0B9D17F-C9F6-4FF6-A8E0-91038643465D}">
      <dsp:nvSpPr>
        <dsp:cNvPr id="0" name=""/>
        <dsp:cNvSpPr/>
      </dsp:nvSpPr>
      <dsp:spPr>
        <a:xfrm>
          <a:off x="593272" y="1494477"/>
          <a:ext cx="553541" cy="553541"/>
        </a:xfrm>
        <a:prstGeom prst="ellipse">
          <a:avLst/>
        </a:prstGeom>
        <a:solidFill>
          <a:schemeClr val="accent2">
            <a:lumMod val="40000"/>
            <a:lumOff val="6000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dsp:style>
    </dsp:sp>
    <dsp:sp modelId="{754DF3E1-CE74-4497-AD8B-6A8A02D119A9}">
      <dsp:nvSpPr>
        <dsp:cNvPr id="0" name=""/>
        <dsp:cNvSpPr/>
      </dsp:nvSpPr>
      <dsp:spPr>
        <a:xfrm>
          <a:off x="870042" y="2213575"/>
          <a:ext cx="6196893" cy="442832"/>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1499" tIns="33020" rIns="33020" bIns="33020" numCol="1" spcCol="1270" anchor="ctr" anchorCtr="0">
          <a:noAutofit/>
        </a:bodyPr>
        <a:lstStyle/>
        <a:p>
          <a:pPr marL="0" lvl="0" indent="0" algn="l" defTabSz="577850">
            <a:lnSpc>
              <a:spcPct val="90000"/>
            </a:lnSpc>
            <a:spcBef>
              <a:spcPct val="0"/>
            </a:spcBef>
            <a:spcAft>
              <a:spcPct val="35000"/>
            </a:spcAft>
            <a:buNone/>
          </a:pPr>
          <a:r>
            <a:rPr lang="pl-PL" sz="1300" kern="1200" dirty="0"/>
            <a:t>Musi posiadać siedzibę na terytorium RP</a:t>
          </a:r>
        </a:p>
      </dsp:txBody>
      <dsp:txXfrm>
        <a:off x="870042" y="2213575"/>
        <a:ext cx="6196893" cy="442832"/>
      </dsp:txXfrm>
    </dsp:sp>
    <dsp:sp modelId="{F5AEC553-192E-4D01-989C-FF4D42FF1B53}">
      <dsp:nvSpPr>
        <dsp:cNvPr id="0" name=""/>
        <dsp:cNvSpPr/>
      </dsp:nvSpPr>
      <dsp:spPr>
        <a:xfrm>
          <a:off x="593272" y="2158221"/>
          <a:ext cx="553541" cy="553541"/>
        </a:xfrm>
        <a:prstGeom prst="ellipse">
          <a:avLst/>
        </a:prstGeom>
        <a:solidFill>
          <a:schemeClr val="accent2">
            <a:lumMod val="40000"/>
            <a:lumOff val="6000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F7C9C0-E637-46F0-97BB-49190B82BC28}">
      <dsp:nvSpPr>
        <dsp:cNvPr id="0" name=""/>
        <dsp:cNvSpPr/>
      </dsp:nvSpPr>
      <dsp:spPr>
        <a:xfrm>
          <a:off x="703475" y="2877741"/>
          <a:ext cx="6363460" cy="442832"/>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1499" tIns="33020" rIns="33020" bIns="33020" numCol="1" spcCol="1270" anchor="ctr" anchorCtr="0">
          <a:noAutofit/>
        </a:bodyPr>
        <a:lstStyle/>
        <a:p>
          <a:pPr marL="0" lvl="0" indent="0" algn="l" defTabSz="577850">
            <a:lnSpc>
              <a:spcPct val="90000"/>
            </a:lnSpc>
            <a:spcBef>
              <a:spcPct val="0"/>
            </a:spcBef>
            <a:spcAft>
              <a:spcPct val="35000"/>
            </a:spcAft>
            <a:buNone/>
          </a:pPr>
          <a:r>
            <a:rPr lang="pl-PL" sz="1300" kern="1200" dirty="0"/>
            <a:t>Gromadzi majątek i zarządza nim</a:t>
          </a:r>
        </a:p>
      </dsp:txBody>
      <dsp:txXfrm>
        <a:off x="703475" y="2877741"/>
        <a:ext cx="6363460" cy="442832"/>
      </dsp:txXfrm>
    </dsp:sp>
    <dsp:sp modelId="{F73FDB73-6AB6-48E9-852F-143C648FF685}">
      <dsp:nvSpPr>
        <dsp:cNvPr id="0" name=""/>
        <dsp:cNvSpPr/>
      </dsp:nvSpPr>
      <dsp:spPr>
        <a:xfrm>
          <a:off x="426705" y="2822387"/>
          <a:ext cx="553541" cy="553541"/>
        </a:xfrm>
        <a:prstGeom prst="ellipse">
          <a:avLst/>
        </a:prstGeom>
        <a:solidFill>
          <a:schemeClr val="accent2">
            <a:lumMod val="40000"/>
            <a:lumOff val="6000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dsp:style>
    </dsp:sp>
    <dsp:sp modelId="{A783A324-FB11-4015-8EEB-A46155B47AE7}">
      <dsp:nvSpPr>
        <dsp:cNvPr id="0" name=""/>
        <dsp:cNvSpPr/>
      </dsp:nvSpPr>
      <dsp:spPr>
        <a:xfrm>
          <a:off x="339215" y="3541906"/>
          <a:ext cx="6727720" cy="442832"/>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1499" tIns="33020" rIns="33020" bIns="33020" numCol="1" spcCol="1270" anchor="ctr" anchorCtr="0">
          <a:noAutofit/>
        </a:bodyPr>
        <a:lstStyle/>
        <a:p>
          <a:pPr marL="0" lvl="0" indent="0" algn="l" defTabSz="577850">
            <a:lnSpc>
              <a:spcPct val="90000"/>
            </a:lnSpc>
            <a:spcBef>
              <a:spcPct val="0"/>
            </a:spcBef>
            <a:spcAft>
              <a:spcPct val="35000"/>
            </a:spcAft>
            <a:buNone/>
          </a:pPr>
          <a:r>
            <a:rPr lang="pl-PL" sz="1300" kern="1200" dirty="0"/>
            <a:t>Pełna księgowość</a:t>
          </a:r>
        </a:p>
      </dsp:txBody>
      <dsp:txXfrm>
        <a:off x="339215" y="3541906"/>
        <a:ext cx="6727720" cy="442832"/>
      </dsp:txXfrm>
    </dsp:sp>
    <dsp:sp modelId="{0EFB94F0-52F8-4935-963A-DAB38CF3A835}">
      <dsp:nvSpPr>
        <dsp:cNvPr id="0" name=""/>
        <dsp:cNvSpPr/>
      </dsp:nvSpPr>
      <dsp:spPr>
        <a:xfrm>
          <a:off x="62444" y="3486552"/>
          <a:ext cx="553541" cy="553541"/>
        </a:xfrm>
        <a:prstGeom prst="ellipse">
          <a:avLst/>
        </a:prstGeom>
        <a:solidFill>
          <a:schemeClr val="lt1">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B4F7FA-907F-4C2F-AF6E-60F9D17DCE69}">
      <dsp:nvSpPr>
        <dsp:cNvPr id="0" name=""/>
        <dsp:cNvSpPr/>
      </dsp:nvSpPr>
      <dsp:spPr>
        <a:xfrm>
          <a:off x="0" y="66299"/>
          <a:ext cx="7256120" cy="103428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pl-PL" sz="2600" kern="1200" dirty="0"/>
            <a:t>Prowadzony przez Sąd Okręgowy w Piotrkowie Trybunalskim</a:t>
          </a:r>
        </a:p>
      </dsp:txBody>
      <dsp:txXfrm>
        <a:off x="50489" y="116788"/>
        <a:ext cx="7155142" cy="933302"/>
      </dsp:txXfrm>
    </dsp:sp>
    <dsp:sp modelId="{8FB54CCB-279A-4E43-B544-00FCE97C4A7A}">
      <dsp:nvSpPr>
        <dsp:cNvPr id="0" name=""/>
        <dsp:cNvSpPr/>
      </dsp:nvSpPr>
      <dsp:spPr>
        <a:xfrm>
          <a:off x="0" y="1175459"/>
          <a:ext cx="7256120" cy="1034280"/>
        </a:xfrm>
        <a:prstGeom prst="roundRect">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pl-PL" sz="2600" kern="1200" dirty="0"/>
            <a:t>Jawny, ale nie jest dostępny w </a:t>
          </a:r>
          <a:r>
            <a:rPr lang="pl-PL" sz="2600" kern="1200" dirty="0" err="1"/>
            <a:t>internecie</a:t>
          </a:r>
          <a:endParaRPr lang="pl-PL" sz="2600" kern="1200" dirty="0"/>
        </a:p>
      </dsp:txBody>
      <dsp:txXfrm>
        <a:off x="50489" y="1225948"/>
        <a:ext cx="7155142" cy="933302"/>
      </dsp:txXfrm>
    </dsp:sp>
    <dsp:sp modelId="{3842FDD2-AC59-4268-8BA4-3195DB9C9117}">
      <dsp:nvSpPr>
        <dsp:cNvPr id="0" name=""/>
        <dsp:cNvSpPr/>
      </dsp:nvSpPr>
      <dsp:spPr>
        <a:xfrm>
          <a:off x="0" y="2284619"/>
          <a:ext cx="7256120" cy="1034280"/>
        </a:xfrm>
        <a:prstGeom prst="roundRect">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pl-PL" sz="2600" kern="1200" dirty="0"/>
            <a:t>Zawiera podstawowe informacje o fundacji rodzinnej</a:t>
          </a:r>
        </a:p>
      </dsp:txBody>
      <dsp:txXfrm>
        <a:off x="50489" y="2335108"/>
        <a:ext cx="7155142" cy="933302"/>
      </dsp:txXfrm>
    </dsp:sp>
    <dsp:sp modelId="{69D121E2-808F-48E6-9616-8C76710BFE29}">
      <dsp:nvSpPr>
        <dsp:cNvPr id="0" name=""/>
        <dsp:cNvSpPr/>
      </dsp:nvSpPr>
      <dsp:spPr>
        <a:xfrm>
          <a:off x="0" y="3393779"/>
          <a:ext cx="7256120" cy="1034280"/>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pl-PL" sz="2600" kern="1200" dirty="0"/>
            <a:t>Domniemywa się, że wpisane w nim dane są prawdziwe</a:t>
          </a:r>
        </a:p>
      </dsp:txBody>
      <dsp:txXfrm>
        <a:off x="50489" y="3444268"/>
        <a:ext cx="7155142" cy="93330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CC8EF4-9431-4B0F-9A2F-C8C9FF6F58A2}">
      <dsp:nvSpPr>
        <dsp:cNvPr id="0" name=""/>
        <dsp:cNvSpPr/>
      </dsp:nvSpPr>
      <dsp:spPr>
        <a:xfrm>
          <a:off x="0" y="0"/>
          <a:ext cx="8128000" cy="1625600"/>
        </a:xfrm>
        <a:prstGeom prst="rect">
          <a:avLst/>
        </a:prstGeom>
        <a:solidFill>
          <a:schemeClr val="accent3">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94310" tIns="194310" rIns="194310" bIns="194310" numCol="1" spcCol="1270" anchor="ctr" anchorCtr="0">
          <a:noAutofit/>
        </a:bodyPr>
        <a:lstStyle/>
        <a:p>
          <a:pPr marL="0" lvl="0" indent="0" algn="ctr" defTabSz="2266950">
            <a:lnSpc>
              <a:spcPct val="90000"/>
            </a:lnSpc>
            <a:spcBef>
              <a:spcPct val="0"/>
            </a:spcBef>
            <a:spcAft>
              <a:spcPct val="35000"/>
            </a:spcAft>
            <a:buNone/>
          </a:pPr>
          <a:r>
            <a:rPr lang="pl-PL" sz="5100" kern="1200" dirty="0"/>
            <a:t>Fundacja a fundacja rodzinna</a:t>
          </a:r>
        </a:p>
      </dsp:txBody>
      <dsp:txXfrm>
        <a:off x="0" y="0"/>
        <a:ext cx="8128000" cy="1625600"/>
      </dsp:txXfrm>
    </dsp:sp>
    <dsp:sp modelId="{4EDAB30D-B73A-4F51-8960-BEA19CEFE242}">
      <dsp:nvSpPr>
        <dsp:cNvPr id="0" name=""/>
        <dsp:cNvSpPr/>
      </dsp:nvSpPr>
      <dsp:spPr>
        <a:xfrm>
          <a:off x="0" y="1625600"/>
          <a:ext cx="4064000" cy="341376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b="1" kern="1200" dirty="0"/>
            <a:t>Fundacja</a:t>
          </a:r>
        </a:p>
        <a:p>
          <a:pPr marL="0" lvl="0" indent="0" algn="ctr" defTabSz="577850">
            <a:lnSpc>
              <a:spcPct val="90000"/>
            </a:lnSpc>
            <a:spcBef>
              <a:spcPct val="0"/>
            </a:spcBef>
            <a:spcAft>
              <a:spcPct val="35000"/>
            </a:spcAft>
            <a:buFont typeface="Arial" panose="020B0604020202020204" pitchFamily="34" charset="0"/>
            <a:buNone/>
          </a:pPr>
          <a:r>
            <a:rPr lang="pl-PL" sz="1300" kern="1200" dirty="0"/>
            <a:t>Podstawą majątek przeznaczony przez założyciela na określony, społecznie lub gospodarczo użyteczny cel. </a:t>
          </a:r>
        </a:p>
        <a:p>
          <a:pPr marL="0" lvl="0" indent="0" algn="ctr" defTabSz="577850">
            <a:lnSpc>
              <a:spcPct val="90000"/>
            </a:lnSpc>
            <a:spcBef>
              <a:spcPct val="0"/>
            </a:spcBef>
            <a:spcAft>
              <a:spcPct val="35000"/>
            </a:spcAft>
            <a:buFont typeface="Arial" panose="020B0604020202020204" pitchFamily="34" charset="0"/>
            <a:buNone/>
          </a:pPr>
          <a:r>
            <a:rPr lang="pl-PL" sz="1300" b="0" i="0" kern="1200" dirty="0"/>
            <a:t>Fundatorem może być każdy pełnoletni obywatel, niekoniecznie polski, ale także osoba prawna.</a:t>
          </a:r>
        </a:p>
        <a:p>
          <a:pPr marL="0" lvl="0" indent="0" algn="ctr" defTabSz="577850">
            <a:lnSpc>
              <a:spcPct val="90000"/>
            </a:lnSpc>
            <a:spcBef>
              <a:spcPct val="0"/>
            </a:spcBef>
            <a:spcAft>
              <a:spcPct val="35000"/>
            </a:spcAft>
            <a:buFont typeface="Arial" panose="020B0604020202020204" pitchFamily="34" charset="0"/>
            <a:buNone/>
          </a:pPr>
          <a:r>
            <a:rPr lang="pl-PL" sz="1300" b="0" i="0" kern="1200" dirty="0"/>
            <a:t>Fundacja podlega wpisowi do Krajowego Rejestru Sądowego (KRS).</a:t>
          </a:r>
        </a:p>
        <a:p>
          <a:pPr marL="0" lvl="0" indent="0" algn="ctr" defTabSz="577850">
            <a:lnSpc>
              <a:spcPct val="90000"/>
            </a:lnSpc>
            <a:spcBef>
              <a:spcPct val="0"/>
            </a:spcBef>
            <a:spcAft>
              <a:spcPct val="35000"/>
            </a:spcAft>
            <a:buFont typeface="Arial" panose="020B0604020202020204" pitchFamily="34" charset="0"/>
            <a:buNone/>
          </a:pPr>
          <a:r>
            <a:rPr lang="pl-PL" sz="1300" b="0" i="0" kern="1200" dirty="0"/>
            <a:t>Fundacja może prowadzić działalność gospodarczą w rozmiarach służących realizacji jej celów.</a:t>
          </a:r>
        </a:p>
        <a:p>
          <a:pPr marL="0" lvl="0" indent="0" algn="ctr" defTabSz="577850">
            <a:lnSpc>
              <a:spcPct val="90000"/>
            </a:lnSpc>
            <a:spcBef>
              <a:spcPct val="0"/>
            </a:spcBef>
            <a:spcAft>
              <a:spcPct val="35000"/>
            </a:spcAft>
            <a:buFont typeface="Arial" panose="020B0604020202020204" pitchFamily="34" charset="0"/>
            <a:buNone/>
          </a:pPr>
          <a:r>
            <a:rPr lang="pl-PL" sz="1300" b="0" i="0" kern="1200" dirty="0"/>
            <a:t>Działalność gospodarcza nie może dominować nad działalnością statutową, jest działalnością poboczną, pomocniczą, służącą pozyskiwaniu środków finansowych na prowadzenie działalności statutowej.</a:t>
          </a:r>
        </a:p>
        <a:p>
          <a:pPr marL="0" lvl="0" indent="0" algn="ctr" defTabSz="577850">
            <a:lnSpc>
              <a:spcPct val="90000"/>
            </a:lnSpc>
            <a:spcBef>
              <a:spcPct val="0"/>
            </a:spcBef>
            <a:spcAft>
              <a:spcPct val="35000"/>
            </a:spcAft>
            <a:buFont typeface="Arial" panose="020B0604020202020204" pitchFamily="34" charset="0"/>
            <a:buNone/>
          </a:pPr>
          <a:r>
            <a:rPr lang="pl-PL" sz="1300" b="0" i="0" kern="1200" dirty="0"/>
            <a:t>Pochodzący z działalności gospodarczej zysk nie może być dzielony, np. między członków fundacji.</a:t>
          </a:r>
          <a:endParaRPr lang="pl-PL" sz="1300" kern="1200" dirty="0"/>
        </a:p>
      </dsp:txBody>
      <dsp:txXfrm>
        <a:off x="0" y="1625600"/>
        <a:ext cx="4064000" cy="3413760"/>
      </dsp:txXfrm>
    </dsp:sp>
    <dsp:sp modelId="{69CCE477-7653-4FE9-9F07-9078E92E8163}">
      <dsp:nvSpPr>
        <dsp:cNvPr id="0" name=""/>
        <dsp:cNvSpPr/>
      </dsp:nvSpPr>
      <dsp:spPr>
        <a:xfrm>
          <a:off x="4064000" y="1625600"/>
          <a:ext cx="4064000" cy="3413760"/>
        </a:xfrm>
        <a:prstGeom prst="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b="1" kern="1200" dirty="0"/>
            <a:t>Fundacja rodzinna</a:t>
          </a:r>
        </a:p>
        <a:p>
          <a:pPr marL="0" lvl="0" indent="0" algn="ctr" defTabSz="577850">
            <a:lnSpc>
              <a:spcPct val="90000"/>
            </a:lnSpc>
            <a:spcBef>
              <a:spcPct val="0"/>
            </a:spcBef>
            <a:spcAft>
              <a:spcPct val="35000"/>
            </a:spcAft>
            <a:buNone/>
          </a:pPr>
          <a:r>
            <a:rPr lang="pl-PL" sz="1300" kern="1200" dirty="0"/>
            <a:t>Majątek początkowy to fundusz założycielski o wartości co najmniej 100 000 zł.</a:t>
          </a:r>
        </a:p>
        <a:p>
          <a:pPr marL="0" lvl="0" indent="0" algn="ctr" defTabSz="577850">
            <a:lnSpc>
              <a:spcPct val="90000"/>
            </a:lnSpc>
            <a:spcBef>
              <a:spcPct val="0"/>
            </a:spcBef>
            <a:spcAft>
              <a:spcPct val="35000"/>
            </a:spcAft>
            <a:buNone/>
          </a:pPr>
          <a:r>
            <a:rPr lang="pl-PL" sz="1300" b="0" i="0" kern="1200" dirty="0"/>
            <a:t>Fundacja działa jak skarbiec rodzinny: ma zapewnić rodzinie środki finansowe, a przy tym realizować wizję fundatora i dbać o wartości przyjęte przez niego w biznesie. </a:t>
          </a:r>
          <a:r>
            <a:rPr lang="pl-PL" sz="1300" kern="1200" dirty="0"/>
            <a:t>Jej członkami mogą być tylko osoby fizyczne posiadające pełną zdolność do czynności prawnych.</a:t>
          </a:r>
        </a:p>
        <a:p>
          <a:pPr marL="0" lvl="0" indent="0" algn="ctr" defTabSz="577850">
            <a:lnSpc>
              <a:spcPct val="90000"/>
            </a:lnSpc>
            <a:spcBef>
              <a:spcPct val="0"/>
            </a:spcBef>
            <a:spcAft>
              <a:spcPct val="35000"/>
            </a:spcAft>
            <a:buNone/>
          </a:pPr>
          <a:r>
            <a:rPr lang="pl-PL" sz="1300" kern="1200" dirty="0"/>
            <a:t>Fundacja podlega wpisowi do Rejestru Fundacji Rodzinnych.</a:t>
          </a:r>
        </a:p>
        <a:p>
          <a:pPr marL="0" lvl="0" indent="0" algn="ctr" defTabSz="577850">
            <a:lnSpc>
              <a:spcPct val="90000"/>
            </a:lnSpc>
            <a:spcBef>
              <a:spcPct val="0"/>
            </a:spcBef>
            <a:spcAft>
              <a:spcPct val="35000"/>
            </a:spcAft>
            <a:buNone/>
          </a:pPr>
          <a:r>
            <a:rPr lang="pl-PL" sz="1300" kern="1200" dirty="0"/>
            <a:t>Nieograniczone możliwości prowadzenia działalności gospodarczej.</a:t>
          </a:r>
        </a:p>
        <a:p>
          <a:pPr marL="0" lvl="0" indent="0" algn="ctr" defTabSz="577850">
            <a:lnSpc>
              <a:spcPct val="90000"/>
            </a:lnSpc>
            <a:spcBef>
              <a:spcPct val="0"/>
            </a:spcBef>
            <a:spcAft>
              <a:spcPct val="35000"/>
            </a:spcAft>
            <a:buNone/>
          </a:pPr>
          <a:r>
            <a:rPr lang="pl-PL" sz="1300" kern="1200" dirty="0"/>
            <a:t>Możliwość wypłacania zysku beneficjentom. </a:t>
          </a:r>
        </a:p>
        <a:p>
          <a:pPr marL="0" lvl="0" indent="0" algn="ctr" defTabSz="577850">
            <a:lnSpc>
              <a:spcPct val="90000"/>
            </a:lnSpc>
            <a:spcBef>
              <a:spcPct val="0"/>
            </a:spcBef>
            <a:spcAft>
              <a:spcPct val="35000"/>
            </a:spcAft>
            <a:buNone/>
          </a:pPr>
          <a:endParaRPr lang="pl-PL" sz="1300" kern="1200" dirty="0"/>
        </a:p>
      </dsp:txBody>
      <dsp:txXfrm>
        <a:off x="4064000" y="1625600"/>
        <a:ext cx="4064000" cy="3413760"/>
      </dsp:txXfrm>
    </dsp:sp>
    <dsp:sp modelId="{DA84C76F-ACC7-46D7-9D35-4867374978E7}">
      <dsp:nvSpPr>
        <dsp:cNvPr id="0" name=""/>
        <dsp:cNvSpPr/>
      </dsp:nvSpPr>
      <dsp:spPr>
        <a:xfrm>
          <a:off x="0" y="5039360"/>
          <a:ext cx="8128000" cy="379306"/>
        </a:xfrm>
        <a:prstGeom prst="rect">
          <a:avLst/>
        </a:prstGeom>
        <a:solidFill>
          <a:schemeClr val="accent3">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7CCC21-9682-4A24-9557-E602F1DDB31C}">
      <dsp:nvSpPr>
        <dsp:cNvPr id="0" name=""/>
        <dsp:cNvSpPr/>
      </dsp:nvSpPr>
      <dsp:spPr>
        <a:xfrm>
          <a:off x="58054" y="1335"/>
          <a:ext cx="3072706" cy="184362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dirty="0"/>
            <a:t>Opodatkowanie dopiero w momencie wypłaty świadczeń</a:t>
          </a:r>
        </a:p>
      </dsp:txBody>
      <dsp:txXfrm>
        <a:off x="58054" y="1335"/>
        <a:ext cx="3072706" cy="1843623"/>
      </dsp:txXfrm>
    </dsp:sp>
    <dsp:sp modelId="{060D3110-4CA7-4E66-944F-8EC9530B9DF7}">
      <dsp:nvSpPr>
        <dsp:cNvPr id="0" name=""/>
        <dsp:cNvSpPr/>
      </dsp:nvSpPr>
      <dsp:spPr>
        <a:xfrm>
          <a:off x="3438031" y="1335"/>
          <a:ext cx="3072706" cy="1843623"/>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dirty="0"/>
            <a:t>Ukryte zyski</a:t>
          </a:r>
        </a:p>
      </dsp:txBody>
      <dsp:txXfrm>
        <a:off x="3438031" y="1335"/>
        <a:ext cx="3072706" cy="1843623"/>
      </dsp:txXfrm>
    </dsp:sp>
    <dsp:sp modelId="{FDC29E44-A628-4F7C-961D-A8944F44979E}">
      <dsp:nvSpPr>
        <dsp:cNvPr id="0" name=""/>
        <dsp:cNvSpPr/>
      </dsp:nvSpPr>
      <dsp:spPr>
        <a:xfrm>
          <a:off x="58054" y="2152229"/>
          <a:ext cx="3072706" cy="1843623"/>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b="0" i="0" kern="1200" dirty="0"/>
            <a:t>Wspólnicy spółek opodatkowanych estońskim CIT mogą założyć fundację rodzinną, a także być beneficjentem takiej fundacji</a:t>
          </a:r>
          <a:endParaRPr lang="pl-PL" sz="2000" b="0" kern="1200" dirty="0"/>
        </a:p>
      </dsp:txBody>
      <dsp:txXfrm>
        <a:off x="58054" y="2152229"/>
        <a:ext cx="3072706" cy="1843623"/>
      </dsp:txXfrm>
    </dsp:sp>
    <dsp:sp modelId="{E485ED80-BFB3-4E6D-9B97-FA50907E0342}">
      <dsp:nvSpPr>
        <dsp:cNvPr id="0" name=""/>
        <dsp:cNvSpPr/>
      </dsp:nvSpPr>
      <dsp:spPr>
        <a:xfrm>
          <a:off x="3438031" y="2152229"/>
          <a:ext cx="3072706" cy="184362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dirty="0"/>
            <a:t>Fundacja rodzinna nie może być wspólnikiem spółki na estońskim CIT</a:t>
          </a:r>
        </a:p>
      </dsp:txBody>
      <dsp:txXfrm>
        <a:off x="3438031" y="2152229"/>
        <a:ext cx="3072706" cy="184362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7CCC21-9682-4A24-9557-E602F1DDB31C}">
      <dsp:nvSpPr>
        <dsp:cNvPr id="0" name=""/>
        <dsp:cNvSpPr/>
      </dsp:nvSpPr>
      <dsp:spPr>
        <a:xfrm>
          <a:off x="0" y="393184"/>
          <a:ext cx="2817262" cy="169035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pl-PL" sz="1100" b="0" i="0" kern="1200" dirty="0"/>
            <a:t>odsetki, prowizje, wynagrodzenia i inne opłaty od jakiegokolwiek rodzaju pożyczki udzielonej fundacji rodzinnej przez beneficjenta, fundatora lub podmiot powiązany z beneficjentem, fundatorem lub fundacją rodzinną</a:t>
          </a:r>
          <a:endParaRPr lang="pl-PL" sz="1100" kern="1200" dirty="0"/>
        </a:p>
      </dsp:txBody>
      <dsp:txXfrm>
        <a:off x="0" y="393184"/>
        <a:ext cx="2817262" cy="1690357"/>
      </dsp:txXfrm>
    </dsp:sp>
    <dsp:sp modelId="{060D3110-4CA7-4E66-944F-8EC9530B9DF7}">
      <dsp:nvSpPr>
        <dsp:cNvPr id="0" name=""/>
        <dsp:cNvSpPr/>
      </dsp:nvSpPr>
      <dsp:spPr>
        <a:xfrm>
          <a:off x="3098989" y="393184"/>
          <a:ext cx="2817262" cy="1690357"/>
        </a:xfrm>
        <a:prstGeom prst="rect">
          <a:avLst/>
        </a:prstGeom>
        <a:solidFill>
          <a:schemeClr val="accent3">
            <a:hueOff val="677650"/>
            <a:satOff val="25000"/>
            <a:lumOff val="-36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pl-PL" sz="1100" b="0" i="0" kern="1200" dirty="0"/>
            <a:t>darowizny lub inne nieodpłatne lub częściowo odpłatne świadczenia przekazane, bezpośrednio lub pośrednio, na rzecz beneficjenta, fundatora, podmiotu powiązanego z beneficjentem, fundatorem lub fundacją rodzinną</a:t>
          </a:r>
          <a:endParaRPr lang="pl-PL" sz="1100" kern="1200" dirty="0"/>
        </a:p>
      </dsp:txBody>
      <dsp:txXfrm>
        <a:off x="3098989" y="393184"/>
        <a:ext cx="2817262" cy="1690357"/>
      </dsp:txXfrm>
    </dsp:sp>
    <dsp:sp modelId="{FDC29E44-A628-4F7C-961D-A8944F44979E}">
      <dsp:nvSpPr>
        <dsp:cNvPr id="0" name=""/>
        <dsp:cNvSpPr/>
      </dsp:nvSpPr>
      <dsp:spPr>
        <a:xfrm>
          <a:off x="6197978" y="393184"/>
          <a:ext cx="2817262" cy="1690357"/>
        </a:xfrm>
        <a:prstGeom prst="rect">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pl-PL" sz="1100" b="0" i="0" kern="1200" dirty="0"/>
            <a:t>świadczenia na rzecz beneficjenta, fundatora lub podmiotu powiązanego z beneficjentem, fundatorem lub fundacją rodzinną z tytułu:</a:t>
          </a:r>
          <a:br>
            <a:rPr lang="pl-PL" sz="1100" kern="1200" dirty="0"/>
          </a:br>
          <a:r>
            <a:rPr lang="pl-PL" sz="1100" b="0" i="0" kern="1200" dirty="0"/>
            <a:t>usług doradczych, księgowych, badania rynku, usług prawnych, usług reklamowych, zarządzania i kontroli, przetwarzania danych, usług rekrutacji pracowników i pozyskiwania personelu, gwarancji i poręczeń oraz świadczeń o podobnym charakterze,</a:t>
          </a:r>
          <a:endParaRPr lang="pl-PL" sz="1100" b="0" kern="1200" dirty="0"/>
        </a:p>
      </dsp:txBody>
      <dsp:txXfrm>
        <a:off x="6197978" y="393184"/>
        <a:ext cx="2817262" cy="1690357"/>
      </dsp:txXfrm>
    </dsp:sp>
    <dsp:sp modelId="{E485ED80-BFB3-4E6D-9B97-FA50907E0342}">
      <dsp:nvSpPr>
        <dsp:cNvPr id="0" name=""/>
        <dsp:cNvSpPr/>
      </dsp:nvSpPr>
      <dsp:spPr>
        <a:xfrm>
          <a:off x="1549494" y="2365268"/>
          <a:ext cx="2817262" cy="1690357"/>
        </a:xfrm>
        <a:prstGeom prst="rect">
          <a:avLst/>
        </a:prstGeom>
        <a:solidFill>
          <a:schemeClr val="accent3">
            <a:hueOff val="2032949"/>
            <a:satOff val="75000"/>
            <a:lumOff val="-110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pl-PL" sz="1100" b="0" i="0" kern="1200" dirty="0"/>
            <a:t>pożyczka udzielona przez fundację rodzinną beneficjentowi w tej części, która podlegała zwrotowi w danym roku podatkowym i nie została zwrócona do dnia upływu terminu złożenia deklaracji o wysokości rocznego przychodu</a:t>
          </a:r>
          <a:endParaRPr lang="pl-PL" sz="1100" kern="1200" dirty="0"/>
        </a:p>
      </dsp:txBody>
      <dsp:txXfrm>
        <a:off x="1549494" y="2365268"/>
        <a:ext cx="2817262" cy="1690357"/>
      </dsp:txXfrm>
    </dsp:sp>
    <dsp:sp modelId="{4B395287-6DAA-4BD1-80D2-4156B6792505}">
      <dsp:nvSpPr>
        <dsp:cNvPr id="0" name=""/>
        <dsp:cNvSpPr/>
      </dsp:nvSpPr>
      <dsp:spPr>
        <a:xfrm>
          <a:off x="4648483" y="2365268"/>
          <a:ext cx="2817262" cy="1690357"/>
        </a:xfrm>
        <a:prstGeom prst="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pl-PL" sz="1100" b="0" i="0" kern="1200" dirty="0"/>
            <a:t>pożyczka udzielona przez fundację rodzinną beneficjentowi na okres co najmniej 10 lat albo na okres krótszy niż 10 lat, jeżeli ostateczny termin obowiązywania umowy wyniósł co najmniej 10 lat</a:t>
          </a:r>
          <a:endParaRPr lang="pl-PL" sz="1100" kern="1200" dirty="0"/>
        </a:p>
      </dsp:txBody>
      <dsp:txXfrm>
        <a:off x="4648483" y="2365268"/>
        <a:ext cx="2817262" cy="169035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A63070-17AB-4EC1-8F24-3A2249E7E917}">
      <dsp:nvSpPr>
        <dsp:cNvPr id="0" name=""/>
        <dsp:cNvSpPr/>
      </dsp:nvSpPr>
      <dsp:spPr>
        <a:xfrm>
          <a:off x="168977" y="856"/>
          <a:ext cx="3161522" cy="189691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b="0" i="0" kern="1200" dirty="0"/>
            <a:t>Założeniem zachowku jest ochrona interesów majątkowych osób najbliższych spadkodawcy przed krzywdzącym rozrządzeniem przez niego majątkiem na wypadek śmierci.</a:t>
          </a:r>
          <a:endParaRPr lang="pl-PL" sz="1300" kern="1200" dirty="0"/>
        </a:p>
      </dsp:txBody>
      <dsp:txXfrm>
        <a:off x="168977" y="856"/>
        <a:ext cx="3161522" cy="1896913"/>
      </dsp:txXfrm>
    </dsp:sp>
    <dsp:sp modelId="{662C1B1F-D389-4C1C-9EC3-03DF6131F074}">
      <dsp:nvSpPr>
        <dsp:cNvPr id="0" name=""/>
        <dsp:cNvSpPr/>
      </dsp:nvSpPr>
      <dsp:spPr>
        <a:xfrm>
          <a:off x="3646652" y="856"/>
          <a:ext cx="3161522" cy="1896913"/>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b="0" i="0" kern="1200" dirty="0"/>
            <a:t>Osobami najbliższymi spadkodawcy uprawnionymi do zachowku są zstępni, małżonek oraz rodzice spadkodawcy.</a:t>
          </a:r>
          <a:endParaRPr lang="pl-PL" sz="1300" kern="1200" dirty="0"/>
        </a:p>
      </dsp:txBody>
      <dsp:txXfrm>
        <a:off x="3646652" y="856"/>
        <a:ext cx="3161522" cy="1896913"/>
      </dsp:txXfrm>
    </dsp:sp>
    <dsp:sp modelId="{014C9498-6C1E-4800-934A-8AE6A5238F74}">
      <dsp:nvSpPr>
        <dsp:cNvPr id="0" name=""/>
        <dsp:cNvSpPr/>
      </dsp:nvSpPr>
      <dsp:spPr>
        <a:xfrm>
          <a:off x="168977" y="2213922"/>
          <a:ext cx="3161522" cy="1896913"/>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b="0" i="0" kern="1200" dirty="0"/>
            <a:t>Tym osobom należy się połowa wartości udziału w spadku, gdyby byli powołani do spadku z ustawy.</a:t>
          </a:r>
          <a:endParaRPr lang="pl-PL" sz="1300" kern="1200" dirty="0"/>
        </a:p>
      </dsp:txBody>
      <dsp:txXfrm>
        <a:off x="168977" y="2213922"/>
        <a:ext cx="3161522" cy="1896913"/>
      </dsp:txXfrm>
    </dsp:sp>
    <dsp:sp modelId="{BAFDA3D8-70C9-4D46-9FBA-0640CB4D6225}">
      <dsp:nvSpPr>
        <dsp:cNvPr id="0" name=""/>
        <dsp:cNvSpPr/>
      </dsp:nvSpPr>
      <dsp:spPr>
        <a:xfrm>
          <a:off x="3646652" y="2213922"/>
          <a:ext cx="3161522" cy="189691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b="0" i="0" kern="1200" dirty="0"/>
            <a:t>Jeśli uprawniony jest trwale niezdolny do pracy albo jeżeli zstępny uprawniony jest małoletni, wówczas ten udział wzrasta do dwóch trzecich wartości udziału spadkowego.</a:t>
          </a:r>
        </a:p>
      </dsp:txBody>
      <dsp:txXfrm>
        <a:off x="3646652" y="2213922"/>
        <a:ext cx="3161522" cy="1896913"/>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0217D0-CA9A-4D1D-A5B0-D392A016FC00}">
      <dsp:nvSpPr>
        <dsp:cNvPr id="0" name=""/>
        <dsp:cNvSpPr/>
      </dsp:nvSpPr>
      <dsp:spPr>
        <a:xfrm>
          <a:off x="0" y="0"/>
          <a:ext cx="7335138" cy="487958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dirty="0"/>
            <a:t>Firma</a:t>
          </a:r>
          <a:r>
            <a:rPr lang="pl-PL" sz="1900" kern="1200" baseline="0" dirty="0"/>
            <a:t> rodzinna będąca spółką z ograniczoną odpowiedzialnością produkuje części samochodowe. Jej założyciel (Piotr) ma dwóch synów – jeden (Maciej) jest zaangażowany w życie firmy, drugi (Paweł) wyjechał za granicę i nie interesują go losy firmy. Piotr sporządza testament, w którym powołuje do spadku jedynie Macieja. Udziały w firmie zostały wycenione na 100 mln złotych, które po śmierci Piotra objął Maciej. </a:t>
          </a:r>
          <a:r>
            <a:rPr lang="pl-PL" sz="1900" b="0" i="0" kern="1200" dirty="0"/>
            <a:t>Paweł w związku z wyłączeniem dziedziczenia ustawowego występuje z roszczeniem o zachowek wobec brata. W przypadku dziedziczenia ustawowego objąłby w wyniku spadkobrania połowę udziałów o wartości 50 mln złotych. W przypadku wystąpienia z roszczeniem o zapłatę zachowku wartość roszczenia będzie wynosić 25 mln złotych. To, że udziały w spółce są wyceniane na 100 mln zł nie oznacza, że w spółce znajduje się „gotówka” na spłatę roszczenia z tytułu zachowku. Konieczność spłaty takiego zobowiązania może istotnie zachwiać sytuacją finansową zobowiązanego do spłaty brata, ale i sytuacją finansową spółki. Zobowiązany do zapłaty zachowku brat w efekcie być może będzie musiał sprzedać część aktywów.</a:t>
          </a:r>
          <a:endParaRPr lang="pl-PL" sz="1900" kern="1200" dirty="0"/>
        </a:p>
      </dsp:txBody>
      <dsp:txXfrm>
        <a:off x="0" y="0"/>
        <a:ext cx="7335138" cy="487958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0E0A08-5717-48AC-B0A5-095BD1B0C508}">
      <dsp:nvSpPr>
        <dsp:cNvPr id="0" name=""/>
        <dsp:cNvSpPr/>
      </dsp:nvSpPr>
      <dsp:spPr>
        <a:xfrm>
          <a:off x="153955" y="2134"/>
          <a:ext cx="2586066" cy="155164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kern="1200" dirty="0"/>
            <a:t>Przyjęcie spadku</a:t>
          </a:r>
        </a:p>
      </dsp:txBody>
      <dsp:txXfrm>
        <a:off x="199401" y="47580"/>
        <a:ext cx="2495174" cy="1460748"/>
      </dsp:txXfrm>
    </dsp:sp>
    <dsp:sp modelId="{E26122A3-2F98-4D35-B0E6-66F577E37C59}">
      <dsp:nvSpPr>
        <dsp:cNvPr id="0" name=""/>
        <dsp:cNvSpPr/>
      </dsp:nvSpPr>
      <dsp:spPr>
        <a:xfrm>
          <a:off x="2967596" y="457281"/>
          <a:ext cx="548246" cy="641344"/>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pl-PL" sz="1800" kern="1200"/>
        </a:p>
      </dsp:txBody>
      <dsp:txXfrm>
        <a:off x="2967596" y="585550"/>
        <a:ext cx="383772" cy="384806"/>
      </dsp:txXfrm>
    </dsp:sp>
    <dsp:sp modelId="{FA1C86B4-3F13-4C7E-BBF9-DBDD4D779006}">
      <dsp:nvSpPr>
        <dsp:cNvPr id="0" name=""/>
        <dsp:cNvSpPr/>
      </dsp:nvSpPr>
      <dsp:spPr>
        <a:xfrm>
          <a:off x="3774448" y="2134"/>
          <a:ext cx="2586066" cy="1551640"/>
        </a:xfrm>
        <a:prstGeom prst="roundRect">
          <a:avLst>
            <a:gd name="adj" fmla="val 10000"/>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kern="1200" dirty="0"/>
            <a:t>Poświadczenie dziedziczenia przed notariuszem lub</a:t>
          </a:r>
        </a:p>
      </dsp:txBody>
      <dsp:txXfrm>
        <a:off x="3819894" y="47580"/>
        <a:ext cx="2495174" cy="1460748"/>
      </dsp:txXfrm>
    </dsp:sp>
    <dsp:sp modelId="{77C16BDA-58EE-4C63-8F3D-3BBBDE08C83A}">
      <dsp:nvSpPr>
        <dsp:cNvPr id="0" name=""/>
        <dsp:cNvSpPr/>
      </dsp:nvSpPr>
      <dsp:spPr>
        <a:xfrm rot="5400000">
          <a:off x="4793359" y="1734798"/>
          <a:ext cx="548246" cy="641344"/>
        </a:xfrm>
        <a:prstGeom prst="rightArrow">
          <a:avLst>
            <a:gd name="adj1" fmla="val 60000"/>
            <a:gd name="adj2" fmla="val 50000"/>
          </a:avLst>
        </a:prstGeom>
        <a:solidFill>
          <a:schemeClr val="accent3">
            <a:hueOff val="1355300"/>
            <a:satOff val="50000"/>
            <a:lumOff val="-735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pl-PL" sz="1800" kern="1200"/>
        </a:p>
      </dsp:txBody>
      <dsp:txXfrm rot="-5400000">
        <a:off x="4875079" y="1781347"/>
        <a:ext cx="384806" cy="383772"/>
      </dsp:txXfrm>
    </dsp:sp>
    <dsp:sp modelId="{646A0CBE-54D5-4D1C-ACB6-F41EF2028378}">
      <dsp:nvSpPr>
        <dsp:cNvPr id="0" name=""/>
        <dsp:cNvSpPr/>
      </dsp:nvSpPr>
      <dsp:spPr>
        <a:xfrm>
          <a:off x="3774448" y="2588200"/>
          <a:ext cx="2586066" cy="1551640"/>
        </a:xfrm>
        <a:prstGeom prst="roundRect">
          <a:avLst>
            <a:gd name="adj" fmla="val 10000"/>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kern="1200" dirty="0"/>
            <a:t>Sądowe postanowienie o nabyciu spadku</a:t>
          </a:r>
        </a:p>
      </dsp:txBody>
      <dsp:txXfrm>
        <a:off x="3819894" y="2633646"/>
        <a:ext cx="2495174" cy="1460748"/>
      </dsp:txXfrm>
    </dsp:sp>
    <dsp:sp modelId="{9A7B90DA-5F3B-4B0C-8787-6533AE4E86C8}">
      <dsp:nvSpPr>
        <dsp:cNvPr id="0" name=""/>
        <dsp:cNvSpPr/>
      </dsp:nvSpPr>
      <dsp:spPr>
        <a:xfrm rot="10800000">
          <a:off x="2998628" y="3043348"/>
          <a:ext cx="548246" cy="641344"/>
        </a:xfrm>
        <a:prstGeom prst="rightArrow">
          <a:avLst>
            <a:gd name="adj1" fmla="val 60000"/>
            <a:gd name="adj2" fmla="val 50000"/>
          </a:avLst>
        </a:prstGeom>
        <a:solidFill>
          <a:schemeClr val="accent3">
            <a:hueOff val="2710599"/>
            <a:satOff val="100000"/>
            <a:lumOff val="-147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pl-PL" sz="1800" kern="1200"/>
        </a:p>
      </dsp:txBody>
      <dsp:txXfrm rot="10800000">
        <a:off x="3163102" y="3171617"/>
        <a:ext cx="383772" cy="384806"/>
      </dsp:txXfrm>
    </dsp:sp>
    <dsp:sp modelId="{FEEF0D07-9DC4-4BF0-A78B-A524248C4252}">
      <dsp:nvSpPr>
        <dsp:cNvPr id="0" name=""/>
        <dsp:cNvSpPr/>
      </dsp:nvSpPr>
      <dsp:spPr>
        <a:xfrm>
          <a:off x="153955" y="2588200"/>
          <a:ext cx="2586066" cy="1551640"/>
        </a:xfrm>
        <a:prstGeom prst="roundRect">
          <a:avLst>
            <a:gd name="adj" fmla="val 10000"/>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kern="1200" dirty="0"/>
            <a:t>Dział spadku</a:t>
          </a:r>
        </a:p>
      </dsp:txBody>
      <dsp:txXfrm>
        <a:off x="199401" y="2633646"/>
        <a:ext cx="2495174" cy="146074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A63070-17AB-4EC1-8F24-3A2249E7E917}">
      <dsp:nvSpPr>
        <dsp:cNvPr id="0" name=""/>
        <dsp:cNvSpPr/>
      </dsp:nvSpPr>
      <dsp:spPr>
        <a:xfrm>
          <a:off x="168977" y="856"/>
          <a:ext cx="3161522" cy="189691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b="0" i="0" kern="1200" dirty="0"/>
            <a:t>Przy obliczaniu zachowku nie dolicza się do spadku mienia w związku z rozwiązaniem fundacji rodzinnej otrzymanego przez osoby niebędące spadkobiercami albo uprawnionymi do zachowku przed więcej niż dziesięciu laty, licząc wstecz od otwarcia spadku.</a:t>
          </a:r>
          <a:endParaRPr lang="pl-PL" sz="1300" kern="1200" dirty="0"/>
        </a:p>
      </dsp:txBody>
      <dsp:txXfrm>
        <a:off x="168977" y="856"/>
        <a:ext cx="3161522" cy="1896913"/>
      </dsp:txXfrm>
    </dsp:sp>
    <dsp:sp modelId="{662C1B1F-D389-4C1C-9EC3-03DF6131F074}">
      <dsp:nvSpPr>
        <dsp:cNvPr id="0" name=""/>
        <dsp:cNvSpPr/>
      </dsp:nvSpPr>
      <dsp:spPr>
        <a:xfrm>
          <a:off x="3646652" y="856"/>
          <a:ext cx="3161522" cy="1896913"/>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b="0" i="0" kern="1200" dirty="0"/>
            <a:t>Ustawa wprowadza też możliwość żądania odroczenia terminu płatności, rozłożenia na raty, a w wyjątkowych przypadkach obniżenia zachowku, przy uwzględnieniu sytuacji osobistej i majątkowej uprawnionego do zachowku oraz obowiązanego do zaspokojenia roszczenia z tytułu zachowku.</a:t>
          </a:r>
          <a:endParaRPr lang="pl-PL" sz="1300" b="0" kern="1200" dirty="0"/>
        </a:p>
      </dsp:txBody>
      <dsp:txXfrm>
        <a:off x="3646652" y="856"/>
        <a:ext cx="3161522" cy="1896913"/>
      </dsp:txXfrm>
    </dsp:sp>
    <dsp:sp modelId="{014C9498-6C1E-4800-934A-8AE6A5238F74}">
      <dsp:nvSpPr>
        <dsp:cNvPr id="0" name=""/>
        <dsp:cNvSpPr/>
      </dsp:nvSpPr>
      <dsp:spPr>
        <a:xfrm>
          <a:off x="1907815" y="2213922"/>
          <a:ext cx="3161522" cy="189691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pl-PL" sz="1300" b="0" i="0" kern="1200" dirty="0"/>
            <a:t>Dopuszczona wprost możliwość zawierania umów o zrzeczenie się zachowku. </a:t>
          </a:r>
          <a:endParaRPr lang="pl-PL" sz="1300" kern="1200" dirty="0"/>
        </a:p>
      </dsp:txBody>
      <dsp:txXfrm>
        <a:off x="1907815" y="2213922"/>
        <a:ext cx="3161522" cy="1896913"/>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CC8EF4-9431-4B0F-9A2F-C8C9FF6F58A2}">
      <dsp:nvSpPr>
        <dsp:cNvPr id="0" name=""/>
        <dsp:cNvSpPr/>
      </dsp:nvSpPr>
      <dsp:spPr>
        <a:xfrm>
          <a:off x="0" y="0"/>
          <a:ext cx="8128000" cy="1625600"/>
        </a:xfrm>
        <a:prstGeom prst="rect">
          <a:avLst/>
        </a:prstGeom>
        <a:solidFill>
          <a:schemeClr val="accent3">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pl-PL" sz="4500" kern="1200" dirty="0"/>
            <a:t>Fundacja rodzinna a zarząd sukcesyjny</a:t>
          </a:r>
        </a:p>
      </dsp:txBody>
      <dsp:txXfrm>
        <a:off x="0" y="0"/>
        <a:ext cx="8128000" cy="1625600"/>
      </dsp:txXfrm>
    </dsp:sp>
    <dsp:sp modelId="{4EDAB30D-B73A-4F51-8960-BEA19CEFE242}">
      <dsp:nvSpPr>
        <dsp:cNvPr id="0" name=""/>
        <dsp:cNvSpPr/>
      </dsp:nvSpPr>
      <dsp:spPr>
        <a:xfrm>
          <a:off x="0" y="1625600"/>
          <a:ext cx="4064000" cy="341376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b="1" kern="1200" dirty="0"/>
            <a:t>Fundacja</a:t>
          </a:r>
        </a:p>
        <a:p>
          <a:pPr marL="0" lvl="0" indent="0" algn="ctr" defTabSz="755650">
            <a:lnSpc>
              <a:spcPct val="90000"/>
            </a:lnSpc>
            <a:spcBef>
              <a:spcPct val="0"/>
            </a:spcBef>
            <a:spcAft>
              <a:spcPct val="35000"/>
            </a:spcAft>
            <a:buFont typeface="Arial" panose="020B0604020202020204" pitchFamily="34" charset="0"/>
            <a:buNone/>
          </a:pPr>
          <a:r>
            <a:rPr lang="pl-PL" sz="1700" kern="1200" dirty="0"/>
            <a:t>Może prowadzić działalność gospodarczą w ograniczonym zakresie</a:t>
          </a:r>
        </a:p>
        <a:p>
          <a:pPr marL="0" lvl="0" indent="0" algn="ctr" defTabSz="755650">
            <a:lnSpc>
              <a:spcPct val="90000"/>
            </a:lnSpc>
            <a:spcBef>
              <a:spcPct val="0"/>
            </a:spcBef>
            <a:spcAft>
              <a:spcPct val="35000"/>
            </a:spcAft>
            <a:buFont typeface="Arial" panose="020B0604020202020204" pitchFamily="34" charset="0"/>
            <a:buNone/>
          </a:pPr>
          <a:r>
            <a:rPr lang="pl-PL" sz="1700" kern="1200" dirty="0"/>
            <a:t>Służy pozostawieniu w rękach rodziny całości albo większości nagromadzonego majątku</a:t>
          </a:r>
        </a:p>
        <a:p>
          <a:pPr marL="0" lvl="0" indent="0" algn="ctr" defTabSz="755650">
            <a:lnSpc>
              <a:spcPct val="90000"/>
            </a:lnSpc>
            <a:spcBef>
              <a:spcPct val="0"/>
            </a:spcBef>
            <a:spcAft>
              <a:spcPct val="35000"/>
            </a:spcAft>
            <a:buFont typeface="Arial" panose="020B0604020202020204" pitchFamily="34" charset="0"/>
            <a:buNone/>
          </a:pPr>
          <a:r>
            <a:rPr lang="pl-PL" sz="1700" kern="1200" dirty="0"/>
            <a:t>Fundusz założycielski o wartości co najmniej 100 000 złotych</a:t>
          </a:r>
        </a:p>
        <a:p>
          <a:pPr marL="0" lvl="0" indent="0" algn="ctr" defTabSz="755650">
            <a:lnSpc>
              <a:spcPct val="90000"/>
            </a:lnSpc>
            <a:spcBef>
              <a:spcPct val="0"/>
            </a:spcBef>
            <a:spcAft>
              <a:spcPct val="35000"/>
            </a:spcAft>
            <a:buFont typeface="Arial" panose="020B0604020202020204" pitchFamily="34" charset="0"/>
            <a:buNone/>
          </a:pPr>
          <a:r>
            <a:rPr lang="pl-PL" sz="1700" kern="1200" dirty="0"/>
            <a:t>Może być wielu beneficjentów</a:t>
          </a:r>
        </a:p>
        <a:p>
          <a:pPr marL="0" lvl="0" indent="0" algn="ctr" defTabSz="755650">
            <a:lnSpc>
              <a:spcPct val="90000"/>
            </a:lnSpc>
            <a:spcBef>
              <a:spcPct val="0"/>
            </a:spcBef>
            <a:spcAft>
              <a:spcPct val="35000"/>
            </a:spcAft>
            <a:buFont typeface="Arial" panose="020B0604020202020204" pitchFamily="34" charset="0"/>
            <a:buNone/>
          </a:pPr>
          <a:r>
            <a:rPr lang="pl-PL" sz="1700" kern="1200" dirty="0"/>
            <a:t>Fundacja rodzinna może być ustanowiona na czas określony lub nieokreślony</a:t>
          </a:r>
        </a:p>
        <a:p>
          <a:pPr marL="0" lvl="0" indent="0" algn="ctr" defTabSz="755650">
            <a:lnSpc>
              <a:spcPct val="90000"/>
            </a:lnSpc>
            <a:spcBef>
              <a:spcPct val="0"/>
            </a:spcBef>
            <a:spcAft>
              <a:spcPct val="35000"/>
            </a:spcAft>
            <a:buFont typeface="Arial" panose="020B0604020202020204" pitchFamily="34" charset="0"/>
            <a:buNone/>
          </a:pPr>
          <a:endParaRPr lang="pl-PL" sz="1700" kern="1200" dirty="0"/>
        </a:p>
      </dsp:txBody>
      <dsp:txXfrm>
        <a:off x="0" y="1625600"/>
        <a:ext cx="4064000" cy="3413760"/>
      </dsp:txXfrm>
    </dsp:sp>
    <dsp:sp modelId="{69CCE477-7653-4FE9-9F07-9078E92E8163}">
      <dsp:nvSpPr>
        <dsp:cNvPr id="0" name=""/>
        <dsp:cNvSpPr/>
      </dsp:nvSpPr>
      <dsp:spPr>
        <a:xfrm>
          <a:off x="4064000" y="1625600"/>
          <a:ext cx="4064000" cy="3413760"/>
        </a:xfrm>
        <a:prstGeom prst="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b="1" kern="1200" dirty="0"/>
            <a:t>Zarząd</a:t>
          </a:r>
        </a:p>
        <a:p>
          <a:pPr marL="0" lvl="0" indent="0" algn="ctr" defTabSz="755650">
            <a:lnSpc>
              <a:spcPct val="90000"/>
            </a:lnSpc>
            <a:spcBef>
              <a:spcPct val="0"/>
            </a:spcBef>
            <a:spcAft>
              <a:spcPct val="35000"/>
            </a:spcAft>
            <a:buNone/>
          </a:pPr>
          <a:r>
            <a:rPr lang="pl-PL" sz="1700" kern="1200" dirty="0"/>
            <a:t>Dotyczy jedynie działalności gospodarczej</a:t>
          </a:r>
        </a:p>
        <a:p>
          <a:pPr marL="0" lvl="0" indent="0" algn="ctr" defTabSz="755650">
            <a:lnSpc>
              <a:spcPct val="90000"/>
            </a:lnSpc>
            <a:spcBef>
              <a:spcPct val="0"/>
            </a:spcBef>
            <a:spcAft>
              <a:spcPct val="35000"/>
            </a:spcAft>
            <a:buNone/>
          </a:pPr>
          <a:r>
            <a:rPr lang="pl-PL" sz="1700" kern="1200" dirty="0"/>
            <a:t>Służy zachowaniu ciągłej działalności firmy w razie śmierci właściciela</a:t>
          </a:r>
        </a:p>
        <a:p>
          <a:pPr marL="0" lvl="0" indent="0" algn="ctr" defTabSz="755650">
            <a:lnSpc>
              <a:spcPct val="90000"/>
            </a:lnSpc>
            <a:spcBef>
              <a:spcPct val="0"/>
            </a:spcBef>
            <a:spcAft>
              <a:spcPct val="35000"/>
            </a:spcAft>
            <a:buNone/>
          </a:pPr>
          <a:r>
            <a:rPr lang="pl-PL" sz="1700" kern="1200" dirty="0"/>
            <a:t>Zarząd trwa dwa, a w wyjątkowych przypadkach pięć lat</a:t>
          </a:r>
        </a:p>
        <a:p>
          <a:pPr marL="0" lvl="0" indent="0" algn="ctr" defTabSz="755650">
            <a:lnSpc>
              <a:spcPct val="90000"/>
            </a:lnSpc>
            <a:spcBef>
              <a:spcPct val="0"/>
            </a:spcBef>
            <a:spcAft>
              <a:spcPct val="35000"/>
            </a:spcAft>
            <a:buNone/>
          </a:pPr>
          <a:r>
            <a:rPr lang="pl-PL" sz="1700" b="0" i="0" kern="1200" dirty="0"/>
            <a:t>Przedsiębiorca musi uzyskać pisemną zgodę osoby, którą wskazuje na zarządcę sukcesyjnego</a:t>
          </a:r>
        </a:p>
        <a:p>
          <a:pPr marL="0" lvl="0" indent="0" algn="ctr" defTabSz="755650">
            <a:lnSpc>
              <a:spcPct val="90000"/>
            </a:lnSpc>
            <a:spcBef>
              <a:spcPct val="0"/>
            </a:spcBef>
            <a:spcAft>
              <a:spcPct val="35000"/>
            </a:spcAft>
            <a:buNone/>
          </a:pPr>
          <a:r>
            <a:rPr lang="pl-PL" sz="1700" b="0" i="0" kern="1200" dirty="0"/>
            <a:t>Zarządcą sukcesyjnym może zostać tylko jedna osoba</a:t>
          </a:r>
          <a:endParaRPr lang="pl-PL" sz="1700" kern="1200" dirty="0"/>
        </a:p>
      </dsp:txBody>
      <dsp:txXfrm>
        <a:off x="4064000" y="1625600"/>
        <a:ext cx="4064000" cy="3413760"/>
      </dsp:txXfrm>
    </dsp:sp>
    <dsp:sp modelId="{DA84C76F-ACC7-46D7-9D35-4867374978E7}">
      <dsp:nvSpPr>
        <dsp:cNvPr id="0" name=""/>
        <dsp:cNvSpPr/>
      </dsp:nvSpPr>
      <dsp:spPr>
        <a:xfrm>
          <a:off x="0" y="5039360"/>
          <a:ext cx="8128000" cy="379306"/>
        </a:xfrm>
        <a:prstGeom prst="rect">
          <a:avLst/>
        </a:prstGeom>
        <a:solidFill>
          <a:schemeClr val="accent3">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4F4064-2DB3-4958-9079-7F4B59B9B60D}">
      <dsp:nvSpPr>
        <dsp:cNvPr id="0" name=""/>
        <dsp:cNvSpPr/>
      </dsp:nvSpPr>
      <dsp:spPr>
        <a:xfrm>
          <a:off x="0" y="70343"/>
          <a:ext cx="7256120" cy="4353672"/>
        </a:xfrm>
        <a:prstGeom prst="rect">
          <a:avLst/>
        </a:prstGeom>
        <a:solidFill>
          <a:schemeClr val="lt1">
            <a:hueOff val="0"/>
            <a:satOff val="0"/>
            <a:lumOff val="0"/>
            <a:alphaOff val="0"/>
          </a:schemeClr>
        </a:solidFill>
        <a:ln w="38100" cap="flat" cmpd="sng" algn="ctr">
          <a:solidFill>
            <a:srgbClr val="D9C5AA"/>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pl-PL" sz="2800" b="0" i="0" kern="1200" dirty="0"/>
            <a:t>Fundacja rodzinna korzysta z podmiotowego zwolnienia z podatku dochodowego (CIT), co w praktyce oznacza, że opodatkowanie podatkiem dochodowym działa podobnie do spółki estońskiej. Sama fundacja zwolniona jest z podatku dochodowego tak długo jak prowadzi działalność w zakresie przewidzianym ustawą.</a:t>
          </a:r>
          <a:endParaRPr lang="pl-PL" sz="2800" kern="1200" dirty="0"/>
        </a:p>
      </dsp:txBody>
      <dsp:txXfrm>
        <a:off x="0" y="70343"/>
        <a:ext cx="7256120" cy="43536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A63070-17AB-4EC1-8F24-3A2249E7E917}">
      <dsp:nvSpPr>
        <dsp:cNvPr id="0" name=""/>
        <dsp:cNvSpPr/>
      </dsp:nvSpPr>
      <dsp:spPr>
        <a:xfrm>
          <a:off x="200372" y="1987"/>
          <a:ext cx="2101132" cy="126067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Założyciel fundacji rodzinnej</a:t>
          </a:r>
        </a:p>
      </dsp:txBody>
      <dsp:txXfrm>
        <a:off x="200372" y="1987"/>
        <a:ext cx="2101132" cy="1260679"/>
      </dsp:txXfrm>
    </dsp:sp>
    <dsp:sp modelId="{014C9498-6C1E-4800-934A-8AE6A5238F74}">
      <dsp:nvSpPr>
        <dsp:cNvPr id="0" name=""/>
        <dsp:cNvSpPr/>
      </dsp:nvSpPr>
      <dsp:spPr>
        <a:xfrm>
          <a:off x="2511618" y="1987"/>
          <a:ext cx="2101132" cy="1260679"/>
        </a:xfrm>
        <a:prstGeom prst="rect">
          <a:avLst/>
        </a:prstGeom>
        <a:solidFill>
          <a:schemeClr val="accent2">
            <a:hueOff val="-242561"/>
            <a:satOff val="-13988"/>
            <a:lumOff val="14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Osoba fizyczna posiadająca pełną zdolność do czynności prawnych</a:t>
          </a:r>
        </a:p>
      </dsp:txBody>
      <dsp:txXfrm>
        <a:off x="2511618" y="1987"/>
        <a:ext cx="2101132" cy="1260679"/>
      </dsp:txXfrm>
    </dsp:sp>
    <dsp:sp modelId="{BAFDA3D8-70C9-4D46-9FBA-0640CB4D6225}">
      <dsp:nvSpPr>
        <dsp:cNvPr id="0" name=""/>
        <dsp:cNvSpPr/>
      </dsp:nvSpPr>
      <dsp:spPr>
        <a:xfrm>
          <a:off x="4822863" y="1987"/>
          <a:ext cx="2101132" cy="1260679"/>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Przekazuje fundacji rodzinnej majątek na pokrycie funduszu założycielskiego</a:t>
          </a:r>
        </a:p>
      </dsp:txBody>
      <dsp:txXfrm>
        <a:off x="4822863" y="1987"/>
        <a:ext cx="2101132" cy="1260679"/>
      </dsp:txXfrm>
    </dsp:sp>
    <dsp:sp modelId="{D6C5CC83-A5F0-4538-92B4-DFE174EFF1A5}">
      <dsp:nvSpPr>
        <dsp:cNvPr id="0" name=""/>
        <dsp:cNvSpPr/>
      </dsp:nvSpPr>
      <dsp:spPr>
        <a:xfrm>
          <a:off x="200372" y="1472780"/>
          <a:ext cx="2101132" cy="1260679"/>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Określa</a:t>
          </a:r>
          <a:r>
            <a:rPr lang="pl-PL" sz="1500" kern="1200" baseline="0" dirty="0"/>
            <a:t> szczegółowy cel działania fundacji rodzinnej</a:t>
          </a:r>
          <a:endParaRPr lang="pl-PL" sz="1500" kern="1200" dirty="0"/>
        </a:p>
      </dsp:txBody>
      <dsp:txXfrm>
        <a:off x="200372" y="1472780"/>
        <a:ext cx="2101132" cy="1260679"/>
      </dsp:txXfrm>
    </dsp:sp>
    <dsp:sp modelId="{393EB1A6-DB02-4783-9474-F5DC3CA99930}">
      <dsp:nvSpPr>
        <dsp:cNvPr id="0" name=""/>
        <dsp:cNvSpPr/>
      </dsp:nvSpPr>
      <dsp:spPr>
        <a:xfrm>
          <a:off x="2511618" y="1472780"/>
          <a:ext cx="2101132" cy="1260679"/>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Określa osoby, którym fundacja rodzinna będzie przekazywać świadczenia</a:t>
          </a:r>
        </a:p>
      </dsp:txBody>
      <dsp:txXfrm>
        <a:off x="2511618" y="1472780"/>
        <a:ext cx="2101132" cy="1260679"/>
      </dsp:txXfrm>
    </dsp:sp>
    <dsp:sp modelId="{A0F0CFC2-E595-41D4-A324-3EC35444883E}">
      <dsp:nvSpPr>
        <dsp:cNvPr id="0" name=""/>
        <dsp:cNvSpPr/>
      </dsp:nvSpPr>
      <dsp:spPr>
        <a:xfrm>
          <a:off x="4822863" y="1472780"/>
          <a:ext cx="2101132" cy="1260679"/>
        </a:xfrm>
        <a:prstGeom prst="rect">
          <a:avLst/>
        </a:prstGeom>
        <a:solidFill>
          <a:schemeClr val="accent2">
            <a:hueOff val="-1212803"/>
            <a:satOff val="-69940"/>
            <a:lumOff val="71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b="0" i="0" kern="1200" dirty="0"/>
            <a:t>Fundację rodzinną, ustanowioną w akcie założycielskim może założyć kilku fundatorów</a:t>
          </a:r>
          <a:endParaRPr lang="pl-PL" sz="1500" b="0" kern="1200" dirty="0"/>
        </a:p>
      </dsp:txBody>
      <dsp:txXfrm>
        <a:off x="4822863" y="1472780"/>
        <a:ext cx="2101132" cy="1260679"/>
      </dsp:txXfrm>
    </dsp:sp>
    <dsp:sp modelId="{D53E7383-DEC0-45BC-9FB6-24D14A31A4A7}">
      <dsp:nvSpPr>
        <dsp:cNvPr id="0" name=""/>
        <dsp:cNvSpPr/>
      </dsp:nvSpPr>
      <dsp:spPr>
        <a:xfrm>
          <a:off x="2511618" y="2943572"/>
          <a:ext cx="2101132" cy="1260679"/>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Fundacja utworzona w testamencie może mieć tylko jednego fundatora</a:t>
          </a:r>
        </a:p>
      </dsp:txBody>
      <dsp:txXfrm>
        <a:off x="2511618" y="2943572"/>
        <a:ext cx="2101132" cy="1260679"/>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005567-3BCA-4B6A-9A62-0DD553AF4E1E}">
      <dsp:nvSpPr>
        <dsp:cNvPr id="0" name=""/>
        <dsp:cNvSpPr/>
      </dsp:nvSpPr>
      <dsp:spPr>
        <a:xfrm>
          <a:off x="151005" y="640"/>
          <a:ext cx="3836356" cy="230181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b="0" i="0" kern="1200" dirty="0"/>
            <a:t>Co do zasady świadczenia uzyskiwane przez beneficjentów fundacji będą podlegały podatkowi dochodowemu od osób fizycznych w wysokości 15% podstawy opodatkowania</a:t>
          </a:r>
          <a:endParaRPr lang="pl-PL" sz="2000" kern="1200" dirty="0"/>
        </a:p>
      </dsp:txBody>
      <dsp:txXfrm>
        <a:off x="151005" y="640"/>
        <a:ext cx="3836356" cy="2301813"/>
      </dsp:txXfrm>
    </dsp:sp>
    <dsp:sp modelId="{17D95D58-EE11-46E6-8EA6-EF4888216C94}">
      <dsp:nvSpPr>
        <dsp:cNvPr id="0" name=""/>
        <dsp:cNvSpPr/>
      </dsp:nvSpPr>
      <dsp:spPr>
        <a:xfrm>
          <a:off x="4370997" y="640"/>
          <a:ext cx="3836356" cy="2301813"/>
        </a:xfrm>
        <a:prstGeom prst="rect">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b="0" i="0" kern="1200" dirty="0"/>
            <a:t>Z uwagi na potrzebę zapewnienia realizacji celów ustawowych wprowadzono jednak mechanizm pozwalający na zwolnienie otrzymanych przysporzeń z opodatkowania w PIT w niektórych wypadkach</a:t>
          </a:r>
          <a:endParaRPr lang="pl-PL" sz="2000" kern="1200" dirty="0"/>
        </a:p>
      </dsp:txBody>
      <dsp:txXfrm>
        <a:off x="4370997" y="640"/>
        <a:ext cx="3836356" cy="2301813"/>
      </dsp:txXfrm>
    </dsp:sp>
    <dsp:sp modelId="{500D8A8E-229E-4492-9562-FCE2A0F99EF7}">
      <dsp:nvSpPr>
        <dsp:cNvPr id="0" name=""/>
        <dsp:cNvSpPr/>
      </dsp:nvSpPr>
      <dsp:spPr>
        <a:xfrm>
          <a:off x="151005" y="2686089"/>
          <a:ext cx="3836356" cy="2301813"/>
        </a:xfrm>
        <a:prstGeom prst="rect">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b="0" i="0" kern="1200" dirty="0"/>
            <a:t>Beneficjenci zaliczani do tzw. zerowej grupy podatkowej wobec fundatora będą zwolnieni od podatku PIT z tytułu otrzymanych świadczeń albo mienia pozostawionego im do dyspozycji po rozwiązaniu fundacji rodzinnej </a:t>
          </a:r>
          <a:endParaRPr lang="pl-PL" sz="2000" b="0" kern="1200" dirty="0"/>
        </a:p>
      </dsp:txBody>
      <dsp:txXfrm>
        <a:off x="151005" y="2686089"/>
        <a:ext cx="3836356" cy="2301813"/>
      </dsp:txXfrm>
    </dsp:sp>
    <dsp:sp modelId="{1A2948A6-F178-4681-A9A7-083624AA85BA}">
      <dsp:nvSpPr>
        <dsp:cNvPr id="0" name=""/>
        <dsp:cNvSpPr/>
      </dsp:nvSpPr>
      <dsp:spPr>
        <a:xfrm>
          <a:off x="4370997" y="2686089"/>
          <a:ext cx="3836356" cy="2301813"/>
        </a:xfrm>
        <a:prstGeom prst="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b="0" i="0" kern="1200" dirty="0"/>
            <a:t>Beneficjenci fundacji rodzinnej z pierwszej i drugiej grupy podatkowej wobec fundatora będą płacili niższy PIT w wysokości 10% zamiast 15% od świadczeń otrzymywanych z fundacji rodzinnej</a:t>
          </a:r>
          <a:endParaRPr lang="pl-PL" sz="2000" b="0" kern="1200" dirty="0"/>
        </a:p>
      </dsp:txBody>
      <dsp:txXfrm>
        <a:off x="4370997" y="2686089"/>
        <a:ext cx="3836356" cy="2301813"/>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B4F7FA-907F-4C2F-AF6E-60F9D17DCE69}">
      <dsp:nvSpPr>
        <dsp:cNvPr id="0" name=""/>
        <dsp:cNvSpPr/>
      </dsp:nvSpPr>
      <dsp:spPr>
        <a:xfrm>
          <a:off x="0" y="36184"/>
          <a:ext cx="8094435" cy="115478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pl-PL" sz="2100" b="0" i="0" kern="1200" dirty="0"/>
            <a:t>Fundacja rodzinna odpowiada całym swoim majątkiem solidarnie z fundatorem za zaległości podatkowe tego fundatora powstałe przed ustanowieniem fundacji rodzinnej</a:t>
          </a:r>
          <a:endParaRPr lang="pl-PL" sz="2100" kern="1200" dirty="0"/>
        </a:p>
      </dsp:txBody>
      <dsp:txXfrm>
        <a:off x="56372" y="92556"/>
        <a:ext cx="7981691" cy="1042045"/>
      </dsp:txXfrm>
    </dsp:sp>
    <dsp:sp modelId="{8FB54CCB-279A-4E43-B544-00FCE97C4A7A}">
      <dsp:nvSpPr>
        <dsp:cNvPr id="0" name=""/>
        <dsp:cNvSpPr/>
      </dsp:nvSpPr>
      <dsp:spPr>
        <a:xfrm>
          <a:off x="0" y="1251454"/>
          <a:ext cx="8094435" cy="1154789"/>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pl-PL" sz="2100" b="0" i="0" kern="1200" dirty="0"/>
            <a:t>Zakres odpowiedzialności fundacji rodzinnej jest ograniczony do wartości majątku wniesionego przez fundatora do fundacji rodzinnej</a:t>
          </a:r>
          <a:endParaRPr lang="pl-PL" sz="2100" kern="1200" dirty="0"/>
        </a:p>
      </dsp:txBody>
      <dsp:txXfrm>
        <a:off x="56372" y="1307826"/>
        <a:ext cx="7981691" cy="1042045"/>
      </dsp:txXfrm>
    </dsp:sp>
    <dsp:sp modelId="{3842FDD2-AC59-4268-8BA4-3195DB9C9117}">
      <dsp:nvSpPr>
        <dsp:cNvPr id="0" name=""/>
        <dsp:cNvSpPr/>
      </dsp:nvSpPr>
      <dsp:spPr>
        <a:xfrm>
          <a:off x="0" y="2466724"/>
          <a:ext cx="8094435" cy="115478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pl-PL" sz="2100" kern="1200" dirty="0"/>
            <a:t>Zapisy te stosuje się odpowiednio do fundacji rodzinnej w organizacji</a:t>
          </a:r>
        </a:p>
      </dsp:txBody>
      <dsp:txXfrm>
        <a:off x="56372" y="2523096"/>
        <a:ext cx="7981691" cy="1042045"/>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CFF9FB-01B5-4A95-A1D8-557762F94C59}">
      <dsp:nvSpPr>
        <dsp:cNvPr id="0" name=""/>
        <dsp:cNvSpPr/>
      </dsp:nvSpPr>
      <dsp:spPr>
        <a:xfrm>
          <a:off x="1399" y="125841"/>
          <a:ext cx="2983543" cy="397184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1" kern="1200" dirty="0"/>
            <a:t>Pytanie:</a:t>
          </a:r>
        </a:p>
        <a:p>
          <a:pPr marL="0" lvl="0" indent="0" algn="ctr" defTabSz="711200">
            <a:lnSpc>
              <a:spcPct val="90000"/>
            </a:lnSpc>
            <a:spcBef>
              <a:spcPct val="0"/>
            </a:spcBef>
            <a:spcAft>
              <a:spcPct val="35000"/>
            </a:spcAft>
            <a:buNone/>
          </a:pPr>
          <a:r>
            <a:rPr lang="pl-PL" sz="1600" b="0" i="0" kern="1200" dirty="0"/>
            <a:t>Jeżeli fundacja rodzinna, prowadząc działalność gospodarczą, wykroczy poza zakres z art. 5 ustawy o fundacji rodzinnej i będzie zobowiązana zapłacić CIT w stawce 25%, to czy ten podatek będzie zryczałtowany, a podstawą opodatkowania będzie przychód, czy też podatek ten będzie rozliczany na zasadach ogólnych, a podstawą opodatkowania będzie dochód, czyli przychód pomniejszony o koszty jego uzyskania?</a:t>
          </a:r>
          <a:endParaRPr lang="pl-PL" sz="1600" kern="1200" dirty="0"/>
        </a:p>
      </dsp:txBody>
      <dsp:txXfrm>
        <a:off x="88784" y="213226"/>
        <a:ext cx="2808773" cy="3797072"/>
      </dsp:txXfrm>
    </dsp:sp>
    <dsp:sp modelId="{E261B3DF-146F-434B-B5AE-A995F6CB1ECD}">
      <dsp:nvSpPr>
        <dsp:cNvPr id="0" name=""/>
        <dsp:cNvSpPr/>
      </dsp:nvSpPr>
      <dsp:spPr>
        <a:xfrm>
          <a:off x="3283297" y="1741803"/>
          <a:ext cx="632511" cy="73991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pl-PL" sz="1300" kern="1200"/>
        </a:p>
      </dsp:txBody>
      <dsp:txXfrm>
        <a:off x="3283297" y="1889787"/>
        <a:ext cx="442758" cy="443950"/>
      </dsp:txXfrm>
    </dsp:sp>
    <dsp:sp modelId="{89399F45-6237-4BF2-8E2D-96684D987F21}">
      <dsp:nvSpPr>
        <dsp:cNvPr id="0" name=""/>
        <dsp:cNvSpPr/>
      </dsp:nvSpPr>
      <dsp:spPr>
        <a:xfrm>
          <a:off x="4178360" y="125841"/>
          <a:ext cx="2983543" cy="3971842"/>
        </a:xfrm>
        <a:prstGeom prst="roundRect">
          <a:avLst>
            <a:gd name="adj" fmla="val 10000"/>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1" kern="1200" dirty="0"/>
            <a:t>Odpowiedź:</a:t>
          </a:r>
        </a:p>
        <a:p>
          <a:pPr marL="0" lvl="0" indent="0" algn="ctr" defTabSz="711200">
            <a:lnSpc>
              <a:spcPct val="90000"/>
            </a:lnSpc>
            <a:spcBef>
              <a:spcPct val="0"/>
            </a:spcBef>
            <a:spcAft>
              <a:spcPct val="35000"/>
            </a:spcAft>
            <a:buNone/>
          </a:pPr>
          <a:r>
            <a:rPr lang="pl-PL" sz="1600" b="0" i="0" kern="1200" dirty="0"/>
            <a:t>Uważam, że w przypadku fundacji rodzinnej prowadzącej działalność gospodarczą wykraczającą poza zakres określony w art. 5 ustawy o fundacji rodzinnej opodatkowana według stawki 25% jest podstawa opodatkowania ustalana na zasadach ogólnych, a więc dochód.</a:t>
          </a:r>
        </a:p>
        <a:p>
          <a:pPr marL="0" lvl="0" indent="0" algn="ctr" defTabSz="711200">
            <a:lnSpc>
              <a:spcPct val="90000"/>
            </a:lnSpc>
            <a:spcBef>
              <a:spcPct val="0"/>
            </a:spcBef>
            <a:spcAft>
              <a:spcPct val="35000"/>
            </a:spcAft>
            <a:buNone/>
          </a:pPr>
          <a:endParaRPr lang="pl-PL" sz="1600" b="0" i="0" kern="1200" dirty="0"/>
        </a:p>
        <a:p>
          <a:pPr marL="0" lvl="0" indent="0" algn="ctr" defTabSz="711200">
            <a:lnSpc>
              <a:spcPct val="90000"/>
            </a:lnSpc>
            <a:spcBef>
              <a:spcPct val="0"/>
            </a:spcBef>
            <a:spcAft>
              <a:spcPct val="35000"/>
            </a:spcAft>
            <a:buNone/>
          </a:pPr>
          <a:endParaRPr lang="pl-PL" sz="1600" kern="1200" dirty="0"/>
        </a:p>
      </dsp:txBody>
      <dsp:txXfrm>
        <a:off x="4265745" y="213226"/>
        <a:ext cx="2808773" cy="3797072"/>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CFF9FB-01B5-4A95-A1D8-557762F94C59}">
      <dsp:nvSpPr>
        <dsp:cNvPr id="0" name=""/>
        <dsp:cNvSpPr/>
      </dsp:nvSpPr>
      <dsp:spPr>
        <a:xfrm>
          <a:off x="1483" y="117294"/>
          <a:ext cx="3163704" cy="4567597"/>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1" kern="1200" dirty="0"/>
            <a:t>Pytanie:</a:t>
          </a:r>
        </a:p>
        <a:p>
          <a:pPr marL="0" lvl="0" indent="0" algn="ctr" defTabSz="622300">
            <a:lnSpc>
              <a:spcPct val="90000"/>
            </a:lnSpc>
            <a:spcBef>
              <a:spcPct val="0"/>
            </a:spcBef>
            <a:spcAft>
              <a:spcPct val="35000"/>
            </a:spcAft>
            <a:buNone/>
          </a:pPr>
          <a:r>
            <a:rPr lang="pl-PL" sz="1400" b="0" i="0" kern="1200" dirty="0"/>
            <a:t>Czy wnoszenie mienia do fundacji rodzinnej podlega opodatkowaniu VAT? Czy fundacja rodzinna może odliczać VAT od zakupu towarów i usług?</a:t>
          </a:r>
          <a:endParaRPr lang="pl-PL" sz="1400" kern="1200" dirty="0"/>
        </a:p>
      </dsp:txBody>
      <dsp:txXfrm>
        <a:off x="94145" y="209956"/>
        <a:ext cx="2978380" cy="4382273"/>
      </dsp:txXfrm>
    </dsp:sp>
    <dsp:sp modelId="{E261B3DF-146F-434B-B5AE-A995F6CB1ECD}">
      <dsp:nvSpPr>
        <dsp:cNvPr id="0" name=""/>
        <dsp:cNvSpPr/>
      </dsp:nvSpPr>
      <dsp:spPr>
        <a:xfrm>
          <a:off x="3481558" y="2008794"/>
          <a:ext cx="670705" cy="784598"/>
        </a:xfrm>
        <a:prstGeom prst="rightArrow">
          <a:avLst>
            <a:gd name="adj1" fmla="val 600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3481558" y="2165714"/>
        <a:ext cx="469494" cy="470758"/>
      </dsp:txXfrm>
    </dsp:sp>
    <dsp:sp modelId="{89399F45-6237-4BF2-8E2D-96684D987F21}">
      <dsp:nvSpPr>
        <dsp:cNvPr id="0" name=""/>
        <dsp:cNvSpPr/>
      </dsp:nvSpPr>
      <dsp:spPr>
        <a:xfrm>
          <a:off x="4430669" y="117294"/>
          <a:ext cx="3163704" cy="4567597"/>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1" kern="1200" dirty="0"/>
            <a:t>Odpowiedź:</a:t>
          </a:r>
        </a:p>
        <a:p>
          <a:pPr marL="0" lvl="0" indent="0" algn="ctr" defTabSz="622300">
            <a:lnSpc>
              <a:spcPct val="90000"/>
            </a:lnSpc>
            <a:spcBef>
              <a:spcPct val="0"/>
            </a:spcBef>
            <a:spcAft>
              <a:spcPct val="35000"/>
            </a:spcAft>
            <a:buNone/>
          </a:pPr>
          <a:r>
            <a:rPr lang="pl-PL" sz="1400" b="0" i="0" kern="1200" dirty="0"/>
            <a:t>Wnoszenie mienia do fundacji rodzinnej może podlegać opodatkowaniu podatkiem VAT jedynie jako nieodpłatne dostawy towarów i nieodpłatnie świadczone usługi. W zakresie w jakim warunki opodatkowania czynności nieodpłatnych nie są spełnione (w tym w przypadku mienia wnoszonego do fundacji ustanawianych w testamencie) do opodatkowania podatkiem VAT według mnie nie dochodzi.</a:t>
          </a:r>
        </a:p>
        <a:p>
          <a:pPr marL="0" lvl="0" indent="0" algn="ctr" defTabSz="622300">
            <a:lnSpc>
              <a:spcPct val="90000"/>
            </a:lnSpc>
            <a:spcBef>
              <a:spcPct val="0"/>
            </a:spcBef>
            <a:spcAft>
              <a:spcPct val="35000"/>
            </a:spcAft>
            <a:buNone/>
          </a:pPr>
          <a:r>
            <a:rPr lang="pl-PL" sz="1400" b="0" i="0" kern="1200" dirty="0"/>
            <a:t>W zakresie w jakim fundacja rodzinna dokonuje zakupów towarów i usług wykorzystywanych do wykonywania czynności dających prawo do odliczenia (w szczególności do wykonywania czynności opodatkowanych), może z tego prawa na zasadach ogólnych korzystać.</a:t>
          </a:r>
          <a:endParaRPr lang="pl-PL" sz="1400" kern="1200" dirty="0"/>
        </a:p>
      </dsp:txBody>
      <dsp:txXfrm>
        <a:off x="4523331" y="209956"/>
        <a:ext cx="2978380" cy="4382273"/>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CFF9FB-01B5-4A95-A1D8-557762F94C59}">
      <dsp:nvSpPr>
        <dsp:cNvPr id="0" name=""/>
        <dsp:cNvSpPr/>
      </dsp:nvSpPr>
      <dsp:spPr>
        <a:xfrm>
          <a:off x="1399" y="0"/>
          <a:ext cx="2983543" cy="422352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1" kern="1200" dirty="0"/>
            <a:t>Pytanie:</a:t>
          </a:r>
        </a:p>
        <a:p>
          <a:pPr marL="0" lvl="0" indent="0" algn="ctr" defTabSz="622300">
            <a:lnSpc>
              <a:spcPct val="90000"/>
            </a:lnSpc>
            <a:spcBef>
              <a:spcPct val="0"/>
            </a:spcBef>
            <a:spcAft>
              <a:spcPct val="35000"/>
            </a:spcAft>
            <a:buNone/>
          </a:pPr>
          <a:r>
            <a:rPr lang="pl-PL" sz="1400" b="0" i="0" kern="1200" dirty="0"/>
            <a:t>Czy wypłaty świadczeń na rzecz beneficjentów fundacji rodzinnej obciążają wynik finansowy fundacji rodzinnej?</a:t>
          </a:r>
          <a:endParaRPr lang="pl-PL" sz="1400" b="0" kern="1200" dirty="0"/>
        </a:p>
      </dsp:txBody>
      <dsp:txXfrm>
        <a:off x="88784" y="87385"/>
        <a:ext cx="2808773" cy="4048756"/>
      </dsp:txXfrm>
    </dsp:sp>
    <dsp:sp modelId="{E261B3DF-146F-434B-B5AE-A995F6CB1ECD}">
      <dsp:nvSpPr>
        <dsp:cNvPr id="0" name=""/>
        <dsp:cNvSpPr/>
      </dsp:nvSpPr>
      <dsp:spPr>
        <a:xfrm>
          <a:off x="3283297" y="1741803"/>
          <a:ext cx="632511" cy="73991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3283297" y="1889787"/>
        <a:ext cx="442758" cy="443950"/>
      </dsp:txXfrm>
    </dsp:sp>
    <dsp:sp modelId="{89399F45-6237-4BF2-8E2D-96684D987F21}">
      <dsp:nvSpPr>
        <dsp:cNvPr id="0" name=""/>
        <dsp:cNvSpPr/>
      </dsp:nvSpPr>
      <dsp:spPr>
        <a:xfrm>
          <a:off x="4178360" y="0"/>
          <a:ext cx="2983543" cy="4223526"/>
        </a:xfrm>
        <a:prstGeom prst="roundRect">
          <a:avLst>
            <a:gd name="adj" fmla="val 10000"/>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1" kern="1200" dirty="0"/>
            <a:t>Odpowiedź:</a:t>
          </a:r>
        </a:p>
        <a:p>
          <a:pPr marL="0" lvl="0" indent="0" algn="ctr" defTabSz="622300">
            <a:lnSpc>
              <a:spcPct val="90000"/>
            </a:lnSpc>
            <a:spcBef>
              <a:spcPct val="0"/>
            </a:spcBef>
            <a:spcAft>
              <a:spcPct val="35000"/>
            </a:spcAft>
            <a:buNone/>
          </a:pPr>
          <a:r>
            <a:rPr lang="pl-PL" sz="1400" b="0" i="0" kern="1200" dirty="0"/>
            <a:t>Wypłaty świadczeń na rzecz beneficjentów fundacji rodzinnej (tak samo jak np. pokrywane przez fundację koszty ich utrzymania lub kształcenia) powinny obciążać wynik finansowy fundacji. Nie będą to rozliczenia kapitałowe (jak w przypadku spółek prawa handlowego i zysków wypłacanych wspólnikom), gdyż celem fundacji rodzinnej jest gromadzenie mienia, zarządzanie nim w interesie beneficjentów oraz spełnianie świadczeń na rzecz beneficjentów. Te świadczenia powinny księgowo stanowić koszty działalności prowadzonej przez fundację.</a:t>
          </a:r>
        </a:p>
        <a:p>
          <a:pPr marL="0" lvl="0" indent="0" algn="ctr" defTabSz="622300">
            <a:lnSpc>
              <a:spcPct val="90000"/>
            </a:lnSpc>
            <a:spcBef>
              <a:spcPct val="0"/>
            </a:spcBef>
            <a:spcAft>
              <a:spcPct val="35000"/>
            </a:spcAft>
            <a:buNone/>
          </a:pPr>
          <a:endParaRPr lang="pl-PL" sz="1400" kern="1200" dirty="0"/>
        </a:p>
      </dsp:txBody>
      <dsp:txXfrm>
        <a:off x="4265745" y="87385"/>
        <a:ext cx="2808773" cy="4048756"/>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CFF9FB-01B5-4A95-A1D8-557762F94C59}">
      <dsp:nvSpPr>
        <dsp:cNvPr id="0" name=""/>
        <dsp:cNvSpPr/>
      </dsp:nvSpPr>
      <dsp:spPr>
        <a:xfrm>
          <a:off x="1399" y="1216699"/>
          <a:ext cx="2983543" cy="1790126"/>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b="1" kern="1200" dirty="0"/>
            <a:t>Pytanie:</a:t>
          </a:r>
        </a:p>
        <a:p>
          <a:pPr marL="0" lvl="0" indent="0" algn="ctr" defTabSz="889000">
            <a:lnSpc>
              <a:spcPct val="90000"/>
            </a:lnSpc>
            <a:spcBef>
              <a:spcPct val="0"/>
            </a:spcBef>
            <a:spcAft>
              <a:spcPct val="35000"/>
            </a:spcAft>
            <a:buNone/>
          </a:pPr>
          <a:r>
            <a:rPr lang="pl-PL" sz="2000" b="0" i="0" kern="1200" dirty="0"/>
            <a:t>Jak oskładkowane będą świadczenia wypłacane na rzecz beneficjenta w fundacji rodzinnej?</a:t>
          </a:r>
          <a:endParaRPr lang="pl-PL" sz="2000" kern="1200" dirty="0"/>
        </a:p>
      </dsp:txBody>
      <dsp:txXfrm>
        <a:off x="53830" y="1269130"/>
        <a:ext cx="2878681" cy="1685264"/>
      </dsp:txXfrm>
    </dsp:sp>
    <dsp:sp modelId="{E261B3DF-146F-434B-B5AE-A995F6CB1ECD}">
      <dsp:nvSpPr>
        <dsp:cNvPr id="0" name=""/>
        <dsp:cNvSpPr/>
      </dsp:nvSpPr>
      <dsp:spPr>
        <a:xfrm>
          <a:off x="3283297" y="1741803"/>
          <a:ext cx="632511" cy="739918"/>
        </a:xfrm>
        <a:prstGeom prst="rightArrow">
          <a:avLst>
            <a:gd name="adj1" fmla="val 600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pl-PL" sz="1600" kern="1200"/>
        </a:p>
      </dsp:txBody>
      <dsp:txXfrm>
        <a:off x="3283297" y="1889787"/>
        <a:ext cx="442758" cy="443950"/>
      </dsp:txXfrm>
    </dsp:sp>
    <dsp:sp modelId="{89399F45-6237-4BF2-8E2D-96684D987F21}">
      <dsp:nvSpPr>
        <dsp:cNvPr id="0" name=""/>
        <dsp:cNvSpPr/>
      </dsp:nvSpPr>
      <dsp:spPr>
        <a:xfrm>
          <a:off x="4178360" y="1216699"/>
          <a:ext cx="2983543" cy="1790126"/>
        </a:xfrm>
        <a:prstGeom prst="roundRect">
          <a:avLst>
            <a:gd name="adj" fmla="val 10000"/>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b="1" kern="1200" dirty="0"/>
            <a:t>Odpowiedź:</a:t>
          </a:r>
        </a:p>
        <a:p>
          <a:pPr marL="0" lvl="0" indent="0" algn="ctr" defTabSz="889000">
            <a:lnSpc>
              <a:spcPct val="90000"/>
            </a:lnSpc>
            <a:spcBef>
              <a:spcPct val="0"/>
            </a:spcBef>
            <a:spcAft>
              <a:spcPct val="35000"/>
            </a:spcAft>
            <a:buNone/>
          </a:pPr>
          <a:r>
            <a:rPr lang="pl-PL" sz="2000" b="0" i="0" kern="1200" dirty="0"/>
            <a:t>Świadczenia na rzecz beneficjenta w fundacji rodzinnej nie podlegają składkom ZUS.</a:t>
          </a:r>
          <a:endParaRPr lang="pl-PL" sz="2000" kern="1200" dirty="0"/>
        </a:p>
      </dsp:txBody>
      <dsp:txXfrm>
        <a:off x="4230791" y="1269130"/>
        <a:ext cx="2878681" cy="1685264"/>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CFF9FB-01B5-4A95-A1D8-557762F94C59}">
      <dsp:nvSpPr>
        <dsp:cNvPr id="0" name=""/>
        <dsp:cNvSpPr/>
      </dsp:nvSpPr>
      <dsp:spPr>
        <a:xfrm>
          <a:off x="0" y="0"/>
          <a:ext cx="2983543" cy="397184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1" kern="1200" dirty="0"/>
            <a:t>Pytanie:</a:t>
          </a:r>
        </a:p>
        <a:p>
          <a:pPr marL="0" lvl="0" indent="0" algn="ctr" defTabSz="622300">
            <a:lnSpc>
              <a:spcPct val="90000"/>
            </a:lnSpc>
            <a:spcBef>
              <a:spcPct val="0"/>
            </a:spcBef>
            <a:spcAft>
              <a:spcPct val="35000"/>
            </a:spcAft>
            <a:buNone/>
          </a:pPr>
          <a:r>
            <a:rPr lang="pl-PL" sz="1400" b="0" i="0" kern="1200" dirty="0"/>
            <a:t>Małżonkowie postanowili utworzyć fundację rodzinną, do której, jako majątek, wniesione zostaną udziały w spółkach z o.o. oraz ich wspólne nieruchomości prywatne.</a:t>
          </a:r>
        </a:p>
        <a:p>
          <a:pPr marL="0" lvl="0" indent="0" algn="ctr" defTabSz="622300">
            <a:lnSpc>
              <a:spcPct val="90000"/>
            </a:lnSpc>
            <a:spcBef>
              <a:spcPct val="0"/>
            </a:spcBef>
            <a:spcAft>
              <a:spcPct val="35000"/>
            </a:spcAft>
            <a:buNone/>
          </a:pPr>
          <a:r>
            <a:rPr lang="pl-PL" sz="1400" b="0" i="0" kern="1200" dirty="0"/>
            <a:t>Jak z punktu widzenia ustawy o podatku dochodowym opodatkowana będzie sytuacja kiedy właściciele nieruchomości, a zarazem fundatorzy będą nadal mieszkać w mieszkaniu, które zostało wniesione do fundacji i stanowi jej majątek, czy będą to dla nich nieodpłatne świadczenia, czy może należy to traktować jako wartość wypłacanych przez fundację świadczeń?</a:t>
          </a:r>
          <a:endParaRPr lang="pl-PL" sz="1400" b="0" kern="1200" dirty="0"/>
        </a:p>
      </dsp:txBody>
      <dsp:txXfrm>
        <a:off x="87385" y="87385"/>
        <a:ext cx="2808773" cy="3797072"/>
      </dsp:txXfrm>
    </dsp:sp>
    <dsp:sp modelId="{E261B3DF-146F-434B-B5AE-A995F6CB1ECD}">
      <dsp:nvSpPr>
        <dsp:cNvPr id="0" name=""/>
        <dsp:cNvSpPr/>
      </dsp:nvSpPr>
      <dsp:spPr>
        <a:xfrm rot="103505">
          <a:off x="3282104" y="1679422"/>
          <a:ext cx="633539" cy="73991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3282147" y="1824545"/>
        <a:ext cx="443477" cy="443950"/>
      </dsp:txXfrm>
    </dsp:sp>
    <dsp:sp modelId="{89399F45-6237-4BF2-8E2D-96684D987F21}">
      <dsp:nvSpPr>
        <dsp:cNvPr id="0" name=""/>
        <dsp:cNvSpPr/>
      </dsp:nvSpPr>
      <dsp:spPr>
        <a:xfrm>
          <a:off x="4178360" y="125841"/>
          <a:ext cx="2983543" cy="3971842"/>
        </a:xfrm>
        <a:prstGeom prst="roundRect">
          <a:avLst>
            <a:gd name="adj" fmla="val 10000"/>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1" kern="1200" dirty="0"/>
            <a:t>Odpowiedź:</a:t>
          </a:r>
        </a:p>
        <a:p>
          <a:pPr marL="0" lvl="0" indent="0" algn="ctr" defTabSz="622300">
            <a:lnSpc>
              <a:spcPct val="90000"/>
            </a:lnSpc>
            <a:spcBef>
              <a:spcPct val="0"/>
            </a:spcBef>
            <a:spcAft>
              <a:spcPct val="35000"/>
            </a:spcAft>
            <a:buNone/>
          </a:pPr>
          <a:r>
            <a:rPr lang="pl-PL" sz="1400" b="0" i="0" kern="1200" dirty="0"/>
            <a:t>W opisywanym przykładzie najprościej by było gdyby małżonkowie wnieśli do fundacji lokal, ale obciążony prawem do zamieszkiwania (dożywociem). Wówczas, skoro fundacja nie otrzyma prawa do zamieszkania, nie będzie mogła takiego świadczenia świadczyć małżonkom - i nie powstanie u nich żadne przysporzenie.</a:t>
          </a:r>
          <a:endParaRPr lang="pl-PL" sz="1400" kern="1200" dirty="0"/>
        </a:p>
      </dsp:txBody>
      <dsp:txXfrm>
        <a:off x="4265745" y="213226"/>
        <a:ext cx="2808773" cy="3797072"/>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A3D6D0-174F-4418-B95E-BAB6E2C9A265}">
      <dsp:nvSpPr>
        <dsp:cNvPr id="0" name=""/>
        <dsp:cNvSpPr/>
      </dsp:nvSpPr>
      <dsp:spPr>
        <a:xfrm>
          <a:off x="1682818" y="1330"/>
          <a:ext cx="7250013" cy="435000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marL="0" lvl="0" indent="0" algn="ctr" defTabSz="2578100">
            <a:lnSpc>
              <a:spcPct val="90000"/>
            </a:lnSpc>
            <a:spcBef>
              <a:spcPct val="0"/>
            </a:spcBef>
            <a:spcAft>
              <a:spcPct val="35000"/>
            </a:spcAft>
            <a:buNone/>
          </a:pPr>
          <a:r>
            <a:rPr lang="pl-PL" sz="5800" kern="1200" dirty="0"/>
            <a:t>Dziękuję za uwagę!</a:t>
          </a:r>
        </a:p>
        <a:p>
          <a:pPr marL="0" lvl="0" indent="0" algn="r" defTabSz="2578100">
            <a:lnSpc>
              <a:spcPct val="90000"/>
            </a:lnSpc>
            <a:spcBef>
              <a:spcPct val="0"/>
            </a:spcBef>
            <a:spcAft>
              <a:spcPct val="35000"/>
            </a:spcAft>
            <a:buNone/>
          </a:pPr>
          <a:endParaRPr lang="pl-PL" sz="2000" kern="1200" dirty="0"/>
        </a:p>
        <a:p>
          <a:pPr marL="0" lvl="0" indent="0" algn="r" defTabSz="2578100">
            <a:lnSpc>
              <a:spcPct val="90000"/>
            </a:lnSpc>
            <a:spcBef>
              <a:spcPct val="0"/>
            </a:spcBef>
            <a:spcAft>
              <a:spcPct val="35000"/>
            </a:spcAft>
            <a:buNone/>
          </a:pPr>
          <a:r>
            <a:rPr lang="pl-PL" sz="2000" kern="1200" dirty="0"/>
            <a:t>adwokat i doradca podatkowy</a:t>
          </a:r>
        </a:p>
        <a:p>
          <a:pPr marL="0" lvl="0" indent="0" algn="r" defTabSz="2578100">
            <a:lnSpc>
              <a:spcPct val="90000"/>
            </a:lnSpc>
            <a:spcBef>
              <a:spcPct val="0"/>
            </a:spcBef>
            <a:spcAft>
              <a:spcPct val="35000"/>
            </a:spcAft>
            <a:buNone/>
          </a:pPr>
          <a:r>
            <a:rPr lang="pl-PL" sz="2000" kern="1200" dirty="0"/>
            <a:t>Grzegorz Hatala</a:t>
          </a:r>
        </a:p>
        <a:p>
          <a:pPr marL="0" lvl="0" indent="0" algn="ctr" defTabSz="2578100">
            <a:lnSpc>
              <a:spcPct val="90000"/>
            </a:lnSpc>
            <a:spcBef>
              <a:spcPct val="0"/>
            </a:spcBef>
            <a:spcAft>
              <a:spcPct val="35000"/>
            </a:spcAft>
            <a:buNone/>
          </a:pPr>
          <a:r>
            <a:rPr lang="pl-PL" sz="1500" kern="1200" dirty="0"/>
            <a:t>                                                                                                                 </a:t>
          </a:r>
          <a:r>
            <a:rPr lang="pl-PL" sz="1500" kern="1200" dirty="0" err="1"/>
            <a:t>pan_od_podatkow</a:t>
          </a:r>
          <a:endParaRPr lang="pl-PL" sz="1500" kern="1200" dirty="0"/>
        </a:p>
        <a:p>
          <a:pPr marL="0" lvl="0" indent="0" algn="ctr" defTabSz="2578100">
            <a:lnSpc>
              <a:spcPct val="90000"/>
            </a:lnSpc>
            <a:spcBef>
              <a:spcPct val="0"/>
            </a:spcBef>
            <a:spcAft>
              <a:spcPct val="35000"/>
            </a:spcAft>
            <a:buNone/>
          </a:pPr>
          <a:r>
            <a:rPr lang="pl-PL" sz="1500" kern="1200" dirty="0"/>
            <a:t>                                                                                                                 </a:t>
          </a:r>
          <a:r>
            <a:rPr lang="pl-PL" sz="1500" kern="1200" dirty="0" err="1"/>
            <a:t>pan_od_podatkow</a:t>
          </a:r>
          <a:endParaRPr lang="pl-PL" sz="1500" kern="1200" dirty="0"/>
        </a:p>
        <a:p>
          <a:pPr marL="0" lvl="0" indent="0" algn="ctr" defTabSz="2578100">
            <a:lnSpc>
              <a:spcPct val="90000"/>
            </a:lnSpc>
            <a:spcBef>
              <a:spcPct val="0"/>
            </a:spcBef>
            <a:spcAft>
              <a:spcPct val="35000"/>
            </a:spcAft>
            <a:buNone/>
          </a:pPr>
          <a:r>
            <a:rPr lang="pl-PL" sz="1500" kern="1200" dirty="0"/>
            <a:t>                                                                                                                      Hatala uczy podatków</a:t>
          </a:r>
        </a:p>
      </dsp:txBody>
      <dsp:txXfrm>
        <a:off x="1682818" y="1330"/>
        <a:ext cx="7250013" cy="43500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0217D0-CA9A-4D1D-A5B0-D392A016FC00}">
      <dsp:nvSpPr>
        <dsp:cNvPr id="0" name=""/>
        <dsp:cNvSpPr/>
      </dsp:nvSpPr>
      <dsp:spPr>
        <a:xfrm>
          <a:off x="1337551" y="5686"/>
          <a:ext cx="6767539" cy="4501997"/>
        </a:xfrm>
        <a:prstGeom prst="rect">
          <a:avLst/>
        </a:prstGeom>
        <a:solidFill>
          <a:srgbClr val="D9C5A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Założenie fundacji rodzinnej dla fundatora jest czynnością neutralną podatkowo zarówno na gruncie podatku dochodowego, jak również podatku od czynności cywilnoprawnych.</a:t>
          </a:r>
          <a:endParaRPr lang="pl-PL" sz="2800" kern="1200" dirty="0"/>
        </a:p>
      </dsp:txBody>
      <dsp:txXfrm>
        <a:off x="1337551" y="5686"/>
        <a:ext cx="6767539" cy="450199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A63070-17AB-4EC1-8F24-3A2249E7E917}">
      <dsp:nvSpPr>
        <dsp:cNvPr id="0" name=""/>
        <dsp:cNvSpPr/>
      </dsp:nvSpPr>
      <dsp:spPr>
        <a:xfrm>
          <a:off x="0" y="655982"/>
          <a:ext cx="2226365" cy="133581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Osoba fizyczna albo organizacja pozarządowa</a:t>
          </a:r>
        </a:p>
      </dsp:txBody>
      <dsp:txXfrm>
        <a:off x="0" y="655982"/>
        <a:ext cx="2226365" cy="1335819"/>
      </dsp:txXfrm>
    </dsp:sp>
    <dsp:sp modelId="{662C1B1F-D389-4C1C-9EC3-03DF6131F074}">
      <dsp:nvSpPr>
        <dsp:cNvPr id="0" name=""/>
        <dsp:cNvSpPr/>
      </dsp:nvSpPr>
      <dsp:spPr>
        <a:xfrm>
          <a:off x="2449001" y="655982"/>
          <a:ext cx="2226365" cy="1335819"/>
        </a:xfrm>
        <a:prstGeom prst="rect">
          <a:avLst/>
        </a:prstGeom>
        <a:solidFill>
          <a:schemeClr val="accent3">
            <a:hueOff val="542120"/>
            <a:satOff val="20000"/>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0" i="0" kern="1200" dirty="0"/>
            <a:t>Najczęściej beneficjentami fundacji rodzinnej będą członkowie rodziny, ale fundator może wskazać też osoby trzecie i organizacja pożytku publicznego</a:t>
          </a:r>
          <a:endParaRPr lang="pl-PL" sz="1400" kern="1200" dirty="0"/>
        </a:p>
      </dsp:txBody>
      <dsp:txXfrm>
        <a:off x="2449001" y="655982"/>
        <a:ext cx="2226365" cy="1335819"/>
      </dsp:txXfrm>
    </dsp:sp>
    <dsp:sp modelId="{014C9498-6C1E-4800-934A-8AE6A5238F74}">
      <dsp:nvSpPr>
        <dsp:cNvPr id="0" name=""/>
        <dsp:cNvSpPr/>
      </dsp:nvSpPr>
      <dsp:spPr>
        <a:xfrm>
          <a:off x="4898003" y="655982"/>
          <a:ext cx="2226365" cy="1335819"/>
        </a:xfrm>
        <a:prstGeom prst="rect">
          <a:avLst/>
        </a:prstGeom>
        <a:solidFill>
          <a:schemeClr val="accent3">
            <a:hueOff val="1084240"/>
            <a:satOff val="40000"/>
            <a:lumOff val="-58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Otrzymuje określone w statucie świadczenia od fundacji rodzinnej po jej rozwiązaniu</a:t>
          </a:r>
        </a:p>
      </dsp:txBody>
      <dsp:txXfrm>
        <a:off x="4898003" y="655982"/>
        <a:ext cx="2226365" cy="1335819"/>
      </dsp:txXfrm>
    </dsp:sp>
    <dsp:sp modelId="{BAFDA3D8-70C9-4D46-9FBA-0640CB4D6225}">
      <dsp:nvSpPr>
        <dsp:cNvPr id="0" name=""/>
        <dsp:cNvSpPr/>
      </dsp:nvSpPr>
      <dsp:spPr>
        <a:xfrm>
          <a:off x="0" y="2214438"/>
          <a:ext cx="2226365" cy="1335819"/>
        </a:xfrm>
        <a:prstGeom prst="rect">
          <a:avLst/>
        </a:prstGeom>
        <a:solidFill>
          <a:schemeClr val="accent3">
            <a:hueOff val="1626359"/>
            <a:satOff val="60000"/>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Ma prawo do uzyskania informacji o działalności fundacji rodzinnej</a:t>
          </a:r>
        </a:p>
      </dsp:txBody>
      <dsp:txXfrm>
        <a:off x="0" y="2214438"/>
        <a:ext cx="2226365" cy="1335819"/>
      </dsp:txXfrm>
    </dsp:sp>
    <dsp:sp modelId="{D6C5CC83-A5F0-4538-92B4-DFE174EFF1A5}">
      <dsp:nvSpPr>
        <dsp:cNvPr id="0" name=""/>
        <dsp:cNvSpPr/>
      </dsp:nvSpPr>
      <dsp:spPr>
        <a:xfrm>
          <a:off x="2449001" y="2214438"/>
          <a:ext cx="2226365" cy="1335819"/>
        </a:xfrm>
        <a:prstGeom prst="rect">
          <a:avLst/>
        </a:prstGeom>
        <a:solidFill>
          <a:schemeClr val="accent3">
            <a:hueOff val="2168479"/>
            <a:satOff val="80000"/>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Może być członkiem organów fundacji rodzinnej</a:t>
          </a:r>
        </a:p>
      </dsp:txBody>
      <dsp:txXfrm>
        <a:off x="2449001" y="2214438"/>
        <a:ext cx="2226365" cy="1335819"/>
      </dsp:txXfrm>
    </dsp:sp>
    <dsp:sp modelId="{393EB1A6-DB02-4783-9474-F5DC3CA99930}">
      <dsp:nvSpPr>
        <dsp:cNvPr id="0" name=""/>
        <dsp:cNvSpPr/>
      </dsp:nvSpPr>
      <dsp:spPr>
        <a:xfrm>
          <a:off x="4898003" y="2214438"/>
          <a:ext cx="2226365" cy="1335819"/>
        </a:xfrm>
        <a:prstGeom prst="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Może być jednocześnie fundatorem</a:t>
          </a:r>
        </a:p>
      </dsp:txBody>
      <dsp:txXfrm>
        <a:off x="4898003" y="2214438"/>
        <a:ext cx="2226365" cy="13358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2EC882-E207-4AD6-B497-551B5E25FC31}">
      <dsp:nvSpPr>
        <dsp:cNvPr id="0" name=""/>
        <dsp:cNvSpPr/>
      </dsp:nvSpPr>
      <dsp:spPr>
        <a:xfrm>
          <a:off x="97043" y="2718"/>
          <a:ext cx="2716187" cy="162971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Złożenie przez fundatora oświadczenia o ustanowieniu fundacji rodzinnej w akcie założycielskim albo w testamencie (akt notarialny)</a:t>
          </a:r>
        </a:p>
      </dsp:txBody>
      <dsp:txXfrm>
        <a:off x="144776" y="50451"/>
        <a:ext cx="2620721" cy="1534246"/>
      </dsp:txXfrm>
    </dsp:sp>
    <dsp:sp modelId="{4BB7E7D3-BDB7-4A86-BDAB-46E75FB95372}">
      <dsp:nvSpPr>
        <dsp:cNvPr id="0" name=""/>
        <dsp:cNvSpPr/>
      </dsp:nvSpPr>
      <dsp:spPr>
        <a:xfrm>
          <a:off x="3052255" y="480767"/>
          <a:ext cx="575831" cy="67361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pl-PL" sz="1200" kern="1200"/>
        </a:p>
      </dsp:txBody>
      <dsp:txXfrm>
        <a:off x="3052255" y="615490"/>
        <a:ext cx="403082" cy="404168"/>
      </dsp:txXfrm>
    </dsp:sp>
    <dsp:sp modelId="{84229033-F969-4BDC-B4C2-6D0737249D75}">
      <dsp:nvSpPr>
        <dsp:cNvPr id="0" name=""/>
        <dsp:cNvSpPr/>
      </dsp:nvSpPr>
      <dsp:spPr>
        <a:xfrm>
          <a:off x="3899706" y="2718"/>
          <a:ext cx="2716187" cy="1629712"/>
        </a:xfrm>
        <a:prstGeom prst="roundRect">
          <a:avLst>
            <a:gd name="adj" fmla="val 10000"/>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Sporządzenie statutu (akt notarialny) i spisu mienia</a:t>
          </a:r>
        </a:p>
      </dsp:txBody>
      <dsp:txXfrm>
        <a:off x="3947439" y="50451"/>
        <a:ext cx="2620721" cy="1534246"/>
      </dsp:txXfrm>
    </dsp:sp>
    <dsp:sp modelId="{A1DD5A6F-593C-4FCC-8D16-5467F55B429F}">
      <dsp:nvSpPr>
        <dsp:cNvPr id="0" name=""/>
        <dsp:cNvSpPr/>
      </dsp:nvSpPr>
      <dsp:spPr>
        <a:xfrm>
          <a:off x="6854918" y="480767"/>
          <a:ext cx="575831" cy="673614"/>
        </a:xfrm>
        <a:prstGeom prst="rightArrow">
          <a:avLst>
            <a:gd name="adj1" fmla="val 60000"/>
            <a:gd name="adj2" fmla="val 50000"/>
          </a:avLst>
        </a:prstGeom>
        <a:solidFill>
          <a:schemeClr val="accent2">
            <a:hueOff val="-363841"/>
            <a:satOff val="-20982"/>
            <a:lumOff val="215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pl-PL" sz="1200" kern="1200"/>
        </a:p>
      </dsp:txBody>
      <dsp:txXfrm>
        <a:off x="6854918" y="615490"/>
        <a:ext cx="403082" cy="404168"/>
      </dsp:txXfrm>
    </dsp:sp>
    <dsp:sp modelId="{DBDD4F59-4F90-44AD-8AA6-CACE6ADA2454}">
      <dsp:nvSpPr>
        <dsp:cNvPr id="0" name=""/>
        <dsp:cNvSpPr/>
      </dsp:nvSpPr>
      <dsp:spPr>
        <a:xfrm>
          <a:off x="7702368" y="2718"/>
          <a:ext cx="2716187" cy="1629712"/>
        </a:xfrm>
        <a:prstGeom prst="roundRect">
          <a:avLst>
            <a:gd name="adj" fmla="val 10000"/>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Ustanowienie organów fundacji rodzinnej wymaganych przez ustawę lub statut</a:t>
          </a:r>
        </a:p>
      </dsp:txBody>
      <dsp:txXfrm>
        <a:off x="7750101" y="50451"/>
        <a:ext cx="2620721" cy="1534246"/>
      </dsp:txXfrm>
    </dsp:sp>
    <dsp:sp modelId="{37414A4F-C0CA-4418-93F8-7FA469B2E755}">
      <dsp:nvSpPr>
        <dsp:cNvPr id="0" name=""/>
        <dsp:cNvSpPr/>
      </dsp:nvSpPr>
      <dsp:spPr>
        <a:xfrm rot="5400000">
          <a:off x="8772546" y="1822564"/>
          <a:ext cx="575831" cy="673614"/>
        </a:xfrm>
        <a:prstGeom prst="rightArrow">
          <a:avLst>
            <a:gd name="adj1" fmla="val 60000"/>
            <a:gd name="adj2" fmla="val 50000"/>
          </a:avLst>
        </a:prstGeom>
        <a:solidFill>
          <a:schemeClr val="accent2">
            <a:hueOff val="-727682"/>
            <a:satOff val="-41964"/>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pl-PL" sz="1200" kern="1200"/>
        </a:p>
      </dsp:txBody>
      <dsp:txXfrm rot="-5400000">
        <a:off x="8858378" y="1871456"/>
        <a:ext cx="404168" cy="403082"/>
      </dsp:txXfrm>
    </dsp:sp>
    <dsp:sp modelId="{ED020E17-E48B-48EC-8987-B63FD54CD9BF}">
      <dsp:nvSpPr>
        <dsp:cNvPr id="0" name=""/>
        <dsp:cNvSpPr/>
      </dsp:nvSpPr>
      <dsp:spPr>
        <a:xfrm>
          <a:off x="7702368" y="2718906"/>
          <a:ext cx="2716187" cy="1629712"/>
        </a:xfrm>
        <a:prstGeom prst="roundRect">
          <a:avLst>
            <a:gd name="adj" fmla="val 10000"/>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Wniesienie funduszu założycielskiego przed wpisaniem do rejestru fundacji rodzinnych w przypadku ustanowienia fundacji rodzinnej w akcie założycielskim</a:t>
          </a:r>
        </a:p>
      </dsp:txBody>
      <dsp:txXfrm>
        <a:off x="7750101" y="2766639"/>
        <a:ext cx="2620721" cy="1534246"/>
      </dsp:txXfrm>
    </dsp:sp>
    <dsp:sp modelId="{CB21FEE7-E2E1-44FE-BA8B-10B6AF2834A7}">
      <dsp:nvSpPr>
        <dsp:cNvPr id="0" name=""/>
        <dsp:cNvSpPr/>
      </dsp:nvSpPr>
      <dsp:spPr>
        <a:xfrm rot="10800000">
          <a:off x="6887512" y="3196955"/>
          <a:ext cx="575831" cy="673614"/>
        </a:xfrm>
        <a:prstGeom prst="rightArrow">
          <a:avLst>
            <a:gd name="adj1" fmla="val 60000"/>
            <a:gd name="adj2" fmla="val 50000"/>
          </a:avLst>
        </a:prstGeom>
        <a:solidFill>
          <a:schemeClr val="accent2">
            <a:hueOff val="-1091522"/>
            <a:satOff val="-62946"/>
            <a:lumOff val="647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pl-PL" sz="1200" kern="1200"/>
        </a:p>
      </dsp:txBody>
      <dsp:txXfrm rot="10800000">
        <a:off x="7060261" y="3331678"/>
        <a:ext cx="403082" cy="404168"/>
      </dsp:txXfrm>
    </dsp:sp>
    <dsp:sp modelId="{2409811B-0D87-42E6-982F-754ACD5C2433}">
      <dsp:nvSpPr>
        <dsp:cNvPr id="0" name=""/>
        <dsp:cNvSpPr/>
      </dsp:nvSpPr>
      <dsp:spPr>
        <a:xfrm>
          <a:off x="3899706" y="2718906"/>
          <a:ext cx="2716187" cy="1629712"/>
        </a:xfrm>
        <a:prstGeom prst="roundRect">
          <a:avLst>
            <a:gd name="adj" fmla="val 10000"/>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Wniesienie funduszu założycielskiego w terminie dwóch lat od dnia wpisania fundacji rodzinnej do rejestru w przypadku ustanowienia fundacji w testamencie</a:t>
          </a:r>
        </a:p>
      </dsp:txBody>
      <dsp:txXfrm>
        <a:off x="3947439" y="2766639"/>
        <a:ext cx="2620721" cy="1534246"/>
      </dsp:txXfrm>
    </dsp:sp>
    <dsp:sp modelId="{7B3CD610-BE71-443A-B673-59D2004536C7}">
      <dsp:nvSpPr>
        <dsp:cNvPr id="0" name=""/>
        <dsp:cNvSpPr/>
      </dsp:nvSpPr>
      <dsp:spPr>
        <a:xfrm rot="10800000">
          <a:off x="3084849" y="3196955"/>
          <a:ext cx="575831" cy="673614"/>
        </a:xfrm>
        <a:prstGeom prst="rightArrow">
          <a:avLst>
            <a:gd name="adj1" fmla="val 60000"/>
            <a:gd name="adj2" fmla="val 50000"/>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pl-PL" sz="1200" kern="1200"/>
        </a:p>
      </dsp:txBody>
      <dsp:txXfrm rot="10800000">
        <a:off x="3257598" y="3331678"/>
        <a:ext cx="403082" cy="404168"/>
      </dsp:txXfrm>
    </dsp:sp>
    <dsp:sp modelId="{BDB81F9A-8394-4E35-B512-6E25A77B7D65}">
      <dsp:nvSpPr>
        <dsp:cNvPr id="0" name=""/>
        <dsp:cNvSpPr/>
      </dsp:nvSpPr>
      <dsp:spPr>
        <a:xfrm>
          <a:off x="97043" y="2718906"/>
          <a:ext cx="2716187" cy="1629712"/>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Wpisanie do rejestru fundacji rodzinnych prowadzonego przez Sąd Okręgowy w Piotrkowie Trybunalskim</a:t>
          </a:r>
        </a:p>
      </dsp:txBody>
      <dsp:txXfrm>
        <a:off x="144776" y="2766639"/>
        <a:ext cx="2620721" cy="153424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B9479B-CAFC-4AA3-B59A-405D2521F333}">
      <dsp:nvSpPr>
        <dsp:cNvPr id="0" name=""/>
        <dsp:cNvSpPr/>
      </dsp:nvSpPr>
      <dsp:spPr>
        <a:xfrm>
          <a:off x="3675007" y="1758625"/>
          <a:ext cx="3714686" cy="3714686"/>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pl-PL" sz="3000" kern="1200" dirty="0"/>
            <a:t>Majątek fundacji rodzinnej</a:t>
          </a:r>
        </a:p>
      </dsp:txBody>
      <dsp:txXfrm>
        <a:off x="4219010" y="2302628"/>
        <a:ext cx="2626680" cy="2626680"/>
      </dsp:txXfrm>
    </dsp:sp>
    <dsp:sp modelId="{89A4708B-1DCC-48AB-AE7B-ACB697F0F35A}">
      <dsp:nvSpPr>
        <dsp:cNvPr id="0" name=""/>
        <dsp:cNvSpPr/>
      </dsp:nvSpPr>
      <dsp:spPr>
        <a:xfrm>
          <a:off x="4334949" y="35537"/>
          <a:ext cx="2394802" cy="2327362"/>
        </a:xfrm>
        <a:prstGeom prst="ellipse">
          <a:avLst/>
        </a:prstGeom>
        <a:solidFill>
          <a:schemeClr val="accent2">
            <a:alpha val="50000"/>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pl-PL" sz="1200" kern="1200" dirty="0"/>
            <a:t>Majątek początkowy to fundusz założycielski o wartości co najmniej </a:t>
          </a:r>
          <a:br>
            <a:rPr lang="pl-PL" sz="1200" kern="1200" dirty="0"/>
          </a:br>
          <a:r>
            <a:rPr lang="pl-PL" sz="1200" kern="1200" dirty="0"/>
            <a:t>100 000 zł</a:t>
          </a:r>
        </a:p>
      </dsp:txBody>
      <dsp:txXfrm>
        <a:off x="4685660" y="376371"/>
        <a:ext cx="1693380" cy="1645694"/>
      </dsp:txXfrm>
    </dsp:sp>
    <dsp:sp modelId="{245F296B-269D-44DA-AFFF-5AB70A5EEE38}">
      <dsp:nvSpPr>
        <dsp:cNvPr id="0" name=""/>
        <dsp:cNvSpPr/>
      </dsp:nvSpPr>
      <dsp:spPr>
        <a:xfrm>
          <a:off x="6440843" y="3661564"/>
          <a:ext cx="2368948" cy="2325561"/>
        </a:xfrm>
        <a:prstGeom prst="ellipse">
          <a:avLst/>
        </a:prstGeom>
        <a:solidFill>
          <a:schemeClr val="accent2">
            <a:alpha val="50000"/>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pl-PL" sz="1200" kern="1200" dirty="0"/>
            <a:t>Majątek fundacji rodzinnej może być powiększany w wyniku działalności inwestycyjnej i dochodów z dozwolonej działalności gospodarczej, otrzymanych darowizn i spadków</a:t>
          </a:r>
        </a:p>
      </dsp:txBody>
      <dsp:txXfrm>
        <a:off x="6787767" y="4002135"/>
        <a:ext cx="1675100" cy="1644419"/>
      </dsp:txXfrm>
    </dsp:sp>
    <dsp:sp modelId="{A4CF38BE-60D4-4F18-86CE-E8860E30533C}">
      <dsp:nvSpPr>
        <dsp:cNvPr id="0" name=""/>
        <dsp:cNvSpPr/>
      </dsp:nvSpPr>
      <dsp:spPr>
        <a:xfrm>
          <a:off x="2251899" y="3636787"/>
          <a:ext cx="2374966" cy="2375114"/>
        </a:xfrm>
        <a:prstGeom prst="ellipse">
          <a:avLst/>
        </a:prstGeom>
        <a:solidFill>
          <a:schemeClr val="accent2">
            <a:alpha val="50000"/>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pl-PL" sz="1200" kern="1200" dirty="0"/>
            <a:t>Fundacja rodzinna może posiadać np. nieruchomości, ruchomości, papiery wartościowe, udziały w spółkach</a:t>
          </a:r>
        </a:p>
      </dsp:txBody>
      <dsp:txXfrm>
        <a:off x="2599705" y="3984614"/>
        <a:ext cx="1679354" cy="167946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3C6250-559C-4493-B3FF-8CC79B18895F}">
      <dsp:nvSpPr>
        <dsp:cNvPr id="0" name=""/>
        <dsp:cNvSpPr/>
      </dsp:nvSpPr>
      <dsp:spPr>
        <a:xfrm>
          <a:off x="3998" y="480807"/>
          <a:ext cx="2164985" cy="129899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Najmie, dzierżawie lub zawieraniu podobnych umów</a:t>
          </a:r>
        </a:p>
      </dsp:txBody>
      <dsp:txXfrm>
        <a:off x="3998" y="480807"/>
        <a:ext cx="2164985" cy="1298991"/>
      </dsp:txXfrm>
    </dsp:sp>
    <dsp:sp modelId="{1E8821C2-A12D-4D7B-B826-153A3BFA962B}">
      <dsp:nvSpPr>
        <dsp:cNvPr id="0" name=""/>
        <dsp:cNvSpPr/>
      </dsp:nvSpPr>
      <dsp:spPr>
        <a:xfrm>
          <a:off x="2385482" y="480807"/>
          <a:ext cx="2164985" cy="1298991"/>
        </a:xfrm>
        <a:prstGeom prst="rect">
          <a:avLst/>
        </a:prstGeom>
        <a:solidFill>
          <a:schemeClr val="accent3">
            <a:hueOff val="338825"/>
            <a:satOff val="12500"/>
            <a:lumOff val="-18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Posiadaniu praw do spółek handlowych, funduszy inwestycyjnych, spółdzielni</a:t>
          </a:r>
        </a:p>
      </dsp:txBody>
      <dsp:txXfrm>
        <a:off x="2385482" y="480807"/>
        <a:ext cx="2164985" cy="1298991"/>
      </dsp:txXfrm>
    </dsp:sp>
    <dsp:sp modelId="{5118A290-4A6B-403B-ABFB-B163ADC5444D}">
      <dsp:nvSpPr>
        <dsp:cNvPr id="0" name=""/>
        <dsp:cNvSpPr/>
      </dsp:nvSpPr>
      <dsp:spPr>
        <a:xfrm>
          <a:off x="4766966" y="480807"/>
          <a:ext cx="2164985" cy="1298991"/>
        </a:xfrm>
        <a:prstGeom prst="rect">
          <a:avLst/>
        </a:prstGeom>
        <a:solidFill>
          <a:schemeClr val="accent3">
            <a:hueOff val="677650"/>
            <a:satOff val="25000"/>
            <a:lumOff val="-36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Zbywaniu</a:t>
          </a:r>
          <a:r>
            <a:rPr lang="pl-PL" sz="1200" kern="1200" baseline="0" dirty="0"/>
            <a:t> mienia, o ile mienie to nie zostało nabyte wyłącznie w celu dalszego zbycia</a:t>
          </a:r>
          <a:endParaRPr lang="pl-PL" sz="1200" kern="1200" dirty="0"/>
        </a:p>
      </dsp:txBody>
      <dsp:txXfrm>
        <a:off x="4766966" y="480807"/>
        <a:ext cx="2164985" cy="1298991"/>
      </dsp:txXfrm>
    </dsp:sp>
    <dsp:sp modelId="{CAE7650F-3F83-4838-B120-0260C36B9A62}">
      <dsp:nvSpPr>
        <dsp:cNvPr id="0" name=""/>
        <dsp:cNvSpPr/>
      </dsp:nvSpPr>
      <dsp:spPr>
        <a:xfrm>
          <a:off x="7148450" y="480807"/>
          <a:ext cx="2164985" cy="1298991"/>
        </a:xfrm>
        <a:prstGeom prst="rect">
          <a:avLst/>
        </a:prstGeom>
        <a:solidFill>
          <a:schemeClr val="accent3">
            <a:hueOff val="1016475"/>
            <a:satOff val="37500"/>
            <a:lumOff val="-55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Obrocie papierami wartościowymi</a:t>
          </a:r>
        </a:p>
      </dsp:txBody>
      <dsp:txXfrm>
        <a:off x="7148450" y="480807"/>
        <a:ext cx="2164985" cy="1298991"/>
      </dsp:txXfrm>
    </dsp:sp>
    <dsp:sp modelId="{5B1FC90C-D6CF-46ED-8C9A-63354272773A}">
      <dsp:nvSpPr>
        <dsp:cNvPr id="0" name=""/>
        <dsp:cNvSpPr/>
      </dsp:nvSpPr>
      <dsp:spPr>
        <a:xfrm>
          <a:off x="9529934" y="480807"/>
          <a:ext cx="2164985" cy="1298991"/>
        </a:xfrm>
        <a:prstGeom prst="rect">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Udzielaniu pożyczek spółkom kapitałowym, w których fundacja posiada udziały albo akcje</a:t>
          </a:r>
        </a:p>
      </dsp:txBody>
      <dsp:txXfrm>
        <a:off x="9529934" y="480807"/>
        <a:ext cx="2164985" cy="1298991"/>
      </dsp:txXfrm>
    </dsp:sp>
    <dsp:sp modelId="{28422BB9-60A7-47FE-BF5D-14928746B349}">
      <dsp:nvSpPr>
        <dsp:cNvPr id="0" name=""/>
        <dsp:cNvSpPr/>
      </dsp:nvSpPr>
      <dsp:spPr>
        <a:xfrm>
          <a:off x="1194740" y="1996297"/>
          <a:ext cx="2164985" cy="1298991"/>
        </a:xfrm>
        <a:prstGeom prst="rect">
          <a:avLst/>
        </a:prstGeom>
        <a:solidFill>
          <a:schemeClr val="accent3">
            <a:hueOff val="1694124"/>
            <a:satOff val="62500"/>
            <a:lumOff val="-919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Udzielaniu pożyczek spółkom osobowym, w których fundacja uczestniczy jako wspólnik oraz beneficjentom</a:t>
          </a:r>
        </a:p>
      </dsp:txBody>
      <dsp:txXfrm>
        <a:off x="1194740" y="1996297"/>
        <a:ext cx="2164985" cy="1298991"/>
      </dsp:txXfrm>
    </dsp:sp>
    <dsp:sp modelId="{7D38AFEB-32D9-4F22-9318-0B30EE5F4002}">
      <dsp:nvSpPr>
        <dsp:cNvPr id="0" name=""/>
        <dsp:cNvSpPr/>
      </dsp:nvSpPr>
      <dsp:spPr>
        <a:xfrm>
          <a:off x="3576224" y="1996297"/>
          <a:ext cx="2164985" cy="1298991"/>
        </a:xfrm>
        <a:prstGeom prst="rect">
          <a:avLst/>
        </a:prstGeom>
        <a:solidFill>
          <a:schemeClr val="accent3">
            <a:hueOff val="2032949"/>
            <a:satOff val="75000"/>
            <a:lumOff val="-110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Obrocie zagranicznymi środkami płatniczymi należącymi do fundacji rodzinnej w celu dokonywania płatności związanych z działalnością</a:t>
          </a:r>
        </a:p>
      </dsp:txBody>
      <dsp:txXfrm>
        <a:off x="3576224" y="1996297"/>
        <a:ext cx="2164985" cy="1298991"/>
      </dsp:txXfrm>
    </dsp:sp>
    <dsp:sp modelId="{B4D9FD5F-D10E-4F08-A4A3-AA7A782D2177}">
      <dsp:nvSpPr>
        <dsp:cNvPr id="0" name=""/>
        <dsp:cNvSpPr/>
      </dsp:nvSpPr>
      <dsp:spPr>
        <a:xfrm>
          <a:off x="5957708" y="1996297"/>
          <a:ext cx="2164985" cy="1298991"/>
        </a:xfrm>
        <a:prstGeom prst="rect">
          <a:avLst/>
        </a:prstGeom>
        <a:solidFill>
          <a:schemeClr val="accent3">
            <a:hueOff val="2371774"/>
            <a:satOff val="87500"/>
            <a:lumOff val="-1286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0" i="0" kern="1200" dirty="0"/>
            <a:t>Produkcji przetworzonych w sposób inny niż przemysłowy produktów roślinnych i zwierzęcych</a:t>
          </a:r>
          <a:endParaRPr lang="pl-PL" sz="1400" kern="1200" dirty="0"/>
        </a:p>
      </dsp:txBody>
      <dsp:txXfrm>
        <a:off x="5957708" y="1996297"/>
        <a:ext cx="2164985" cy="1298991"/>
      </dsp:txXfrm>
    </dsp:sp>
    <dsp:sp modelId="{20AEDBF7-A90C-4DCB-8E74-D2936DBB18C2}">
      <dsp:nvSpPr>
        <dsp:cNvPr id="0" name=""/>
        <dsp:cNvSpPr/>
      </dsp:nvSpPr>
      <dsp:spPr>
        <a:xfrm>
          <a:off x="8339192" y="1996297"/>
          <a:ext cx="2164985" cy="1298991"/>
        </a:xfrm>
        <a:prstGeom prst="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Gospodarce leśnej</a:t>
          </a:r>
        </a:p>
      </dsp:txBody>
      <dsp:txXfrm>
        <a:off x="8339192" y="1996297"/>
        <a:ext cx="2164985" cy="129899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0217D0-CA9A-4D1D-A5B0-D392A016FC00}">
      <dsp:nvSpPr>
        <dsp:cNvPr id="0" name=""/>
        <dsp:cNvSpPr/>
      </dsp:nvSpPr>
      <dsp:spPr>
        <a:xfrm>
          <a:off x="0" y="0"/>
          <a:ext cx="7335138" cy="487958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b="0" i="0" kern="1200" dirty="0"/>
            <a:t>Ustawodawca nie zakazał fundacjom rodzinnym prowadzenia działalności gospodarczej innej niż wskazana powyżej. Fundacja rodzinna musi się jednak liczyć, że prowadząc taką działalność poniesie sankcję w wysokości podwyższonej stawki podatku, wynoszącej </a:t>
          </a:r>
          <a:r>
            <a:rPr lang="pl-PL" sz="2500" b="1" i="0" kern="1200" dirty="0"/>
            <a:t>25%</a:t>
          </a:r>
          <a:r>
            <a:rPr lang="pl-PL" sz="2500" b="0" i="0" kern="1200" dirty="0"/>
            <a:t>. Niemniej, opodatkowaniu wyższą stawką CIT będą podlegać wyłącznie przychody z tej pozaustawowej działalności. Sam podatek sankcyjny nie jest zryczałtowany. Oznacza to, że fundacja rodzinna będzie mogła pomniejszać osiągane przychody o koszty uzyskania przychodów, ale wyłącznie o te, które proporcjonalnie przypadają na </a:t>
          </a:r>
          <a:r>
            <a:rPr lang="pl-PL" sz="2800" b="0" i="0" kern="1200" dirty="0"/>
            <a:t>opodatkowaną działalność fundacji.</a:t>
          </a:r>
          <a:endParaRPr lang="pl-PL" sz="2800" kern="1200" dirty="0"/>
        </a:p>
      </dsp:txBody>
      <dsp:txXfrm>
        <a:off x="0" y="0"/>
        <a:ext cx="7335138" cy="487958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CC8EF4-9431-4B0F-9A2F-C8C9FF6F58A2}">
      <dsp:nvSpPr>
        <dsp:cNvPr id="0" name=""/>
        <dsp:cNvSpPr/>
      </dsp:nvSpPr>
      <dsp:spPr>
        <a:xfrm>
          <a:off x="0" y="0"/>
          <a:ext cx="8128000" cy="1625600"/>
        </a:xfrm>
        <a:prstGeom prst="rect">
          <a:avLst/>
        </a:prstGeom>
        <a:solidFill>
          <a:schemeClr val="accent3">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20980" tIns="220980" rIns="220980" bIns="220980" numCol="1" spcCol="1270" anchor="ctr" anchorCtr="0">
          <a:noAutofit/>
        </a:bodyPr>
        <a:lstStyle/>
        <a:p>
          <a:pPr marL="0" lvl="0" indent="0" algn="ctr" defTabSz="2578100">
            <a:lnSpc>
              <a:spcPct val="90000"/>
            </a:lnSpc>
            <a:spcBef>
              <a:spcPct val="0"/>
            </a:spcBef>
            <a:spcAft>
              <a:spcPct val="35000"/>
            </a:spcAft>
            <a:buNone/>
          </a:pPr>
          <a:r>
            <a:rPr lang="pl-PL" sz="5800" kern="1200" dirty="0"/>
            <a:t>Organy fundacji rodzinnej</a:t>
          </a:r>
        </a:p>
      </dsp:txBody>
      <dsp:txXfrm>
        <a:off x="0" y="0"/>
        <a:ext cx="8128000" cy="1625600"/>
      </dsp:txXfrm>
    </dsp:sp>
    <dsp:sp modelId="{4EDAB30D-B73A-4F51-8960-BEA19CEFE242}">
      <dsp:nvSpPr>
        <dsp:cNvPr id="0" name=""/>
        <dsp:cNvSpPr/>
      </dsp:nvSpPr>
      <dsp:spPr>
        <a:xfrm>
          <a:off x="3968" y="1625600"/>
          <a:ext cx="2706687" cy="341376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b="1" kern="1200" dirty="0"/>
            <a:t>Zarząd</a:t>
          </a:r>
        </a:p>
        <a:p>
          <a:pPr marL="0" lvl="0" indent="0" algn="ctr" defTabSz="755650">
            <a:lnSpc>
              <a:spcPct val="90000"/>
            </a:lnSpc>
            <a:spcBef>
              <a:spcPct val="0"/>
            </a:spcBef>
            <a:spcAft>
              <a:spcPct val="35000"/>
            </a:spcAft>
            <a:buFont typeface="Arial" panose="020B0604020202020204" pitchFamily="34" charset="0"/>
            <a:buNone/>
          </a:pPr>
          <a:r>
            <a:rPr lang="pl-PL" sz="1700" kern="1200" dirty="0"/>
            <a:t>Prowadzi sprawy fundacji i reprezentuje ją na zewnątrz</a:t>
          </a:r>
        </a:p>
        <a:p>
          <a:pPr marL="0" lvl="0" indent="0" algn="ctr" defTabSz="755650">
            <a:lnSpc>
              <a:spcPct val="90000"/>
            </a:lnSpc>
            <a:spcBef>
              <a:spcPct val="0"/>
            </a:spcBef>
            <a:spcAft>
              <a:spcPct val="35000"/>
            </a:spcAft>
            <a:buFont typeface="Arial" panose="020B0604020202020204" pitchFamily="34" charset="0"/>
            <a:buNone/>
          </a:pPr>
          <a:r>
            <a:rPr lang="pl-PL" sz="1700" kern="1200" dirty="0"/>
            <a:t>Spełnia świadczenia przysługujące beneficjentom</a:t>
          </a:r>
        </a:p>
        <a:p>
          <a:pPr marL="0" lvl="0" indent="0" algn="ctr" defTabSz="755650">
            <a:lnSpc>
              <a:spcPct val="90000"/>
            </a:lnSpc>
            <a:spcBef>
              <a:spcPct val="0"/>
            </a:spcBef>
            <a:spcAft>
              <a:spcPct val="35000"/>
            </a:spcAft>
            <a:buFont typeface="Arial" panose="020B0604020202020204" pitchFamily="34" charset="0"/>
            <a:buNone/>
          </a:pPr>
          <a:r>
            <a:rPr lang="pl-PL" sz="1700" kern="1200" dirty="0"/>
            <a:t>Członkami mogą być tylko osoby fizyczne posiadające pełną zdolność do czynności prawnych</a:t>
          </a:r>
        </a:p>
      </dsp:txBody>
      <dsp:txXfrm>
        <a:off x="3968" y="1625600"/>
        <a:ext cx="2706687" cy="3413760"/>
      </dsp:txXfrm>
    </dsp:sp>
    <dsp:sp modelId="{69CCE477-7653-4FE9-9F07-9078E92E8163}">
      <dsp:nvSpPr>
        <dsp:cNvPr id="0" name=""/>
        <dsp:cNvSpPr/>
      </dsp:nvSpPr>
      <dsp:spPr>
        <a:xfrm>
          <a:off x="2710656" y="1625600"/>
          <a:ext cx="2706687" cy="3413760"/>
        </a:xfrm>
        <a:prstGeom prst="rect">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b="1" kern="1200" dirty="0"/>
            <a:t>Rada nadzorcza</a:t>
          </a:r>
        </a:p>
        <a:p>
          <a:pPr marL="0" lvl="0" indent="0" algn="ctr" defTabSz="755650">
            <a:lnSpc>
              <a:spcPct val="90000"/>
            </a:lnSpc>
            <a:spcBef>
              <a:spcPct val="0"/>
            </a:spcBef>
            <a:spcAft>
              <a:spcPct val="35000"/>
            </a:spcAft>
            <a:buNone/>
          </a:pPr>
          <a:r>
            <a:rPr lang="pl-PL" sz="1700" kern="1200" dirty="0"/>
            <a:t>Pełni funkcje nadzorcze w stosunku do zarządu</a:t>
          </a:r>
        </a:p>
        <a:p>
          <a:pPr marL="0" lvl="0" indent="0" algn="ctr" defTabSz="755650">
            <a:lnSpc>
              <a:spcPct val="90000"/>
            </a:lnSpc>
            <a:spcBef>
              <a:spcPct val="0"/>
            </a:spcBef>
            <a:spcAft>
              <a:spcPct val="35000"/>
            </a:spcAft>
            <a:buNone/>
          </a:pPr>
          <a:r>
            <a:rPr lang="pl-PL" sz="1700" kern="1200" dirty="0"/>
            <a:t>Organ obowiązkowy, jeśli liczba beneficjentów przekracza 25 osób</a:t>
          </a:r>
        </a:p>
        <a:p>
          <a:pPr marL="0" lvl="0" indent="0" algn="ctr" defTabSz="755650">
            <a:lnSpc>
              <a:spcPct val="90000"/>
            </a:lnSpc>
            <a:spcBef>
              <a:spcPct val="0"/>
            </a:spcBef>
            <a:spcAft>
              <a:spcPct val="35000"/>
            </a:spcAft>
            <a:buNone/>
          </a:pPr>
          <a:r>
            <a:rPr lang="pl-PL" sz="1700" kern="1200" dirty="0"/>
            <a:t>Jej członkami mogą być tylko osoby fizyczne posiadające pełną zdolność do czynności prawnych</a:t>
          </a:r>
        </a:p>
      </dsp:txBody>
      <dsp:txXfrm>
        <a:off x="2710656" y="1625600"/>
        <a:ext cx="2706687" cy="3413760"/>
      </dsp:txXfrm>
    </dsp:sp>
    <dsp:sp modelId="{630F5DD8-217B-4376-8775-998D29DF39AB}">
      <dsp:nvSpPr>
        <dsp:cNvPr id="0" name=""/>
        <dsp:cNvSpPr/>
      </dsp:nvSpPr>
      <dsp:spPr>
        <a:xfrm>
          <a:off x="5417343" y="1625600"/>
          <a:ext cx="2706687" cy="3413760"/>
        </a:xfrm>
        <a:prstGeom prst="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b="1" kern="1200" dirty="0"/>
            <a:t>Zgromadzenie beneficjentów</a:t>
          </a:r>
        </a:p>
        <a:p>
          <a:pPr marL="0" lvl="0" indent="0" algn="ctr" defTabSz="755650">
            <a:lnSpc>
              <a:spcPct val="90000"/>
            </a:lnSpc>
            <a:spcBef>
              <a:spcPct val="0"/>
            </a:spcBef>
            <a:spcAft>
              <a:spcPct val="35000"/>
            </a:spcAft>
            <a:buNone/>
          </a:pPr>
          <a:r>
            <a:rPr lang="pl-PL" sz="1700" kern="1200" dirty="0"/>
            <a:t>Rozpatruje i zatwierdza sprawozdania finansowe fundacji rodzinnej za poprzedni rok</a:t>
          </a:r>
        </a:p>
        <a:p>
          <a:pPr marL="0" lvl="0" indent="0" algn="ctr" defTabSz="755650">
            <a:lnSpc>
              <a:spcPct val="90000"/>
            </a:lnSpc>
            <a:spcBef>
              <a:spcPct val="0"/>
            </a:spcBef>
            <a:spcAft>
              <a:spcPct val="35000"/>
            </a:spcAft>
            <a:buNone/>
          </a:pPr>
          <a:r>
            <a:rPr lang="pl-PL" sz="1700" kern="1200" dirty="0"/>
            <a:t>Udziela absolutorium członkom pozostałych organów</a:t>
          </a:r>
        </a:p>
        <a:p>
          <a:pPr marL="0" lvl="0" indent="0" algn="ctr" defTabSz="755650">
            <a:lnSpc>
              <a:spcPct val="90000"/>
            </a:lnSpc>
            <a:spcBef>
              <a:spcPct val="0"/>
            </a:spcBef>
            <a:spcAft>
              <a:spcPct val="35000"/>
            </a:spcAft>
            <a:buNone/>
          </a:pPr>
          <a:r>
            <a:rPr lang="pl-PL" sz="1700" kern="1200" dirty="0"/>
            <a:t>Mogą w nim uczestniczyć wszyscy albo wybrani beneficjenci</a:t>
          </a:r>
        </a:p>
      </dsp:txBody>
      <dsp:txXfrm>
        <a:off x="5417343" y="1625600"/>
        <a:ext cx="2706687" cy="3413760"/>
      </dsp:txXfrm>
    </dsp:sp>
    <dsp:sp modelId="{DA84C76F-ACC7-46D7-9D35-4867374978E7}">
      <dsp:nvSpPr>
        <dsp:cNvPr id="0" name=""/>
        <dsp:cNvSpPr/>
      </dsp:nvSpPr>
      <dsp:spPr>
        <a:xfrm>
          <a:off x="0" y="5039360"/>
          <a:ext cx="8128000" cy="379306"/>
        </a:xfrm>
        <a:prstGeom prst="rect">
          <a:avLst/>
        </a:prstGeom>
        <a:solidFill>
          <a:schemeClr val="accent3">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9869F7-530C-455E-A2FD-B048AAADE7C1}" type="datetimeFigureOut">
              <a:rPr lang="pl-PL" smtClean="0"/>
              <a:t>16.11.2023</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3C693-C9E7-42F0-8DC2-A18A22055FEC}" type="slidenum">
              <a:rPr lang="pl-PL" smtClean="0"/>
              <a:t>‹#›</a:t>
            </a:fld>
            <a:endParaRPr lang="pl-PL"/>
          </a:p>
        </p:txBody>
      </p:sp>
    </p:spTree>
    <p:extLst>
      <p:ext uri="{BB962C8B-B14F-4D97-AF65-F5344CB8AC3E}">
        <p14:creationId xmlns:p14="http://schemas.microsoft.com/office/powerpoint/2010/main" val="3895245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4A43C693-C9E7-42F0-8DC2-A18A22055FEC}" type="slidenum">
              <a:rPr lang="pl-PL" smtClean="0"/>
              <a:t>3</a:t>
            </a:fld>
            <a:endParaRPr lang="pl-PL"/>
          </a:p>
        </p:txBody>
      </p:sp>
    </p:spTree>
    <p:extLst>
      <p:ext uri="{BB962C8B-B14F-4D97-AF65-F5344CB8AC3E}">
        <p14:creationId xmlns:p14="http://schemas.microsoft.com/office/powerpoint/2010/main" val="16525935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https://sip.lex.pl/#/question-and-answer/623142516/czy-wyplaty-swiadczen-na-rzecz-beneficjentow-fundacji-rodzinnej-obciazaja-wynik-finansowy...?keyword=fundacja%20rodzinna&amp;cm=SREST</a:t>
            </a:r>
          </a:p>
        </p:txBody>
      </p:sp>
      <p:sp>
        <p:nvSpPr>
          <p:cNvPr id="4" name="Symbol zastępczy numeru slajdu 3"/>
          <p:cNvSpPr>
            <a:spLocks noGrp="1"/>
          </p:cNvSpPr>
          <p:nvPr>
            <p:ph type="sldNum" sz="quarter" idx="5"/>
          </p:nvPr>
        </p:nvSpPr>
        <p:spPr/>
        <p:txBody>
          <a:bodyPr/>
          <a:lstStyle/>
          <a:p>
            <a:fld id="{4A43C693-C9E7-42F0-8DC2-A18A22055FEC}" type="slidenum">
              <a:rPr lang="pl-PL" smtClean="0"/>
              <a:t>28</a:t>
            </a:fld>
            <a:endParaRPr lang="pl-PL"/>
          </a:p>
        </p:txBody>
      </p:sp>
    </p:spTree>
    <p:extLst>
      <p:ext uri="{BB962C8B-B14F-4D97-AF65-F5344CB8AC3E}">
        <p14:creationId xmlns:p14="http://schemas.microsoft.com/office/powerpoint/2010/main" val="3676320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https://sip.lex.pl/#/question-and-answer/623009107/jak-oskladkowane-beda-swiadczenia-wyplacane-na-rzecz-beneficjenta-w-fundacji-rodzinnej?keyword=fundacja%20rodzinna&amp;cm=SREST</a:t>
            </a:r>
          </a:p>
        </p:txBody>
      </p:sp>
      <p:sp>
        <p:nvSpPr>
          <p:cNvPr id="4" name="Symbol zastępczy numeru slajdu 3"/>
          <p:cNvSpPr>
            <a:spLocks noGrp="1"/>
          </p:cNvSpPr>
          <p:nvPr>
            <p:ph type="sldNum" sz="quarter" idx="5"/>
          </p:nvPr>
        </p:nvSpPr>
        <p:spPr/>
        <p:txBody>
          <a:bodyPr/>
          <a:lstStyle/>
          <a:p>
            <a:fld id="{4A43C693-C9E7-42F0-8DC2-A18A22055FEC}" type="slidenum">
              <a:rPr lang="pl-PL" smtClean="0"/>
              <a:t>29</a:t>
            </a:fld>
            <a:endParaRPr lang="pl-PL"/>
          </a:p>
        </p:txBody>
      </p:sp>
    </p:spTree>
    <p:extLst>
      <p:ext uri="{BB962C8B-B14F-4D97-AF65-F5344CB8AC3E}">
        <p14:creationId xmlns:p14="http://schemas.microsoft.com/office/powerpoint/2010/main" val="13208372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https://sip.lex.pl/#/question-and-answer/623116574/jakie-skutki-podatkowe-niesie-za-soba-wniesienie-nieruchomosci-do-fundacji-rodzinnej?keyword=fundacja%20rodzinna&amp;cm=SREST</a:t>
            </a:r>
          </a:p>
        </p:txBody>
      </p:sp>
      <p:sp>
        <p:nvSpPr>
          <p:cNvPr id="4" name="Symbol zastępczy numeru slajdu 3"/>
          <p:cNvSpPr>
            <a:spLocks noGrp="1"/>
          </p:cNvSpPr>
          <p:nvPr>
            <p:ph type="sldNum" sz="quarter" idx="5"/>
          </p:nvPr>
        </p:nvSpPr>
        <p:spPr/>
        <p:txBody>
          <a:bodyPr/>
          <a:lstStyle/>
          <a:p>
            <a:fld id="{4A43C693-C9E7-42F0-8DC2-A18A22055FEC}" type="slidenum">
              <a:rPr lang="pl-PL" smtClean="0"/>
              <a:t>30</a:t>
            </a:fld>
            <a:endParaRPr lang="pl-PL"/>
          </a:p>
        </p:txBody>
      </p:sp>
    </p:spTree>
    <p:extLst>
      <p:ext uri="{BB962C8B-B14F-4D97-AF65-F5344CB8AC3E}">
        <p14:creationId xmlns:p14="http://schemas.microsoft.com/office/powerpoint/2010/main" val="47323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4A43C693-C9E7-42F0-8DC2-A18A22055FEC}" type="slidenum">
              <a:rPr lang="pl-PL" smtClean="0"/>
              <a:t>5</a:t>
            </a:fld>
            <a:endParaRPr lang="pl-PL"/>
          </a:p>
        </p:txBody>
      </p:sp>
    </p:spTree>
    <p:extLst>
      <p:ext uri="{BB962C8B-B14F-4D97-AF65-F5344CB8AC3E}">
        <p14:creationId xmlns:p14="http://schemas.microsoft.com/office/powerpoint/2010/main" val="2507255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b="0" i="0" dirty="0">
                <a:solidFill>
                  <a:srgbClr val="333333"/>
                </a:solidFill>
                <a:effectLst/>
                <a:latin typeface="Corporative Sans"/>
              </a:rPr>
              <a:t>produkcji przetworzonych w sposób inny niż przemysłowy produktów roślinnych i zwierzęcych, z wyjątkiem przetworzonych produktów roślinnych i zwierzęcych uzyskanych w ramach prowadzonych działów specjalnych produkcji rolnej oraz produktów opodatkowanych podatkiem akcyzowym, o ile ilość produktów roślinnych lub zwierzęcych pochodzących z własnej uprawy, hodowli lub chowu, użytych do produkcji danego produktu stanowi co najmniej 50% tego produktu;</a:t>
            </a:r>
          </a:p>
          <a:p>
            <a:endParaRPr lang="pl-PL" dirty="0"/>
          </a:p>
        </p:txBody>
      </p:sp>
      <p:sp>
        <p:nvSpPr>
          <p:cNvPr id="4" name="Symbol zastępczy numeru slajdu 3"/>
          <p:cNvSpPr>
            <a:spLocks noGrp="1"/>
          </p:cNvSpPr>
          <p:nvPr>
            <p:ph type="sldNum" sz="quarter" idx="5"/>
          </p:nvPr>
        </p:nvSpPr>
        <p:spPr/>
        <p:txBody>
          <a:bodyPr/>
          <a:lstStyle/>
          <a:p>
            <a:fld id="{4A43C693-C9E7-42F0-8DC2-A18A22055FEC}" type="slidenum">
              <a:rPr lang="pl-PL" smtClean="0"/>
              <a:t>8</a:t>
            </a:fld>
            <a:endParaRPr lang="pl-PL"/>
          </a:p>
        </p:txBody>
      </p:sp>
    </p:spTree>
    <p:extLst>
      <p:ext uri="{BB962C8B-B14F-4D97-AF65-F5344CB8AC3E}">
        <p14:creationId xmlns:p14="http://schemas.microsoft.com/office/powerpoint/2010/main" val="2237961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4A43C693-C9E7-42F0-8DC2-A18A22055FEC}" type="slidenum">
              <a:rPr lang="pl-PL" smtClean="0"/>
              <a:t>15</a:t>
            </a:fld>
            <a:endParaRPr lang="pl-PL"/>
          </a:p>
        </p:txBody>
      </p:sp>
    </p:spTree>
    <p:extLst>
      <p:ext uri="{BB962C8B-B14F-4D97-AF65-F5344CB8AC3E}">
        <p14:creationId xmlns:p14="http://schemas.microsoft.com/office/powerpoint/2010/main" val="3720888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4A43C693-C9E7-42F0-8DC2-A18A22055FEC}" type="slidenum">
              <a:rPr lang="pl-PL" smtClean="0"/>
              <a:t>18</a:t>
            </a:fld>
            <a:endParaRPr lang="pl-PL"/>
          </a:p>
        </p:txBody>
      </p:sp>
    </p:spTree>
    <p:extLst>
      <p:ext uri="{BB962C8B-B14F-4D97-AF65-F5344CB8AC3E}">
        <p14:creationId xmlns:p14="http://schemas.microsoft.com/office/powerpoint/2010/main" val="34811814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https://sip.lex.pl/#/procedure/1610619715/fundacja-rodzinna-opodatkowanie-pit?keyword=fundacja%20rodzinna&amp;cm=SREST</a:t>
            </a:r>
          </a:p>
        </p:txBody>
      </p:sp>
      <p:sp>
        <p:nvSpPr>
          <p:cNvPr id="4" name="Symbol zastępczy numeru slajdu 3"/>
          <p:cNvSpPr>
            <a:spLocks noGrp="1"/>
          </p:cNvSpPr>
          <p:nvPr>
            <p:ph type="sldNum" sz="quarter" idx="5"/>
          </p:nvPr>
        </p:nvSpPr>
        <p:spPr/>
        <p:txBody>
          <a:bodyPr/>
          <a:lstStyle/>
          <a:p>
            <a:fld id="{4A43C693-C9E7-42F0-8DC2-A18A22055FEC}" type="slidenum">
              <a:rPr lang="pl-PL" smtClean="0"/>
              <a:t>21</a:t>
            </a:fld>
            <a:endParaRPr lang="pl-PL"/>
          </a:p>
        </p:txBody>
      </p:sp>
    </p:spTree>
    <p:extLst>
      <p:ext uri="{BB962C8B-B14F-4D97-AF65-F5344CB8AC3E}">
        <p14:creationId xmlns:p14="http://schemas.microsoft.com/office/powerpoint/2010/main" val="751720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https://sip.lex.pl/#/procedure/1610619716/fundacja-rodzinna-opodatkowanie-cit?keyword=fundacja%20rodzinna&amp;cm=SREST</a:t>
            </a:r>
          </a:p>
        </p:txBody>
      </p:sp>
      <p:sp>
        <p:nvSpPr>
          <p:cNvPr id="4" name="Symbol zastępczy numeru slajdu 3"/>
          <p:cNvSpPr>
            <a:spLocks noGrp="1"/>
          </p:cNvSpPr>
          <p:nvPr>
            <p:ph type="sldNum" sz="quarter" idx="5"/>
          </p:nvPr>
        </p:nvSpPr>
        <p:spPr/>
        <p:txBody>
          <a:bodyPr/>
          <a:lstStyle/>
          <a:p>
            <a:fld id="{4A43C693-C9E7-42F0-8DC2-A18A22055FEC}" type="slidenum">
              <a:rPr lang="pl-PL" smtClean="0"/>
              <a:t>22</a:t>
            </a:fld>
            <a:endParaRPr lang="pl-PL"/>
          </a:p>
        </p:txBody>
      </p:sp>
    </p:spTree>
    <p:extLst>
      <p:ext uri="{BB962C8B-B14F-4D97-AF65-F5344CB8AC3E}">
        <p14:creationId xmlns:p14="http://schemas.microsoft.com/office/powerpoint/2010/main" val="2411911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https://sip.lex.pl/#/question-and-answer/623077894/jak-ustalic-podstawe-opodatkowania-fundacji-rodzinnej?keyword=fundacja%20rodzinna&amp;cm=SREST</a:t>
            </a:r>
          </a:p>
        </p:txBody>
      </p:sp>
      <p:sp>
        <p:nvSpPr>
          <p:cNvPr id="4" name="Symbol zastępczy numeru slajdu 3"/>
          <p:cNvSpPr>
            <a:spLocks noGrp="1"/>
          </p:cNvSpPr>
          <p:nvPr>
            <p:ph type="sldNum" sz="quarter" idx="5"/>
          </p:nvPr>
        </p:nvSpPr>
        <p:spPr/>
        <p:txBody>
          <a:bodyPr/>
          <a:lstStyle/>
          <a:p>
            <a:fld id="{4A43C693-C9E7-42F0-8DC2-A18A22055FEC}" type="slidenum">
              <a:rPr lang="pl-PL" smtClean="0"/>
              <a:t>26</a:t>
            </a:fld>
            <a:endParaRPr lang="pl-PL"/>
          </a:p>
        </p:txBody>
      </p:sp>
    </p:spTree>
    <p:extLst>
      <p:ext uri="{BB962C8B-B14F-4D97-AF65-F5344CB8AC3E}">
        <p14:creationId xmlns:p14="http://schemas.microsoft.com/office/powerpoint/2010/main" val="3354557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https://sip.lex.pl/#/question-and-answer/623020846/czy-wnoszenie-mienia-do-fundacji-rodzinnej-podlega-opodatkowaniu-vat?keyword=fundacja%20rodzinna&amp;cm=SREST</a:t>
            </a:r>
          </a:p>
        </p:txBody>
      </p:sp>
      <p:sp>
        <p:nvSpPr>
          <p:cNvPr id="4" name="Symbol zastępczy numeru slajdu 3"/>
          <p:cNvSpPr>
            <a:spLocks noGrp="1"/>
          </p:cNvSpPr>
          <p:nvPr>
            <p:ph type="sldNum" sz="quarter" idx="5"/>
          </p:nvPr>
        </p:nvSpPr>
        <p:spPr/>
        <p:txBody>
          <a:bodyPr/>
          <a:lstStyle/>
          <a:p>
            <a:fld id="{4A43C693-C9E7-42F0-8DC2-A18A22055FEC}" type="slidenum">
              <a:rPr lang="pl-PL" smtClean="0"/>
              <a:t>27</a:t>
            </a:fld>
            <a:endParaRPr lang="pl-PL"/>
          </a:p>
        </p:txBody>
      </p:sp>
    </p:spTree>
    <p:extLst>
      <p:ext uri="{BB962C8B-B14F-4D97-AF65-F5344CB8AC3E}">
        <p14:creationId xmlns:p14="http://schemas.microsoft.com/office/powerpoint/2010/main" val="452412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FAD2BF-1A72-7047-BB96-EB0A52950274}"/>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3C859201-E4FE-AB49-9AD6-BA47708DA5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8D338E42-D533-5D48-B7BE-B67A99F6ACE5}"/>
              </a:ext>
            </a:extLst>
          </p:cNvPr>
          <p:cNvSpPr>
            <a:spLocks noGrp="1"/>
          </p:cNvSpPr>
          <p:nvPr>
            <p:ph type="dt" sz="half" idx="10"/>
          </p:nvPr>
        </p:nvSpPr>
        <p:spPr/>
        <p:txBody>
          <a:bodyPr/>
          <a:lstStyle/>
          <a:p>
            <a:fld id="{5CE56538-6DA9-5D4B-82C1-AAFE1AD75B1A}" type="datetimeFigureOut">
              <a:rPr lang="pl-PL" smtClean="0"/>
              <a:t>16.11.2023</a:t>
            </a:fld>
            <a:endParaRPr lang="pl-PL"/>
          </a:p>
        </p:txBody>
      </p:sp>
      <p:sp>
        <p:nvSpPr>
          <p:cNvPr id="5" name="Symbol zastępczy stopki 4">
            <a:extLst>
              <a:ext uri="{FF2B5EF4-FFF2-40B4-BE49-F238E27FC236}">
                <a16:creationId xmlns:a16="http://schemas.microsoft.com/office/drawing/2014/main" id="{68E408C7-3300-724F-BA69-0B4B4DCF7E5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2CC1565-6875-A940-BD00-77D28F418EEC}"/>
              </a:ext>
            </a:extLst>
          </p:cNvPr>
          <p:cNvSpPr>
            <a:spLocks noGrp="1"/>
          </p:cNvSpPr>
          <p:nvPr>
            <p:ph type="sldNum" sz="quarter" idx="12"/>
          </p:nvPr>
        </p:nvSpPr>
        <p:spPr/>
        <p:txBody>
          <a:bodyPr/>
          <a:lstStyle/>
          <a:p>
            <a:fld id="{DC8CD316-D091-6043-8D2C-CBEDC21275CC}" type="slidenum">
              <a:rPr lang="pl-PL" smtClean="0"/>
              <a:t>‹#›</a:t>
            </a:fld>
            <a:endParaRPr lang="pl-PL"/>
          </a:p>
        </p:txBody>
      </p:sp>
    </p:spTree>
    <p:extLst>
      <p:ext uri="{BB962C8B-B14F-4D97-AF65-F5344CB8AC3E}">
        <p14:creationId xmlns:p14="http://schemas.microsoft.com/office/powerpoint/2010/main" val="1009184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D3F2E9-7EB6-D84B-8F92-4B9933C5E66F}"/>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7788B821-5A60-FF43-862E-2F117E778C3B}"/>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4BCD63F-A864-4F44-97FB-0899ACDA4B16}"/>
              </a:ext>
            </a:extLst>
          </p:cNvPr>
          <p:cNvSpPr>
            <a:spLocks noGrp="1"/>
          </p:cNvSpPr>
          <p:nvPr>
            <p:ph type="dt" sz="half" idx="10"/>
          </p:nvPr>
        </p:nvSpPr>
        <p:spPr/>
        <p:txBody>
          <a:bodyPr/>
          <a:lstStyle/>
          <a:p>
            <a:fld id="{5CE56538-6DA9-5D4B-82C1-AAFE1AD75B1A}" type="datetimeFigureOut">
              <a:rPr lang="pl-PL" smtClean="0"/>
              <a:t>16.11.2023</a:t>
            </a:fld>
            <a:endParaRPr lang="pl-PL"/>
          </a:p>
        </p:txBody>
      </p:sp>
      <p:sp>
        <p:nvSpPr>
          <p:cNvPr id="5" name="Symbol zastępczy stopki 4">
            <a:extLst>
              <a:ext uri="{FF2B5EF4-FFF2-40B4-BE49-F238E27FC236}">
                <a16:creationId xmlns:a16="http://schemas.microsoft.com/office/drawing/2014/main" id="{4F2C26B3-46C8-0344-82D2-04CEF2233F6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22AFFA9-22C3-1B42-BB50-0FBD220BB06E}"/>
              </a:ext>
            </a:extLst>
          </p:cNvPr>
          <p:cNvSpPr>
            <a:spLocks noGrp="1"/>
          </p:cNvSpPr>
          <p:nvPr>
            <p:ph type="sldNum" sz="quarter" idx="12"/>
          </p:nvPr>
        </p:nvSpPr>
        <p:spPr/>
        <p:txBody>
          <a:bodyPr/>
          <a:lstStyle/>
          <a:p>
            <a:fld id="{DC8CD316-D091-6043-8D2C-CBEDC21275CC}" type="slidenum">
              <a:rPr lang="pl-PL" smtClean="0"/>
              <a:t>‹#›</a:t>
            </a:fld>
            <a:endParaRPr lang="pl-PL"/>
          </a:p>
        </p:txBody>
      </p:sp>
    </p:spTree>
    <p:extLst>
      <p:ext uri="{BB962C8B-B14F-4D97-AF65-F5344CB8AC3E}">
        <p14:creationId xmlns:p14="http://schemas.microsoft.com/office/powerpoint/2010/main" val="1919410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F5A870AE-0D2B-1E4F-83E7-36710A533072}"/>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1CD21667-42BE-284A-A197-D016BAD6766F}"/>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6AF416E-8C17-F843-9E7C-064D385DA9B3}"/>
              </a:ext>
            </a:extLst>
          </p:cNvPr>
          <p:cNvSpPr>
            <a:spLocks noGrp="1"/>
          </p:cNvSpPr>
          <p:nvPr>
            <p:ph type="dt" sz="half" idx="10"/>
          </p:nvPr>
        </p:nvSpPr>
        <p:spPr/>
        <p:txBody>
          <a:bodyPr/>
          <a:lstStyle/>
          <a:p>
            <a:fld id="{5CE56538-6DA9-5D4B-82C1-AAFE1AD75B1A}" type="datetimeFigureOut">
              <a:rPr lang="pl-PL" smtClean="0"/>
              <a:t>16.11.2023</a:t>
            </a:fld>
            <a:endParaRPr lang="pl-PL"/>
          </a:p>
        </p:txBody>
      </p:sp>
      <p:sp>
        <p:nvSpPr>
          <p:cNvPr id="5" name="Symbol zastępczy stopki 4">
            <a:extLst>
              <a:ext uri="{FF2B5EF4-FFF2-40B4-BE49-F238E27FC236}">
                <a16:creationId xmlns:a16="http://schemas.microsoft.com/office/drawing/2014/main" id="{2E0746FB-B3F9-5249-82B0-91CF937A200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6266BDA-F6A9-4749-925A-449F75CBEDD7}"/>
              </a:ext>
            </a:extLst>
          </p:cNvPr>
          <p:cNvSpPr>
            <a:spLocks noGrp="1"/>
          </p:cNvSpPr>
          <p:nvPr>
            <p:ph type="sldNum" sz="quarter" idx="12"/>
          </p:nvPr>
        </p:nvSpPr>
        <p:spPr/>
        <p:txBody>
          <a:bodyPr/>
          <a:lstStyle/>
          <a:p>
            <a:fld id="{DC8CD316-D091-6043-8D2C-CBEDC21275CC}" type="slidenum">
              <a:rPr lang="pl-PL" smtClean="0"/>
              <a:t>‹#›</a:t>
            </a:fld>
            <a:endParaRPr lang="pl-PL"/>
          </a:p>
        </p:txBody>
      </p:sp>
    </p:spTree>
    <p:extLst>
      <p:ext uri="{BB962C8B-B14F-4D97-AF65-F5344CB8AC3E}">
        <p14:creationId xmlns:p14="http://schemas.microsoft.com/office/powerpoint/2010/main" val="2589504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40768C-5ACE-5747-9357-470A4B5077AD}"/>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714CE62-7A6A-B54E-ADB5-B62D7664E9B9}"/>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165694C-A3BB-3B43-8EBB-DC5817686CAC}"/>
              </a:ext>
            </a:extLst>
          </p:cNvPr>
          <p:cNvSpPr>
            <a:spLocks noGrp="1"/>
          </p:cNvSpPr>
          <p:nvPr>
            <p:ph type="dt" sz="half" idx="10"/>
          </p:nvPr>
        </p:nvSpPr>
        <p:spPr/>
        <p:txBody>
          <a:bodyPr/>
          <a:lstStyle/>
          <a:p>
            <a:fld id="{5CE56538-6DA9-5D4B-82C1-AAFE1AD75B1A}" type="datetimeFigureOut">
              <a:rPr lang="pl-PL" smtClean="0"/>
              <a:t>16.11.2023</a:t>
            </a:fld>
            <a:endParaRPr lang="pl-PL"/>
          </a:p>
        </p:txBody>
      </p:sp>
      <p:sp>
        <p:nvSpPr>
          <p:cNvPr id="5" name="Symbol zastępczy stopki 4">
            <a:extLst>
              <a:ext uri="{FF2B5EF4-FFF2-40B4-BE49-F238E27FC236}">
                <a16:creationId xmlns:a16="http://schemas.microsoft.com/office/drawing/2014/main" id="{794F70A6-8B88-B04F-A07B-E4EB238A558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64453E3-9DCB-FA46-AB54-D24B50D07F65}"/>
              </a:ext>
            </a:extLst>
          </p:cNvPr>
          <p:cNvSpPr>
            <a:spLocks noGrp="1"/>
          </p:cNvSpPr>
          <p:nvPr>
            <p:ph type="sldNum" sz="quarter" idx="12"/>
          </p:nvPr>
        </p:nvSpPr>
        <p:spPr/>
        <p:txBody>
          <a:bodyPr/>
          <a:lstStyle/>
          <a:p>
            <a:fld id="{DC8CD316-D091-6043-8D2C-CBEDC21275CC}" type="slidenum">
              <a:rPr lang="pl-PL" smtClean="0"/>
              <a:t>‹#›</a:t>
            </a:fld>
            <a:endParaRPr lang="pl-PL"/>
          </a:p>
        </p:txBody>
      </p:sp>
    </p:spTree>
    <p:extLst>
      <p:ext uri="{BB962C8B-B14F-4D97-AF65-F5344CB8AC3E}">
        <p14:creationId xmlns:p14="http://schemas.microsoft.com/office/powerpoint/2010/main" val="3784984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9CFB62-FB77-3944-8368-5FE7D9E9422D}"/>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A36D77B3-7DA7-3F47-8F6D-CCC726DA5E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5F51543D-F0F1-7C47-B7CC-EDBF6D32F079}"/>
              </a:ext>
            </a:extLst>
          </p:cNvPr>
          <p:cNvSpPr>
            <a:spLocks noGrp="1"/>
          </p:cNvSpPr>
          <p:nvPr>
            <p:ph type="dt" sz="half" idx="10"/>
          </p:nvPr>
        </p:nvSpPr>
        <p:spPr/>
        <p:txBody>
          <a:bodyPr/>
          <a:lstStyle/>
          <a:p>
            <a:fld id="{5CE56538-6DA9-5D4B-82C1-AAFE1AD75B1A}" type="datetimeFigureOut">
              <a:rPr lang="pl-PL" smtClean="0"/>
              <a:t>16.11.2023</a:t>
            </a:fld>
            <a:endParaRPr lang="pl-PL"/>
          </a:p>
        </p:txBody>
      </p:sp>
      <p:sp>
        <p:nvSpPr>
          <p:cNvPr id="5" name="Symbol zastępczy stopki 4">
            <a:extLst>
              <a:ext uri="{FF2B5EF4-FFF2-40B4-BE49-F238E27FC236}">
                <a16:creationId xmlns:a16="http://schemas.microsoft.com/office/drawing/2014/main" id="{2A02DD1D-0328-D943-8774-E71C8A40A9D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BFE8F41-A2A8-484B-8744-E576F1382ED2}"/>
              </a:ext>
            </a:extLst>
          </p:cNvPr>
          <p:cNvSpPr>
            <a:spLocks noGrp="1"/>
          </p:cNvSpPr>
          <p:nvPr>
            <p:ph type="sldNum" sz="quarter" idx="12"/>
          </p:nvPr>
        </p:nvSpPr>
        <p:spPr/>
        <p:txBody>
          <a:bodyPr/>
          <a:lstStyle/>
          <a:p>
            <a:fld id="{DC8CD316-D091-6043-8D2C-CBEDC21275CC}" type="slidenum">
              <a:rPr lang="pl-PL" smtClean="0"/>
              <a:t>‹#›</a:t>
            </a:fld>
            <a:endParaRPr lang="pl-PL"/>
          </a:p>
        </p:txBody>
      </p:sp>
    </p:spTree>
    <p:extLst>
      <p:ext uri="{BB962C8B-B14F-4D97-AF65-F5344CB8AC3E}">
        <p14:creationId xmlns:p14="http://schemas.microsoft.com/office/powerpoint/2010/main" val="3851368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60D0E1-8F5A-1342-989C-311413095BE2}"/>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7B1ECE13-F877-E148-B8F5-268AC4CED5FD}"/>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DD334B5A-D1E7-EC48-9581-BB61AF450F29}"/>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93E1BBBF-26C9-8C4F-ACB0-4CE07B7D6C15}"/>
              </a:ext>
            </a:extLst>
          </p:cNvPr>
          <p:cNvSpPr>
            <a:spLocks noGrp="1"/>
          </p:cNvSpPr>
          <p:nvPr>
            <p:ph type="dt" sz="half" idx="10"/>
          </p:nvPr>
        </p:nvSpPr>
        <p:spPr/>
        <p:txBody>
          <a:bodyPr/>
          <a:lstStyle/>
          <a:p>
            <a:fld id="{5CE56538-6DA9-5D4B-82C1-AAFE1AD75B1A}" type="datetimeFigureOut">
              <a:rPr lang="pl-PL" smtClean="0"/>
              <a:t>16.11.2023</a:t>
            </a:fld>
            <a:endParaRPr lang="pl-PL"/>
          </a:p>
        </p:txBody>
      </p:sp>
      <p:sp>
        <p:nvSpPr>
          <p:cNvPr id="6" name="Symbol zastępczy stopki 5">
            <a:extLst>
              <a:ext uri="{FF2B5EF4-FFF2-40B4-BE49-F238E27FC236}">
                <a16:creationId xmlns:a16="http://schemas.microsoft.com/office/drawing/2014/main" id="{1F75F7A6-A29F-7D47-B894-B83F50FA1AC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A2EBEC82-0D43-CE4D-BBEB-60832CBF6128}"/>
              </a:ext>
            </a:extLst>
          </p:cNvPr>
          <p:cNvSpPr>
            <a:spLocks noGrp="1"/>
          </p:cNvSpPr>
          <p:nvPr>
            <p:ph type="sldNum" sz="quarter" idx="12"/>
          </p:nvPr>
        </p:nvSpPr>
        <p:spPr/>
        <p:txBody>
          <a:bodyPr/>
          <a:lstStyle/>
          <a:p>
            <a:fld id="{DC8CD316-D091-6043-8D2C-CBEDC21275CC}" type="slidenum">
              <a:rPr lang="pl-PL" smtClean="0"/>
              <a:t>‹#›</a:t>
            </a:fld>
            <a:endParaRPr lang="pl-PL"/>
          </a:p>
        </p:txBody>
      </p:sp>
    </p:spTree>
    <p:extLst>
      <p:ext uri="{BB962C8B-B14F-4D97-AF65-F5344CB8AC3E}">
        <p14:creationId xmlns:p14="http://schemas.microsoft.com/office/powerpoint/2010/main" val="3462429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1B5CF3-59AD-2E41-9C5C-5B94037171C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F3BB8294-BA3F-3A40-80EA-DF87115315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0B17F532-78CE-324C-BEE1-B3002B9D147D}"/>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D9DD283B-6D80-1A42-ACE7-71811736DF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0BCF79DC-1881-B242-9A80-6425A2F809DD}"/>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EB08C4BF-6112-4640-95F1-B5CEFAF6D031}"/>
              </a:ext>
            </a:extLst>
          </p:cNvPr>
          <p:cNvSpPr>
            <a:spLocks noGrp="1"/>
          </p:cNvSpPr>
          <p:nvPr>
            <p:ph type="dt" sz="half" idx="10"/>
          </p:nvPr>
        </p:nvSpPr>
        <p:spPr/>
        <p:txBody>
          <a:bodyPr/>
          <a:lstStyle/>
          <a:p>
            <a:fld id="{5CE56538-6DA9-5D4B-82C1-AAFE1AD75B1A}" type="datetimeFigureOut">
              <a:rPr lang="pl-PL" smtClean="0"/>
              <a:t>16.11.2023</a:t>
            </a:fld>
            <a:endParaRPr lang="pl-PL"/>
          </a:p>
        </p:txBody>
      </p:sp>
      <p:sp>
        <p:nvSpPr>
          <p:cNvPr id="8" name="Symbol zastępczy stopki 7">
            <a:extLst>
              <a:ext uri="{FF2B5EF4-FFF2-40B4-BE49-F238E27FC236}">
                <a16:creationId xmlns:a16="http://schemas.microsoft.com/office/drawing/2014/main" id="{047D4F2E-C053-BC42-ABA5-6A5860EEBC75}"/>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3A1D31FF-9F1E-A24F-B20B-FC91DE4B9806}"/>
              </a:ext>
            </a:extLst>
          </p:cNvPr>
          <p:cNvSpPr>
            <a:spLocks noGrp="1"/>
          </p:cNvSpPr>
          <p:nvPr>
            <p:ph type="sldNum" sz="quarter" idx="12"/>
          </p:nvPr>
        </p:nvSpPr>
        <p:spPr/>
        <p:txBody>
          <a:bodyPr/>
          <a:lstStyle/>
          <a:p>
            <a:fld id="{DC8CD316-D091-6043-8D2C-CBEDC21275CC}" type="slidenum">
              <a:rPr lang="pl-PL" smtClean="0"/>
              <a:t>‹#›</a:t>
            </a:fld>
            <a:endParaRPr lang="pl-PL"/>
          </a:p>
        </p:txBody>
      </p:sp>
    </p:spTree>
    <p:extLst>
      <p:ext uri="{BB962C8B-B14F-4D97-AF65-F5344CB8AC3E}">
        <p14:creationId xmlns:p14="http://schemas.microsoft.com/office/powerpoint/2010/main" val="2043905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F7A8BA-A64A-9D45-B918-DE82BA4FD9F7}"/>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35CFF526-3280-AE46-B6E1-74F825028422}"/>
              </a:ext>
            </a:extLst>
          </p:cNvPr>
          <p:cNvSpPr>
            <a:spLocks noGrp="1"/>
          </p:cNvSpPr>
          <p:nvPr>
            <p:ph type="dt" sz="half" idx="10"/>
          </p:nvPr>
        </p:nvSpPr>
        <p:spPr/>
        <p:txBody>
          <a:bodyPr/>
          <a:lstStyle/>
          <a:p>
            <a:fld id="{5CE56538-6DA9-5D4B-82C1-AAFE1AD75B1A}" type="datetimeFigureOut">
              <a:rPr lang="pl-PL" smtClean="0"/>
              <a:t>16.11.2023</a:t>
            </a:fld>
            <a:endParaRPr lang="pl-PL"/>
          </a:p>
        </p:txBody>
      </p:sp>
      <p:sp>
        <p:nvSpPr>
          <p:cNvPr id="4" name="Symbol zastępczy stopki 3">
            <a:extLst>
              <a:ext uri="{FF2B5EF4-FFF2-40B4-BE49-F238E27FC236}">
                <a16:creationId xmlns:a16="http://schemas.microsoft.com/office/drawing/2014/main" id="{D479BCB1-EA04-544C-981E-73F2D012DB96}"/>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B0C1EC35-525A-2D46-98A7-CAF4842FE967}"/>
              </a:ext>
            </a:extLst>
          </p:cNvPr>
          <p:cNvSpPr>
            <a:spLocks noGrp="1"/>
          </p:cNvSpPr>
          <p:nvPr>
            <p:ph type="sldNum" sz="quarter" idx="12"/>
          </p:nvPr>
        </p:nvSpPr>
        <p:spPr/>
        <p:txBody>
          <a:bodyPr/>
          <a:lstStyle/>
          <a:p>
            <a:fld id="{DC8CD316-D091-6043-8D2C-CBEDC21275CC}" type="slidenum">
              <a:rPr lang="pl-PL" smtClean="0"/>
              <a:t>‹#›</a:t>
            </a:fld>
            <a:endParaRPr lang="pl-PL"/>
          </a:p>
        </p:txBody>
      </p:sp>
    </p:spTree>
    <p:extLst>
      <p:ext uri="{BB962C8B-B14F-4D97-AF65-F5344CB8AC3E}">
        <p14:creationId xmlns:p14="http://schemas.microsoft.com/office/powerpoint/2010/main" val="834490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1AB1F348-52DC-5D4A-AC01-75B1948639E7}"/>
              </a:ext>
            </a:extLst>
          </p:cNvPr>
          <p:cNvSpPr>
            <a:spLocks noGrp="1"/>
          </p:cNvSpPr>
          <p:nvPr>
            <p:ph type="dt" sz="half" idx="10"/>
          </p:nvPr>
        </p:nvSpPr>
        <p:spPr/>
        <p:txBody>
          <a:bodyPr/>
          <a:lstStyle/>
          <a:p>
            <a:fld id="{5CE56538-6DA9-5D4B-82C1-AAFE1AD75B1A}" type="datetimeFigureOut">
              <a:rPr lang="pl-PL" smtClean="0"/>
              <a:t>16.11.2023</a:t>
            </a:fld>
            <a:endParaRPr lang="pl-PL"/>
          </a:p>
        </p:txBody>
      </p:sp>
      <p:sp>
        <p:nvSpPr>
          <p:cNvPr id="3" name="Symbol zastępczy stopki 2">
            <a:extLst>
              <a:ext uri="{FF2B5EF4-FFF2-40B4-BE49-F238E27FC236}">
                <a16:creationId xmlns:a16="http://schemas.microsoft.com/office/drawing/2014/main" id="{94887F45-32DF-C647-911D-9ED83CF5DC1A}"/>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5B028B2C-7325-B041-B828-90395462F5C9}"/>
              </a:ext>
            </a:extLst>
          </p:cNvPr>
          <p:cNvSpPr>
            <a:spLocks noGrp="1"/>
          </p:cNvSpPr>
          <p:nvPr>
            <p:ph type="sldNum" sz="quarter" idx="12"/>
          </p:nvPr>
        </p:nvSpPr>
        <p:spPr/>
        <p:txBody>
          <a:bodyPr/>
          <a:lstStyle/>
          <a:p>
            <a:fld id="{DC8CD316-D091-6043-8D2C-CBEDC21275CC}" type="slidenum">
              <a:rPr lang="pl-PL" smtClean="0"/>
              <a:t>‹#›</a:t>
            </a:fld>
            <a:endParaRPr lang="pl-PL"/>
          </a:p>
        </p:txBody>
      </p:sp>
    </p:spTree>
    <p:extLst>
      <p:ext uri="{BB962C8B-B14F-4D97-AF65-F5344CB8AC3E}">
        <p14:creationId xmlns:p14="http://schemas.microsoft.com/office/powerpoint/2010/main" val="4040681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E20954-9FF5-714F-80E1-445A0F1C4923}"/>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55CBC106-4A8C-E94A-A26D-BA2D435CF0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311227DF-9502-6542-93E9-80358EA1A0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B3C7DF1F-B98C-A84E-AD09-3F67A83C917D}"/>
              </a:ext>
            </a:extLst>
          </p:cNvPr>
          <p:cNvSpPr>
            <a:spLocks noGrp="1"/>
          </p:cNvSpPr>
          <p:nvPr>
            <p:ph type="dt" sz="half" idx="10"/>
          </p:nvPr>
        </p:nvSpPr>
        <p:spPr/>
        <p:txBody>
          <a:bodyPr/>
          <a:lstStyle/>
          <a:p>
            <a:fld id="{5CE56538-6DA9-5D4B-82C1-AAFE1AD75B1A}" type="datetimeFigureOut">
              <a:rPr lang="pl-PL" smtClean="0"/>
              <a:t>16.11.2023</a:t>
            </a:fld>
            <a:endParaRPr lang="pl-PL"/>
          </a:p>
        </p:txBody>
      </p:sp>
      <p:sp>
        <p:nvSpPr>
          <p:cNvPr id="6" name="Symbol zastępczy stopki 5">
            <a:extLst>
              <a:ext uri="{FF2B5EF4-FFF2-40B4-BE49-F238E27FC236}">
                <a16:creationId xmlns:a16="http://schemas.microsoft.com/office/drawing/2014/main" id="{5EFF1761-48B8-8041-A559-34F6770B0E9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27B70B7F-E730-4747-8AF5-521330FDFB5F}"/>
              </a:ext>
            </a:extLst>
          </p:cNvPr>
          <p:cNvSpPr>
            <a:spLocks noGrp="1"/>
          </p:cNvSpPr>
          <p:nvPr>
            <p:ph type="sldNum" sz="quarter" idx="12"/>
          </p:nvPr>
        </p:nvSpPr>
        <p:spPr/>
        <p:txBody>
          <a:bodyPr/>
          <a:lstStyle/>
          <a:p>
            <a:fld id="{DC8CD316-D091-6043-8D2C-CBEDC21275CC}" type="slidenum">
              <a:rPr lang="pl-PL" smtClean="0"/>
              <a:t>‹#›</a:t>
            </a:fld>
            <a:endParaRPr lang="pl-PL"/>
          </a:p>
        </p:txBody>
      </p:sp>
    </p:spTree>
    <p:extLst>
      <p:ext uri="{BB962C8B-B14F-4D97-AF65-F5344CB8AC3E}">
        <p14:creationId xmlns:p14="http://schemas.microsoft.com/office/powerpoint/2010/main" val="4070221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A75DAD-6E45-6042-9909-3BB55219C260}"/>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6457A4BF-8A37-0A4B-95A1-1137E7F991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33B65531-4EDF-5D49-9AF7-83FE4EA51A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79C62D74-4B8C-B849-A5CE-3928E3E2EB73}"/>
              </a:ext>
            </a:extLst>
          </p:cNvPr>
          <p:cNvSpPr>
            <a:spLocks noGrp="1"/>
          </p:cNvSpPr>
          <p:nvPr>
            <p:ph type="dt" sz="half" idx="10"/>
          </p:nvPr>
        </p:nvSpPr>
        <p:spPr/>
        <p:txBody>
          <a:bodyPr/>
          <a:lstStyle/>
          <a:p>
            <a:fld id="{5CE56538-6DA9-5D4B-82C1-AAFE1AD75B1A}" type="datetimeFigureOut">
              <a:rPr lang="pl-PL" smtClean="0"/>
              <a:t>16.11.2023</a:t>
            </a:fld>
            <a:endParaRPr lang="pl-PL"/>
          </a:p>
        </p:txBody>
      </p:sp>
      <p:sp>
        <p:nvSpPr>
          <p:cNvPr id="6" name="Symbol zastępczy stopki 5">
            <a:extLst>
              <a:ext uri="{FF2B5EF4-FFF2-40B4-BE49-F238E27FC236}">
                <a16:creationId xmlns:a16="http://schemas.microsoft.com/office/drawing/2014/main" id="{E125FA98-58E8-564E-8780-BFFB9AD41CC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AA3D948E-5F63-A646-B05A-AE43824216BC}"/>
              </a:ext>
            </a:extLst>
          </p:cNvPr>
          <p:cNvSpPr>
            <a:spLocks noGrp="1"/>
          </p:cNvSpPr>
          <p:nvPr>
            <p:ph type="sldNum" sz="quarter" idx="12"/>
          </p:nvPr>
        </p:nvSpPr>
        <p:spPr/>
        <p:txBody>
          <a:bodyPr/>
          <a:lstStyle/>
          <a:p>
            <a:fld id="{DC8CD316-D091-6043-8D2C-CBEDC21275CC}" type="slidenum">
              <a:rPr lang="pl-PL" smtClean="0"/>
              <a:t>‹#›</a:t>
            </a:fld>
            <a:endParaRPr lang="pl-PL"/>
          </a:p>
        </p:txBody>
      </p:sp>
    </p:spTree>
    <p:extLst>
      <p:ext uri="{BB962C8B-B14F-4D97-AF65-F5344CB8AC3E}">
        <p14:creationId xmlns:p14="http://schemas.microsoft.com/office/powerpoint/2010/main" val="625700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A887300A-F477-2642-A1A4-70FA2B4FF4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02D6B7CF-2E51-F949-A698-1EBD07944D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A0FDB9E-AED2-DA44-8351-A46715FF11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E56538-6DA9-5D4B-82C1-AAFE1AD75B1A}" type="datetimeFigureOut">
              <a:rPr lang="pl-PL" smtClean="0"/>
              <a:t>16.11.2023</a:t>
            </a:fld>
            <a:endParaRPr lang="pl-PL"/>
          </a:p>
        </p:txBody>
      </p:sp>
      <p:sp>
        <p:nvSpPr>
          <p:cNvPr id="5" name="Symbol zastępczy stopki 4">
            <a:extLst>
              <a:ext uri="{FF2B5EF4-FFF2-40B4-BE49-F238E27FC236}">
                <a16:creationId xmlns:a16="http://schemas.microsoft.com/office/drawing/2014/main" id="{D4DCFCAC-2D31-B041-A3B4-905C261A30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9C19E988-26AF-3A46-A779-AE522EA357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8CD316-D091-6043-8D2C-CBEDC21275CC}" type="slidenum">
              <a:rPr lang="pl-PL" smtClean="0"/>
              <a:t>‹#›</a:t>
            </a:fld>
            <a:endParaRPr lang="pl-PL"/>
          </a:p>
        </p:txBody>
      </p:sp>
    </p:spTree>
    <p:extLst>
      <p:ext uri="{BB962C8B-B14F-4D97-AF65-F5344CB8AC3E}">
        <p14:creationId xmlns:p14="http://schemas.microsoft.com/office/powerpoint/2010/main" val="712211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1.png"/><Relationship Id="rId7" Type="http://schemas.openxmlformats.org/officeDocument/2006/relationships/diagramColors" Target="../diagrams/colors9.xml"/><Relationship Id="rId2" Type="http://schemas.openxmlformats.org/officeDocument/2006/relationships/chart" Target="../charts/chart1.xml"/><Relationship Id="rId1" Type="http://schemas.openxmlformats.org/officeDocument/2006/relationships/slideLayout" Target="../slideLayouts/slideLayout4.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4.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1.png"/><Relationship Id="rId7" Type="http://schemas.openxmlformats.org/officeDocument/2006/relationships/diagramColors" Target="../diagrams/colors11.xml"/><Relationship Id="rId2" Type="http://schemas.openxmlformats.org/officeDocument/2006/relationships/chart" Target="../charts/chart2.xml"/><Relationship Id="rId1" Type="http://schemas.openxmlformats.org/officeDocument/2006/relationships/slideLayout" Target="../slideLayouts/slideLayout4.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4.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4.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8" Type="http://schemas.microsoft.com/office/2007/relationships/diagramDrawing" Target="../diagrams/drawing14.xml"/><Relationship Id="rId3" Type="http://schemas.openxmlformats.org/officeDocument/2006/relationships/image" Target="../media/image1.png"/><Relationship Id="rId7" Type="http://schemas.openxmlformats.org/officeDocument/2006/relationships/diagramColors" Target="../diagrams/colors1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4.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4.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8" Type="http://schemas.microsoft.com/office/2007/relationships/diagramDrawing" Target="../diagrams/drawing17.xml"/><Relationship Id="rId3" Type="http://schemas.openxmlformats.org/officeDocument/2006/relationships/image" Target="../media/image1.png"/><Relationship Id="rId7" Type="http://schemas.openxmlformats.org/officeDocument/2006/relationships/diagramColors" Target="../diagrams/colors17.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7.xml"/><Relationship Id="rId5" Type="http://schemas.openxmlformats.org/officeDocument/2006/relationships/diagramLayout" Target="../diagrams/layout17.xml"/><Relationship Id="rId4" Type="http://schemas.openxmlformats.org/officeDocument/2006/relationships/diagramData" Target="../diagrams/data17.xml"/></Relationships>
</file>

<file path=ppt/slides/_rels/slide19.xml.rels><?xml version="1.0" encoding="UTF-8" standalone="yes"?>
<Relationships xmlns="http://schemas.openxmlformats.org/package/2006/relationships"><Relationship Id="rId8" Type="http://schemas.microsoft.com/office/2007/relationships/diagramDrawing" Target="../diagrams/drawing18.xml"/><Relationship Id="rId3" Type="http://schemas.openxmlformats.org/officeDocument/2006/relationships/image" Target="../media/image1.png"/><Relationship Id="rId7" Type="http://schemas.openxmlformats.org/officeDocument/2006/relationships/diagramColors" Target="../diagrams/colors18.xml"/><Relationship Id="rId2" Type="http://schemas.openxmlformats.org/officeDocument/2006/relationships/chart" Target="../charts/chart3.xml"/><Relationship Id="rId1" Type="http://schemas.openxmlformats.org/officeDocument/2006/relationships/slideLayout" Target="../slideLayouts/slideLayout4.xml"/><Relationship Id="rId6" Type="http://schemas.openxmlformats.org/officeDocument/2006/relationships/diagramQuickStyle" Target="../diagrams/quickStyle18.xml"/><Relationship Id="rId5" Type="http://schemas.openxmlformats.org/officeDocument/2006/relationships/diagramLayout" Target="../diagrams/layout18.xml"/><Relationship Id="rId4" Type="http://schemas.openxmlformats.org/officeDocument/2006/relationships/diagramData" Target="../diagrams/data1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4.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4.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4.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3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27.xml"/><Relationship Id="rId7" Type="http://schemas.microsoft.com/office/2007/relationships/diagramDrawing" Target="../diagrams/drawing27.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7.xml"/><Relationship Id="rId5" Type="http://schemas.openxmlformats.org/officeDocument/2006/relationships/diagramQuickStyle" Target="../diagrams/quickStyle27.xml"/><Relationship Id="rId10" Type="http://schemas.openxmlformats.org/officeDocument/2006/relationships/image" Target="../media/image6.png"/><Relationship Id="rId4" Type="http://schemas.openxmlformats.org/officeDocument/2006/relationships/diagramLayout" Target="../diagrams/layout27.xml"/><Relationship Id="rId9"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png"/><Relationship Id="rId7" Type="http://schemas.openxmlformats.org/officeDocument/2006/relationships/diagramColors" Target="../diagrams/colors4.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1.png"/><Relationship Id="rId7" Type="http://schemas.openxmlformats.org/officeDocument/2006/relationships/diagramColors" Target="../diagrams/colors7.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id="{95326A41-A83C-BD4D-AD47-848B886E697A}"/>
              </a:ext>
            </a:extLst>
          </p:cNvPr>
          <p:cNvPicPr>
            <a:picLocks noChangeAspect="1"/>
          </p:cNvPicPr>
          <p:nvPr/>
        </p:nvPicPr>
        <p:blipFill>
          <a:blip r:embed="rId2"/>
          <a:stretch>
            <a:fillRect/>
          </a:stretch>
        </p:blipFill>
        <p:spPr>
          <a:xfrm>
            <a:off x="10838417" y="219586"/>
            <a:ext cx="1005974" cy="1403730"/>
          </a:xfrm>
          <a:prstGeom prst="rect">
            <a:avLst/>
          </a:prstGeom>
        </p:spPr>
      </p:pic>
      <p:sp>
        <p:nvSpPr>
          <p:cNvPr id="6" name="Prostokąt 5">
            <a:extLst>
              <a:ext uri="{FF2B5EF4-FFF2-40B4-BE49-F238E27FC236}">
                <a16:creationId xmlns:a16="http://schemas.microsoft.com/office/drawing/2014/main" id="{1D6EE61F-3BDD-4849-9DD0-F00FCDF42235}"/>
              </a:ext>
            </a:extLst>
          </p:cNvPr>
          <p:cNvSpPr/>
          <p:nvPr/>
        </p:nvSpPr>
        <p:spPr>
          <a:xfrm>
            <a:off x="522269" y="5188450"/>
            <a:ext cx="11147461" cy="575352"/>
          </a:xfrm>
          <a:prstGeom prst="rect">
            <a:avLst/>
          </a:prstGeom>
          <a:solidFill>
            <a:srgbClr val="D9C1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7" name="pole tekstowe 6">
            <a:extLst>
              <a:ext uri="{FF2B5EF4-FFF2-40B4-BE49-F238E27FC236}">
                <a16:creationId xmlns:a16="http://schemas.microsoft.com/office/drawing/2014/main" id="{F8F01952-458E-5548-AD72-EC1E21127E63}"/>
              </a:ext>
            </a:extLst>
          </p:cNvPr>
          <p:cNvSpPr txBox="1"/>
          <p:nvPr/>
        </p:nvSpPr>
        <p:spPr>
          <a:xfrm>
            <a:off x="494513" y="3080449"/>
            <a:ext cx="184731" cy="1569660"/>
          </a:xfrm>
          <a:prstGeom prst="rect">
            <a:avLst/>
          </a:prstGeom>
          <a:noFill/>
        </p:spPr>
        <p:txBody>
          <a:bodyPr wrap="none" rtlCol="0">
            <a:spAutoFit/>
          </a:bodyPr>
          <a:lstStyle/>
          <a:p>
            <a:endParaRPr lang="pl-PL" sz="4800" dirty="0">
              <a:solidFill>
                <a:srgbClr val="D9C5AA"/>
              </a:solidFill>
            </a:endParaRPr>
          </a:p>
          <a:p>
            <a:endParaRPr lang="pl-PL" sz="4800" dirty="0">
              <a:solidFill>
                <a:srgbClr val="D9C5AA"/>
              </a:solidFill>
            </a:endParaRPr>
          </a:p>
        </p:txBody>
      </p:sp>
      <p:sp>
        <p:nvSpPr>
          <p:cNvPr id="8" name="pole tekstowe 7">
            <a:extLst>
              <a:ext uri="{FF2B5EF4-FFF2-40B4-BE49-F238E27FC236}">
                <a16:creationId xmlns:a16="http://schemas.microsoft.com/office/drawing/2014/main" id="{016F5449-184B-AC42-B4E2-2B37440A4B07}"/>
              </a:ext>
            </a:extLst>
          </p:cNvPr>
          <p:cNvSpPr txBox="1"/>
          <p:nvPr/>
        </p:nvSpPr>
        <p:spPr>
          <a:xfrm>
            <a:off x="-174404" y="2162510"/>
            <a:ext cx="12540805" cy="923330"/>
          </a:xfrm>
          <a:prstGeom prst="rect">
            <a:avLst/>
          </a:prstGeom>
          <a:noFill/>
        </p:spPr>
        <p:txBody>
          <a:bodyPr wrap="square" rtlCol="0">
            <a:spAutoFit/>
          </a:bodyPr>
          <a:lstStyle/>
          <a:p>
            <a:pPr algn="ctr"/>
            <a:r>
              <a:rPr lang="pl-PL" sz="5400" dirty="0"/>
              <a:t>Fundacja rodzinna</a:t>
            </a:r>
          </a:p>
        </p:txBody>
      </p:sp>
      <p:sp>
        <p:nvSpPr>
          <p:cNvPr id="9" name="pole tekstowe 8">
            <a:extLst>
              <a:ext uri="{FF2B5EF4-FFF2-40B4-BE49-F238E27FC236}">
                <a16:creationId xmlns:a16="http://schemas.microsoft.com/office/drawing/2014/main" id="{D57D3640-6FB8-A146-A58F-82B6BD8E5BA9}"/>
              </a:ext>
            </a:extLst>
          </p:cNvPr>
          <p:cNvSpPr txBox="1"/>
          <p:nvPr/>
        </p:nvSpPr>
        <p:spPr>
          <a:xfrm>
            <a:off x="768491" y="485436"/>
            <a:ext cx="6852864" cy="246221"/>
          </a:xfrm>
          <a:prstGeom prst="rect">
            <a:avLst/>
          </a:prstGeom>
          <a:noFill/>
        </p:spPr>
        <p:txBody>
          <a:bodyPr wrap="square" rtlCol="0">
            <a:spAutoFit/>
          </a:bodyPr>
          <a:lstStyle/>
          <a:p>
            <a:r>
              <a:rPr lang="pl-PL" sz="1000" dirty="0"/>
              <a:t>www.ksiegowanaswoim.pl</a:t>
            </a:r>
          </a:p>
        </p:txBody>
      </p:sp>
      <p:sp>
        <p:nvSpPr>
          <p:cNvPr id="10" name="pole tekstowe 9">
            <a:extLst>
              <a:ext uri="{FF2B5EF4-FFF2-40B4-BE49-F238E27FC236}">
                <a16:creationId xmlns:a16="http://schemas.microsoft.com/office/drawing/2014/main" id="{0F8289F0-AEC4-F94E-9A43-F700304264E2}"/>
              </a:ext>
            </a:extLst>
          </p:cNvPr>
          <p:cNvSpPr txBox="1"/>
          <p:nvPr/>
        </p:nvSpPr>
        <p:spPr>
          <a:xfrm rot="16200000">
            <a:off x="-2781052" y="-1281718"/>
            <a:ext cx="6852864" cy="246221"/>
          </a:xfrm>
          <a:prstGeom prst="rect">
            <a:avLst/>
          </a:prstGeom>
          <a:noFill/>
        </p:spPr>
        <p:txBody>
          <a:bodyPr wrap="square" rtlCol="0">
            <a:spAutoFit/>
          </a:bodyPr>
          <a:lstStyle/>
          <a:p>
            <a:r>
              <a:rPr lang="pl-PL" sz="1000" dirty="0"/>
              <a:t>www.ksiegowanaswoim.pl</a:t>
            </a:r>
          </a:p>
        </p:txBody>
      </p:sp>
      <p:sp>
        <p:nvSpPr>
          <p:cNvPr id="11" name="pole tekstowe 10">
            <a:extLst>
              <a:ext uri="{FF2B5EF4-FFF2-40B4-BE49-F238E27FC236}">
                <a16:creationId xmlns:a16="http://schemas.microsoft.com/office/drawing/2014/main" id="{2010DBB3-2CB2-6444-AED6-DEFFC11DD02C}"/>
              </a:ext>
            </a:extLst>
          </p:cNvPr>
          <p:cNvSpPr txBox="1"/>
          <p:nvPr/>
        </p:nvSpPr>
        <p:spPr>
          <a:xfrm>
            <a:off x="8521401" y="4113947"/>
            <a:ext cx="2820003" cy="584775"/>
          </a:xfrm>
          <a:prstGeom prst="rect">
            <a:avLst/>
          </a:prstGeom>
          <a:noFill/>
        </p:spPr>
        <p:txBody>
          <a:bodyPr wrap="none" rtlCol="0">
            <a:spAutoFit/>
          </a:bodyPr>
          <a:lstStyle/>
          <a:p>
            <a:r>
              <a:rPr lang="pl-PL" sz="3200" dirty="0"/>
              <a:t>Grzegorz Hatala</a:t>
            </a:r>
          </a:p>
        </p:txBody>
      </p:sp>
    </p:spTree>
    <p:extLst>
      <p:ext uri="{BB962C8B-B14F-4D97-AF65-F5344CB8AC3E}">
        <p14:creationId xmlns:p14="http://schemas.microsoft.com/office/powerpoint/2010/main" val="1808915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Symbol zastępczy zawartości 16">
            <a:extLst>
              <a:ext uri="{FF2B5EF4-FFF2-40B4-BE49-F238E27FC236}">
                <a16:creationId xmlns:a16="http://schemas.microsoft.com/office/drawing/2014/main" id="{C9CC0F6F-E7F6-4139-A4A2-8810EC8C388D}"/>
              </a:ext>
            </a:extLst>
          </p:cNvPr>
          <p:cNvGraphicFramePr>
            <a:graphicFrameLocks noGrp="1"/>
          </p:cNvGraphicFramePr>
          <p:nvPr>
            <p:ph sz="half" idx="2"/>
            <p:extLst>
              <p:ext uri="{D42A27DB-BD31-4B8C-83A1-F6EECF244321}">
                <p14:modId xmlns:p14="http://schemas.microsoft.com/office/powerpoint/2010/main" val="2524701070"/>
              </p:ext>
            </p:extLst>
          </p:nvPr>
        </p:nvGraphicFramePr>
        <p:xfrm>
          <a:off x="838199" y="4007206"/>
          <a:ext cx="5181600" cy="1664019"/>
        </p:xfrm>
        <a:graphic>
          <a:graphicData uri="http://schemas.openxmlformats.org/drawingml/2006/chart">
            <c:chart xmlns:c="http://schemas.openxmlformats.org/drawingml/2006/chart" xmlns:r="http://schemas.openxmlformats.org/officeDocument/2006/relationships" r:id="rId2"/>
          </a:graphicData>
        </a:graphic>
      </p:graphicFrame>
      <p:pic>
        <p:nvPicPr>
          <p:cNvPr id="5" name="Obraz 4">
            <a:extLst>
              <a:ext uri="{FF2B5EF4-FFF2-40B4-BE49-F238E27FC236}">
                <a16:creationId xmlns:a16="http://schemas.microsoft.com/office/drawing/2014/main" id="{196C6F0B-86AE-A649-9A77-C85300B7A141}"/>
              </a:ext>
            </a:extLst>
          </p:cNvPr>
          <p:cNvPicPr>
            <a:picLocks noChangeAspect="1"/>
          </p:cNvPicPr>
          <p:nvPr/>
        </p:nvPicPr>
        <p:blipFill>
          <a:blip r:embed="rId3"/>
          <a:stretch>
            <a:fillRect/>
          </a:stretch>
        </p:blipFill>
        <p:spPr>
          <a:xfrm>
            <a:off x="11353800" y="86022"/>
            <a:ext cx="686656" cy="958156"/>
          </a:xfrm>
          <a:prstGeom prst="rect">
            <a:avLst/>
          </a:prstGeom>
        </p:spPr>
      </p:pic>
      <p:sp>
        <p:nvSpPr>
          <p:cNvPr id="6" name="pole tekstowe 5">
            <a:extLst>
              <a:ext uri="{FF2B5EF4-FFF2-40B4-BE49-F238E27FC236}">
                <a16:creationId xmlns:a16="http://schemas.microsoft.com/office/drawing/2014/main" id="{8C03E614-E28A-354A-9F22-CC685C843563}"/>
              </a:ext>
            </a:extLst>
          </p:cNvPr>
          <p:cNvSpPr txBox="1"/>
          <p:nvPr/>
        </p:nvSpPr>
        <p:spPr>
          <a:xfrm>
            <a:off x="9922765" y="6188789"/>
            <a:ext cx="6852864" cy="246221"/>
          </a:xfrm>
          <a:prstGeom prst="rect">
            <a:avLst/>
          </a:prstGeom>
          <a:noFill/>
        </p:spPr>
        <p:txBody>
          <a:bodyPr wrap="square" rtlCol="0">
            <a:spAutoFit/>
          </a:bodyPr>
          <a:lstStyle/>
          <a:p>
            <a:r>
              <a:rPr lang="pl-PL" sz="1000" dirty="0"/>
              <a:t>www.ksiegowanaswoim.pl</a:t>
            </a:r>
          </a:p>
        </p:txBody>
      </p:sp>
      <p:sp>
        <p:nvSpPr>
          <p:cNvPr id="7" name="pole tekstowe 6">
            <a:extLst>
              <a:ext uri="{FF2B5EF4-FFF2-40B4-BE49-F238E27FC236}">
                <a16:creationId xmlns:a16="http://schemas.microsoft.com/office/drawing/2014/main" id="{7150A1C2-F28F-484B-9105-B5FEF94E6771}"/>
              </a:ext>
            </a:extLst>
          </p:cNvPr>
          <p:cNvSpPr txBox="1"/>
          <p:nvPr/>
        </p:nvSpPr>
        <p:spPr>
          <a:xfrm rot="5400000">
            <a:off x="8050479" y="7923928"/>
            <a:ext cx="6852864" cy="246221"/>
          </a:xfrm>
          <a:prstGeom prst="rect">
            <a:avLst/>
          </a:prstGeom>
          <a:noFill/>
        </p:spPr>
        <p:txBody>
          <a:bodyPr wrap="square" rtlCol="0">
            <a:spAutoFit/>
          </a:bodyPr>
          <a:lstStyle/>
          <a:p>
            <a:r>
              <a:rPr lang="pl-PL" sz="1000" dirty="0"/>
              <a:t>www.ksiegowanaswoim.pl</a:t>
            </a:r>
          </a:p>
        </p:txBody>
      </p:sp>
      <p:sp>
        <p:nvSpPr>
          <p:cNvPr id="8" name="Pasek ukośny 7">
            <a:extLst>
              <a:ext uri="{FF2B5EF4-FFF2-40B4-BE49-F238E27FC236}">
                <a16:creationId xmlns:a16="http://schemas.microsoft.com/office/drawing/2014/main" id="{4C9C7DDE-B04F-8449-AB98-206CFEA72655}"/>
              </a:ext>
            </a:extLst>
          </p:cNvPr>
          <p:cNvSpPr/>
          <p:nvPr/>
        </p:nvSpPr>
        <p:spPr>
          <a:xfrm>
            <a:off x="-29110" y="0"/>
            <a:ext cx="1582220" cy="1910993"/>
          </a:xfrm>
          <a:prstGeom prst="diagStripe">
            <a:avLst/>
          </a:prstGeom>
          <a:solidFill>
            <a:srgbClr val="D9C5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9" name="Pierścień 8">
            <a:extLst>
              <a:ext uri="{FF2B5EF4-FFF2-40B4-BE49-F238E27FC236}">
                <a16:creationId xmlns:a16="http://schemas.microsoft.com/office/drawing/2014/main" id="{19AAB667-8EE1-6C4D-81E6-3C6CB600869E}"/>
              </a:ext>
            </a:extLst>
          </p:cNvPr>
          <p:cNvSpPr/>
          <p:nvPr/>
        </p:nvSpPr>
        <p:spPr>
          <a:xfrm>
            <a:off x="-822146" y="5362227"/>
            <a:ext cx="2312969" cy="2261295"/>
          </a:xfrm>
          <a:prstGeom prst="donut">
            <a:avLst>
              <a:gd name="adj" fmla="val 10068"/>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graphicFrame>
        <p:nvGraphicFramePr>
          <p:cNvPr id="11" name="Diagram 10">
            <a:extLst>
              <a:ext uri="{FF2B5EF4-FFF2-40B4-BE49-F238E27FC236}">
                <a16:creationId xmlns:a16="http://schemas.microsoft.com/office/drawing/2014/main" id="{4E433C74-7C06-9DC9-61BD-D7209D5D7347}"/>
              </a:ext>
            </a:extLst>
          </p:cNvPr>
          <p:cNvGraphicFramePr/>
          <p:nvPr>
            <p:extLst>
              <p:ext uri="{D42A27DB-BD31-4B8C-83A1-F6EECF244321}">
                <p14:modId xmlns:p14="http://schemas.microsoft.com/office/powerpoint/2010/main" val="2781356272"/>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111139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ierścień 9">
            <a:extLst>
              <a:ext uri="{FF2B5EF4-FFF2-40B4-BE49-F238E27FC236}">
                <a16:creationId xmlns:a16="http://schemas.microsoft.com/office/drawing/2014/main" id="{020F6D3A-A53A-4246-8932-868653BF308D}"/>
              </a:ext>
            </a:extLst>
          </p:cNvPr>
          <p:cNvSpPr/>
          <p:nvPr/>
        </p:nvSpPr>
        <p:spPr>
          <a:xfrm>
            <a:off x="9924418" y="4428164"/>
            <a:ext cx="3741282" cy="3657698"/>
          </a:xfrm>
          <a:prstGeom prst="donut">
            <a:avLst>
              <a:gd name="adj" fmla="val 10068"/>
            </a:avLst>
          </a:prstGeom>
          <a:solidFill>
            <a:srgbClr val="D9C5AA"/>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1" name="Pierścień 10">
            <a:extLst>
              <a:ext uri="{FF2B5EF4-FFF2-40B4-BE49-F238E27FC236}">
                <a16:creationId xmlns:a16="http://schemas.microsoft.com/office/drawing/2014/main" id="{6768460B-15E5-8243-AC2B-1FFCB43238FB}"/>
              </a:ext>
            </a:extLst>
          </p:cNvPr>
          <p:cNvSpPr/>
          <p:nvPr/>
        </p:nvSpPr>
        <p:spPr>
          <a:xfrm>
            <a:off x="11027860" y="3429000"/>
            <a:ext cx="3741282" cy="3657698"/>
          </a:xfrm>
          <a:prstGeom prst="donut">
            <a:avLst>
              <a:gd name="adj" fmla="val 4723"/>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2" name="pole tekstowe 11">
            <a:extLst>
              <a:ext uri="{FF2B5EF4-FFF2-40B4-BE49-F238E27FC236}">
                <a16:creationId xmlns:a16="http://schemas.microsoft.com/office/drawing/2014/main" id="{89786A5D-91A3-E84D-8F3F-348E755149B7}"/>
              </a:ext>
            </a:extLst>
          </p:cNvPr>
          <p:cNvSpPr txBox="1"/>
          <p:nvPr/>
        </p:nvSpPr>
        <p:spPr>
          <a:xfrm>
            <a:off x="9953588" y="151528"/>
            <a:ext cx="6852864" cy="246221"/>
          </a:xfrm>
          <a:prstGeom prst="rect">
            <a:avLst/>
          </a:prstGeom>
          <a:noFill/>
        </p:spPr>
        <p:txBody>
          <a:bodyPr wrap="square" rtlCol="0">
            <a:spAutoFit/>
          </a:bodyPr>
          <a:lstStyle/>
          <a:p>
            <a:r>
              <a:rPr lang="pl-PL" sz="1000" dirty="0"/>
              <a:t>www.ksiegowanaswoim.pl</a:t>
            </a:r>
          </a:p>
        </p:txBody>
      </p:sp>
      <p:sp>
        <p:nvSpPr>
          <p:cNvPr id="13" name="pole tekstowe 12">
            <a:extLst>
              <a:ext uri="{FF2B5EF4-FFF2-40B4-BE49-F238E27FC236}">
                <a16:creationId xmlns:a16="http://schemas.microsoft.com/office/drawing/2014/main" id="{6B8C7841-F267-8045-8926-746B8F5D807A}"/>
              </a:ext>
            </a:extLst>
          </p:cNvPr>
          <p:cNvSpPr txBox="1"/>
          <p:nvPr/>
        </p:nvSpPr>
        <p:spPr>
          <a:xfrm rot="5400000">
            <a:off x="8050478" y="3577960"/>
            <a:ext cx="6852864" cy="246221"/>
          </a:xfrm>
          <a:prstGeom prst="rect">
            <a:avLst/>
          </a:prstGeom>
          <a:noFill/>
        </p:spPr>
        <p:txBody>
          <a:bodyPr wrap="square" rtlCol="0">
            <a:spAutoFit/>
          </a:bodyPr>
          <a:lstStyle/>
          <a:p>
            <a:r>
              <a:rPr lang="pl-PL" sz="1000" dirty="0"/>
              <a:t>www.ksiegowanaswoim.pl</a:t>
            </a:r>
          </a:p>
        </p:txBody>
      </p:sp>
      <p:sp>
        <p:nvSpPr>
          <p:cNvPr id="2" name="pole tekstowe 1">
            <a:extLst>
              <a:ext uri="{FF2B5EF4-FFF2-40B4-BE49-F238E27FC236}">
                <a16:creationId xmlns:a16="http://schemas.microsoft.com/office/drawing/2014/main" id="{9C9D9110-A8C8-495E-8DF4-E977478A093B}"/>
              </a:ext>
            </a:extLst>
          </p:cNvPr>
          <p:cNvSpPr txBox="1"/>
          <p:nvPr/>
        </p:nvSpPr>
        <p:spPr>
          <a:xfrm>
            <a:off x="2308729" y="397749"/>
            <a:ext cx="7574541" cy="769441"/>
          </a:xfrm>
          <a:prstGeom prst="rect">
            <a:avLst/>
          </a:prstGeom>
          <a:noFill/>
        </p:spPr>
        <p:txBody>
          <a:bodyPr wrap="square" rtlCol="0">
            <a:spAutoFit/>
          </a:bodyPr>
          <a:lstStyle/>
          <a:p>
            <a:pPr algn="ctr"/>
            <a:r>
              <a:rPr lang="pl-PL" sz="4400" b="1" dirty="0">
                <a:latin typeface="+mj-lt"/>
              </a:rPr>
              <a:t>Rejestr fundacji rodzinnych</a:t>
            </a:r>
          </a:p>
        </p:txBody>
      </p:sp>
      <p:graphicFrame>
        <p:nvGraphicFramePr>
          <p:cNvPr id="3" name="Diagram 2">
            <a:extLst>
              <a:ext uri="{FF2B5EF4-FFF2-40B4-BE49-F238E27FC236}">
                <a16:creationId xmlns:a16="http://schemas.microsoft.com/office/drawing/2014/main" id="{8BE95292-F5EB-4F0D-8885-654232D1E41F}"/>
              </a:ext>
            </a:extLst>
          </p:cNvPr>
          <p:cNvGraphicFramePr/>
          <p:nvPr>
            <p:extLst>
              <p:ext uri="{D42A27DB-BD31-4B8C-83A1-F6EECF244321}">
                <p14:modId xmlns:p14="http://schemas.microsoft.com/office/powerpoint/2010/main" val="1518701492"/>
              </p:ext>
            </p:extLst>
          </p:nvPr>
        </p:nvGraphicFramePr>
        <p:xfrm>
          <a:off x="2467939" y="1635905"/>
          <a:ext cx="7256120" cy="44943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0581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Symbol zastępczy zawartości 16">
            <a:extLst>
              <a:ext uri="{FF2B5EF4-FFF2-40B4-BE49-F238E27FC236}">
                <a16:creationId xmlns:a16="http://schemas.microsoft.com/office/drawing/2014/main" id="{C9CC0F6F-E7F6-4139-A4A2-8810EC8C388D}"/>
              </a:ext>
            </a:extLst>
          </p:cNvPr>
          <p:cNvGraphicFramePr>
            <a:graphicFrameLocks noGrp="1"/>
          </p:cNvGraphicFramePr>
          <p:nvPr>
            <p:ph sz="half" idx="2"/>
          </p:nvPr>
        </p:nvGraphicFramePr>
        <p:xfrm>
          <a:off x="838199" y="4007206"/>
          <a:ext cx="5181600" cy="1664019"/>
        </p:xfrm>
        <a:graphic>
          <a:graphicData uri="http://schemas.openxmlformats.org/drawingml/2006/chart">
            <c:chart xmlns:c="http://schemas.openxmlformats.org/drawingml/2006/chart" xmlns:r="http://schemas.openxmlformats.org/officeDocument/2006/relationships" r:id="rId2"/>
          </a:graphicData>
        </a:graphic>
      </p:graphicFrame>
      <p:pic>
        <p:nvPicPr>
          <p:cNvPr id="5" name="Obraz 4">
            <a:extLst>
              <a:ext uri="{FF2B5EF4-FFF2-40B4-BE49-F238E27FC236}">
                <a16:creationId xmlns:a16="http://schemas.microsoft.com/office/drawing/2014/main" id="{196C6F0B-86AE-A649-9A77-C85300B7A141}"/>
              </a:ext>
            </a:extLst>
          </p:cNvPr>
          <p:cNvPicPr>
            <a:picLocks noChangeAspect="1"/>
          </p:cNvPicPr>
          <p:nvPr/>
        </p:nvPicPr>
        <p:blipFill>
          <a:blip r:embed="rId3"/>
          <a:stretch>
            <a:fillRect/>
          </a:stretch>
        </p:blipFill>
        <p:spPr>
          <a:xfrm>
            <a:off x="11353800" y="86022"/>
            <a:ext cx="686656" cy="958156"/>
          </a:xfrm>
          <a:prstGeom prst="rect">
            <a:avLst/>
          </a:prstGeom>
        </p:spPr>
      </p:pic>
      <p:sp>
        <p:nvSpPr>
          <p:cNvPr id="6" name="pole tekstowe 5">
            <a:extLst>
              <a:ext uri="{FF2B5EF4-FFF2-40B4-BE49-F238E27FC236}">
                <a16:creationId xmlns:a16="http://schemas.microsoft.com/office/drawing/2014/main" id="{8C03E614-E28A-354A-9F22-CC685C843563}"/>
              </a:ext>
            </a:extLst>
          </p:cNvPr>
          <p:cNvSpPr txBox="1"/>
          <p:nvPr/>
        </p:nvSpPr>
        <p:spPr>
          <a:xfrm>
            <a:off x="9922765" y="6188789"/>
            <a:ext cx="6852864" cy="246221"/>
          </a:xfrm>
          <a:prstGeom prst="rect">
            <a:avLst/>
          </a:prstGeom>
          <a:noFill/>
        </p:spPr>
        <p:txBody>
          <a:bodyPr wrap="square" rtlCol="0">
            <a:spAutoFit/>
          </a:bodyPr>
          <a:lstStyle/>
          <a:p>
            <a:r>
              <a:rPr lang="pl-PL" sz="1000" dirty="0"/>
              <a:t>www.ksiegowanaswoim.pl</a:t>
            </a:r>
          </a:p>
        </p:txBody>
      </p:sp>
      <p:sp>
        <p:nvSpPr>
          <p:cNvPr id="7" name="pole tekstowe 6">
            <a:extLst>
              <a:ext uri="{FF2B5EF4-FFF2-40B4-BE49-F238E27FC236}">
                <a16:creationId xmlns:a16="http://schemas.microsoft.com/office/drawing/2014/main" id="{7150A1C2-F28F-484B-9105-B5FEF94E6771}"/>
              </a:ext>
            </a:extLst>
          </p:cNvPr>
          <p:cNvSpPr txBox="1"/>
          <p:nvPr/>
        </p:nvSpPr>
        <p:spPr>
          <a:xfrm rot="5400000">
            <a:off x="8050479" y="7923928"/>
            <a:ext cx="6852864" cy="246221"/>
          </a:xfrm>
          <a:prstGeom prst="rect">
            <a:avLst/>
          </a:prstGeom>
          <a:noFill/>
        </p:spPr>
        <p:txBody>
          <a:bodyPr wrap="square" rtlCol="0">
            <a:spAutoFit/>
          </a:bodyPr>
          <a:lstStyle/>
          <a:p>
            <a:r>
              <a:rPr lang="pl-PL" sz="1000" dirty="0"/>
              <a:t>www.ksiegowanaswoim.pl</a:t>
            </a:r>
          </a:p>
        </p:txBody>
      </p:sp>
      <p:sp>
        <p:nvSpPr>
          <p:cNvPr id="8" name="Pasek ukośny 7">
            <a:extLst>
              <a:ext uri="{FF2B5EF4-FFF2-40B4-BE49-F238E27FC236}">
                <a16:creationId xmlns:a16="http://schemas.microsoft.com/office/drawing/2014/main" id="{4C9C7DDE-B04F-8449-AB98-206CFEA72655}"/>
              </a:ext>
            </a:extLst>
          </p:cNvPr>
          <p:cNvSpPr/>
          <p:nvPr/>
        </p:nvSpPr>
        <p:spPr>
          <a:xfrm>
            <a:off x="-29110" y="0"/>
            <a:ext cx="1582220" cy="1910993"/>
          </a:xfrm>
          <a:prstGeom prst="diagStripe">
            <a:avLst/>
          </a:prstGeom>
          <a:solidFill>
            <a:srgbClr val="D9C5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9" name="Pierścień 8">
            <a:extLst>
              <a:ext uri="{FF2B5EF4-FFF2-40B4-BE49-F238E27FC236}">
                <a16:creationId xmlns:a16="http://schemas.microsoft.com/office/drawing/2014/main" id="{19AAB667-8EE1-6C4D-81E6-3C6CB600869E}"/>
              </a:ext>
            </a:extLst>
          </p:cNvPr>
          <p:cNvSpPr/>
          <p:nvPr/>
        </p:nvSpPr>
        <p:spPr>
          <a:xfrm>
            <a:off x="-822146" y="5362227"/>
            <a:ext cx="2312969" cy="2261295"/>
          </a:xfrm>
          <a:prstGeom prst="donut">
            <a:avLst>
              <a:gd name="adj" fmla="val 10068"/>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graphicFrame>
        <p:nvGraphicFramePr>
          <p:cNvPr id="11" name="Diagram 10">
            <a:extLst>
              <a:ext uri="{FF2B5EF4-FFF2-40B4-BE49-F238E27FC236}">
                <a16:creationId xmlns:a16="http://schemas.microsoft.com/office/drawing/2014/main" id="{4E433C74-7C06-9DC9-61BD-D7209D5D7347}"/>
              </a:ext>
            </a:extLst>
          </p:cNvPr>
          <p:cNvGraphicFramePr/>
          <p:nvPr>
            <p:extLst>
              <p:ext uri="{D42A27DB-BD31-4B8C-83A1-F6EECF244321}">
                <p14:modId xmlns:p14="http://schemas.microsoft.com/office/powerpoint/2010/main" val="963751635"/>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05022589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ierścień 9">
            <a:extLst>
              <a:ext uri="{FF2B5EF4-FFF2-40B4-BE49-F238E27FC236}">
                <a16:creationId xmlns:a16="http://schemas.microsoft.com/office/drawing/2014/main" id="{020F6D3A-A53A-4246-8932-868653BF308D}"/>
              </a:ext>
            </a:extLst>
          </p:cNvPr>
          <p:cNvSpPr/>
          <p:nvPr/>
        </p:nvSpPr>
        <p:spPr>
          <a:xfrm>
            <a:off x="9924418" y="4428164"/>
            <a:ext cx="3741282" cy="3657698"/>
          </a:xfrm>
          <a:prstGeom prst="donut">
            <a:avLst>
              <a:gd name="adj" fmla="val 10068"/>
            </a:avLst>
          </a:prstGeom>
          <a:solidFill>
            <a:srgbClr val="D9C5AA"/>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1" name="Pierścień 10">
            <a:extLst>
              <a:ext uri="{FF2B5EF4-FFF2-40B4-BE49-F238E27FC236}">
                <a16:creationId xmlns:a16="http://schemas.microsoft.com/office/drawing/2014/main" id="{6768460B-15E5-8243-AC2B-1FFCB43238FB}"/>
              </a:ext>
            </a:extLst>
          </p:cNvPr>
          <p:cNvSpPr/>
          <p:nvPr/>
        </p:nvSpPr>
        <p:spPr>
          <a:xfrm>
            <a:off x="11027860" y="3429000"/>
            <a:ext cx="3741282" cy="3657698"/>
          </a:xfrm>
          <a:prstGeom prst="donut">
            <a:avLst>
              <a:gd name="adj" fmla="val 4723"/>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2" name="pole tekstowe 11">
            <a:extLst>
              <a:ext uri="{FF2B5EF4-FFF2-40B4-BE49-F238E27FC236}">
                <a16:creationId xmlns:a16="http://schemas.microsoft.com/office/drawing/2014/main" id="{89786A5D-91A3-E84D-8F3F-348E755149B7}"/>
              </a:ext>
            </a:extLst>
          </p:cNvPr>
          <p:cNvSpPr txBox="1"/>
          <p:nvPr/>
        </p:nvSpPr>
        <p:spPr>
          <a:xfrm>
            <a:off x="9953588" y="151528"/>
            <a:ext cx="6852864" cy="246221"/>
          </a:xfrm>
          <a:prstGeom prst="rect">
            <a:avLst/>
          </a:prstGeom>
          <a:noFill/>
        </p:spPr>
        <p:txBody>
          <a:bodyPr wrap="square" rtlCol="0">
            <a:spAutoFit/>
          </a:bodyPr>
          <a:lstStyle/>
          <a:p>
            <a:r>
              <a:rPr lang="pl-PL" sz="1000" dirty="0"/>
              <a:t>www.ksiegowanaswoim.pl</a:t>
            </a:r>
          </a:p>
        </p:txBody>
      </p:sp>
      <p:sp>
        <p:nvSpPr>
          <p:cNvPr id="13" name="pole tekstowe 12">
            <a:extLst>
              <a:ext uri="{FF2B5EF4-FFF2-40B4-BE49-F238E27FC236}">
                <a16:creationId xmlns:a16="http://schemas.microsoft.com/office/drawing/2014/main" id="{6B8C7841-F267-8045-8926-746B8F5D807A}"/>
              </a:ext>
            </a:extLst>
          </p:cNvPr>
          <p:cNvSpPr txBox="1"/>
          <p:nvPr/>
        </p:nvSpPr>
        <p:spPr>
          <a:xfrm rot="5400000">
            <a:off x="8050478" y="3577960"/>
            <a:ext cx="6852864" cy="246221"/>
          </a:xfrm>
          <a:prstGeom prst="rect">
            <a:avLst/>
          </a:prstGeom>
          <a:noFill/>
        </p:spPr>
        <p:txBody>
          <a:bodyPr wrap="square" rtlCol="0">
            <a:spAutoFit/>
          </a:bodyPr>
          <a:lstStyle/>
          <a:p>
            <a:r>
              <a:rPr lang="pl-PL" sz="1000" dirty="0"/>
              <a:t>www.ksiegowanaswoim.pl</a:t>
            </a:r>
          </a:p>
        </p:txBody>
      </p:sp>
      <p:sp>
        <p:nvSpPr>
          <p:cNvPr id="2" name="pole tekstowe 1">
            <a:extLst>
              <a:ext uri="{FF2B5EF4-FFF2-40B4-BE49-F238E27FC236}">
                <a16:creationId xmlns:a16="http://schemas.microsoft.com/office/drawing/2014/main" id="{9C9D9110-A8C8-495E-8DF4-E977478A093B}"/>
              </a:ext>
            </a:extLst>
          </p:cNvPr>
          <p:cNvSpPr txBox="1"/>
          <p:nvPr/>
        </p:nvSpPr>
        <p:spPr>
          <a:xfrm>
            <a:off x="2308729" y="397749"/>
            <a:ext cx="7574541" cy="769441"/>
          </a:xfrm>
          <a:prstGeom prst="rect">
            <a:avLst/>
          </a:prstGeom>
          <a:noFill/>
        </p:spPr>
        <p:txBody>
          <a:bodyPr wrap="square" rtlCol="0">
            <a:spAutoFit/>
          </a:bodyPr>
          <a:lstStyle/>
          <a:p>
            <a:pPr algn="ctr"/>
            <a:r>
              <a:rPr lang="pl-PL" sz="4400" b="1" dirty="0">
                <a:latin typeface="+mj-lt"/>
              </a:rPr>
              <a:t>Fundacja rodzinna a estoński CIT</a:t>
            </a:r>
          </a:p>
        </p:txBody>
      </p:sp>
      <p:graphicFrame>
        <p:nvGraphicFramePr>
          <p:cNvPr id="4" name="Diagram 3">
            <a:extLst>
              <a:ext uri="{FF2B5EF4-FFF2-40B4-BE49-F238E27FC236}">
                <a16:creationId xmlns:a16="http://schemas.microsoft.com/office/drawing/2014/main" id="{4D314AE8-5BB3-C0D7-8127-3D3A46845B6D}"/>
              </a:ext>
            </a:extLst>
          </p:cNvPr>
          <p:cNvGraphicFramePr/>
          <p:nvPr>
            <p:extLst>
              <p:ext uri="{D42A27DB-BD31-4B8C-83A1-F6EECF244321}">
                <p14:modId xmlns:p14="http://schemas.microsoft.com/office/powerpoint/2010/main" val="4114284575"/>
              </p:ext>
            </p:extLst>
          </p:nvPr>
        </p:nvGraphicFramePr>
        <p:xfrm>
          <a:off x="2811603" y="1702475"/>
          <a:ext cx="6568792" cy="39971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479509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ierścień 9">
            <a:extLst>
              <a:ext uri="{FF2B5EF4-FFF2-40B4-BE49-F238E27FC236}">
                <a16:creationId xmlns:a16="http://schemas.microsoft.com/office/drawing/2014/main" id="{020F6D3A-A53A-4246-8932-868653BF308D}"/>
              </a:ext>
            </a:extLst>
          </p:cNvPr>
          <p:cNvSpPr/>
          <p:nvPr/>
        </p:nvSpPr>
        <p:spPr>
          <a:xfrm>
            <a:off x="9924418" y="4428164"/>
            <a:ext cx="3741282" cy="3657698"/>
          </a:xfrm>
          <a:prstGeom prst="donut">
            <a:avLst>
              <a:gd name="adj" fmla="val 10068"/>
            </a:avLst>
          </a:prstGeom>
          <a:solidFill>
            <a:srgbClr val="D9C5AA"/>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1" name="Pierścień 10">
            <a:extLst>
              <a:ext uri="{FF2B5EF4-FFF2-40B4-BE49-F238E27FC236}">
                <a16:creationId xmlns:a16="http://schemas.microsoft.com/office/drawing/2014/main" id="{6768460B-15E5-8243-AC2B-1FFCB43238FB}"/>
              </a:ext>
            </a:extLst>
          </p:cNvPr>
          <p:cNvSpPr/>
          <p:nvPr/>
        </p:nvSpPr>
        <p:spPr>
          <a:xfrm>
            <a:off x="11027860" y="3429000"/>
            <a:ext cx="3741282" cy="3657698"/>
          </a:xfrm>
          <a:prstGeom prst="donut">
            <a:avLst>
              <a:gd name="adj" fmla="val 4723"/>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2" name="pole tekstowe 11">
            <a:extLst>
              <a:ext uri="{FF2B5EF4-FFF2-40B4-BE49-F238E27FC236}">
                <a16:creationId xmlns:a16="http://schemas.microsoft.com/office/drawing/2014/main" id="{89786A5D-91A3-E84D-8F3F-348E755149B7}"/>
              </a:ext>
            </a:extLst>
          </p:cNvPr>
          <p:cNvSpPr txBox="1"/>
          <p:nvPr/>
        </p:nvSpPr>
        <p:spPr>
          <a:xfrm>
            <a:off x="9953588" y="151528"/>
            <a:ext cx="6852864" cy="246221"/>
          </a:xfrm>
          <a:prstGeom prst="rect">
            <a:avLst/>
          </a:prstGeom>
          <a:noFill/>
        </p:spPr>
        <p:txBody>
          <a:bodyPr wrap="square" rtlCol="0">
            <a:spAutoFit/>
          </a:bodyPr>
          <a:lstStyle/>
          <a:p>
            <a:r>
              <a:rPr lang="pl-PL" sz="1000" dirty="0"/>
              <a:t>www.ksiegowanaswoim.pl</a:t>
            </a:r>
          </a:p>
        </p:txBody>
      </p:sp>
      <p:sp>
        <p:nvSpPr>
          <p:cNvPr id="13" name="pole tekstowe 12">
            <a:extLst>
              <a:ext uri="{FF2B5EF4-FFF2-40B4-BE49-F238E27FC236}">
                <a16:creationId xmlns:a16="http://schemas.microsoft.com/office/drawing/2014/main" id="{6B8C7841-F267-8045-8926-746B8F5D807A}"/>
              </a:ext>
            </a:extLst>
          </p:cNvPr>
          <p:cNvSpPr txBox="1"/>
          <p:nvPr/>
        </p:nvSpPr>
        <p:spPr>
          <a:xfrm rot="5400000">
            <a:off x="8050478" y="3577960"/>
            <a:ext cx="6852864" cy="246221"/>
          </a:xfrm>
          <a:prstGeom prst="rect">
            <a:avLst/>
          </a:prstGeom>
          <a:noFill/>
        </p:spPr>
        <p:txBody>
          <a:bodyPr wrap="square" rtlCol="0">
            <a:spAutoFit/>
          </a:bodyPr>
          <a:lstStyle/>
          <a:p>
            <a:r>
              <a:rPr lang="pl-PL" sz="1000" dirty="0"/>
              <a:t>www.ksiegowanaswoim.pl</a:t>
            </a:r>
          </a:p>
        </p:txBody>
      </p:sp>
      <p:sp>
        <p:nvSpPr>
          <p:cNvPr id="2" name="pole tekstowe 1">
            <a:extLst>
              <a:ext uri="{FF2B5EF4-FFF2-40B4-BE49-F238E27FC236}">
                <a16:creationId xmlns:a16="http://schemas.microsoft.com/office/drawing/2014/main" id="{9C9D9110-A8C8-495E-8DF4-E977478A093B}"/>
              </a:ext>
            </a:extLst>
          </p:cNvPr>
          <p:cNvSpPr txBox="1"/>
          <p:nvPr/>
        </p:nvSpPr>
        <p:spPr>
          <a:xfrm>
            <a:off x="2308729" y="397749"/>
            <a:ext cx="7574541" cy="769441"/>
          </a:xfrm>
          <a:prstGeom prst="rect">
            <a:avLst/>
          </a:prstGeom>
          <a:noFill/>
        </p:spPr>
        <p:txBody>
          <a:bodyPr wrap="square" rtlCol="0">
            <a:spAutoFit/>
          </a:bodyPr>
          <a:lstStyle/>
          <a:p>
            <a:pPr algn="ctr"/>
            <a:r>
              <a:rPr lang="pl-PL" sz="4400" b="1" dirty="0">
                <a:latin typeface="+mj-lt"/>
              </a:rPr>
              <a:t>Ukryte zyski w fundacji rodzinnej</a:t>
            </a:r>
          </a:p>
        </p:txBody>
      </p:sp>
      <p:graphicFrame>
        <p:nvGraphicFramePr>
          <p:cNvPr id="4" name="Diagram 3">
            <a:extLst>
              <a:ext uri="{FF2B5EF4-FFF2-40B4-BE49-F238E27FC236}">
                <a16:creationId xmlns:a16="http://schemas.microsoft.com/office/drawing/2014/main" id="{4D314AE8-5BB3-C0D7-8127-3D3A46845B6D}"/>
              </a:ext>
            </a:extLst>
          </p:cNvPr>
          <p:cNvGraphicFramePr/>
          <p:nvPr>
            <p:extLst>
              <p:ext uri="{D42A27DB-BD31-4B8C-83A1-F6EECF244321}">
                <p14:modId xmlns:p14="http://schemas.microsoft.com/office/powerpoint/2010/main" val="1612235400"/>
              </p:ext>
            </p:extLst>
          </p:nvPr>
        </p:nvGraphicFramePr>
        <p:xfrm>
          <a:off x="1588379" y="1481211"/>
          <a:ext cx="9015241" cy="44488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689662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4EF982-D904-AE40-844C-5B02F7B81B5B}"/>
              </a:ext>
            </a:extLst>
          </p:cNvPr>
          <p:cNvSpPr>
            <a:spLocks noGrp="1"/>
          </p:cNvSpPr>
          <p:nvPr>
            <p:ph type="title"/>
          </p:nvPr>
        </p:nvSpPr>
        <p:spPr>
          <a:xfrm>
            <a:off x="859246" y="365124"/>
            <a:ext cx="10515600" cy="1325563"/>
          </a:xfrm>
        </p:spPr>
        <p:txBody>
          <a:bodyPr/>
          <a:lstStyle/>
          <a:p>
            <a:pPr algn="ctr"/>
            <a:r>
              <a:rPr lang="pl-PL" b="1" dirty="0"/>
              <a:t>Zachowek a fundacja rodzinna</a:t>
            </a:r>
          </a:p>
        </p:txBody>
      </p:sp>
      <p:pic>
        <p:nvPicPr>
          <p:cNvPr id="4" name="Obraz 3">
            <a:extLst>
              <a:ext uri="{FF2B5EF4-FFF2-40B4-BE49-F238E27FC236}">
                <a16:creationId xmlns:a16="http://schemas.microsoft.com/office/drawing/2014/main" id="{9CA78554-AE80-1C41-9637-6D90BABE731F}"/>
              </a:ext>
            </a:extLst>
          </p:cNvPr>
          <p:cNvPicPr>
            <a:picLocks noChangeAspect="1"/>
          </p:cNvPicPr>
          <p:nvPr/>
        </p:nvPicPr>
        <p:blipFill>
          <a:blip r:embed="rId3"/>
          <a:stretch>
            <a:fillRect/>
          </a:stretch>
        </p:blipFill>
        <p:spPr>
          <a:xfrm>
            <a:off x="11312028" y="86022"/>
            <a:ext cx="686656" cy="958156"/>
          </a:xfrm>
          <a:prstGeom prst="rect">
            <a:avLst/>
          </a:prstGeom>
        </p:spPr>
      </p:pic>
      <p:sp>
        <p:nvSpPr>
          <p:cNvPr id="5" name="pole tekstowe 4">
            <a:extLst>
              <a:ext uri="{FF2B5EF4-FFF2-40B4-BE49-F238E27FC236}">
                <a16:creationId xmlns:a16="http://schemas.microsoft.com/office/drawing/2014/main" id="{2914C624-60FF-1F40-831C-C2FFA7FE762D}"/>
              </a:ext>
            </a:extLst>
          </p:cNvPr>
          <p:cNvSpPr txBox="1"/>
          <p:nvPr/>
        </p:nvSpPr>
        <p:spPr>
          <a:xfrm>
            <a:off x="439538" y="242014"/>
            <a:ext cx="6852864" cy="246221"/>
          </a:xfrm>
          <a:prstGeom prst="rect">
            <a:avLst/>
          </a:prstGeom>
          <a:noFill/>
        </p:spPr>
        <p:txBody>
          <a:bodyPr wrap="square" rtlCol="0">
            <a:spAutoFit/>
          </a:bodyPr>
          <a:lstStyle/>
          <a:p>
            <a:r>
              <a:rPr lang="pl-PL" sz="1000" dirty="0"/>
              <a:t>www.ksiegowanaswoim.pl</a:t>
            </a:r>
          </a:p>
        </p:txBody>
      </p:sp>
      <p:sp>
        <p:nvSpPr>
          <p:cNvPr id="6" name="pole tekstowe 5">
            <a:extLst>
              <a:ext uri="{FF2B5EF4-FFF2-40B4-BE49-F238E27FC236}">
                <a16:creationId xmlns:a16="http://schemas.microsoft.com/office/drawing/2014/main" id="{49E15DA1-E999-5D44-B5E4-BD9F7D93053D}"/>
              </a:ext>
            </a:extLst>
          </p:cNvPr>
          <p:cNvSpPr txBox="1"/>
          <p:nvPr/>
        </p:nvSpPr>
        <p:spPr>
          <a:xfrm rot="16200000">
            <a:off x="-2986894" y="-1512708"/>
            <a:ext cx="6852864" cy="246221"/>
          </a:xfrm>
          <a:prstGeom prst="rect">
            <a:avLst/>
          </a:prstGeom>
          <a:noFill/>
        </p:spPr>
        <p:txBody>
          <a:bodyPr wrap="square" rtlCol="0">
            <a:spAutoFit/>
          </a:bodyPr>
          <a:lstStyle/>
          <a:p>
            <a:r>
              <a:rPr lang="pl-PL" sz="1000" dirty="0"/>
              <a:t>www.ksiegowanaswoim.pl</a:t>
            </a:r>
          </a:p>
        </p:txBody>
      </p:sp>
      <p:sp>
        <p:nvSpPr>
          <p:cNvPr id="10" name="Prostokąt 9">
            <a:extLst>
              <a:ext uri="{FF2B5EF4-FFF2-40B4-BE49-F238E27FC236}">
                <a16:creationId xmlns:a16="http://schemas.microsoft.com/office/drawing/2014/main" id="{0699E044-451B-E14F-B4C3-93BDF585F0EE}"/>
              </a:ext>
            </a:extLst>
          </p:cNvPr>
          <p:cNvSpPr/>
          <p:nvPr/>
        </p:nvSpPr>
        <p:spPr>
          <a:xfrm>
            <a:off x="-146268" y="5673227"/>
            <a:ext cx="12526628" cy="1325563"/>
          </a:xfrm>
          <a:prstGeom prst="rect">
            <a:avLst/>
          </a:prstGeom>
          <a:solidFill>
            <a:srgbClr val="D9C5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aphicFrame>
        <p:nvGraphicFramePr>
          <p:cNvPr id="9" name="Diagram 8">
            <a:extLst>
              <a:ext uri="{FF2B5EF4-FFF2-40B4-BE49-F238E27FC236}">
                <a16:creationId xmlns:a16="http://schemas.microsoft.com/office/drawing/2014/main" id="{7D2F12C7-EE6D-4C0E-852B-2E3FAAFDF549}"/>
              </a:ext>
            </a:extLst>
          </p:cNvPr>
          <p:cNvGraphicFramePr/>
          <p:nvPr>
            <p:extLst>
              <p:ext uri="{D42A27DB-BD31-4B8C-83A1-F6EECF244321}">
                <p14:modId xmlns:p14="http://schemas.microsoft.com/office/powerpoint/2010/main" val="1844297801"/>
              </p:ext>
            </p:extLst>
          </p:nvPr>
        </p:nvGraphicFramePr>
        <p:xfrm>
          <a:off x="2607423" y="1434586"/>
          <a:ext cx="6977153" cy="411169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04888827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E1092F-56AE-9048-A545-C5D830C895D1}"/>
              </a:ext>
            </a:extLst>
          </p:cNvPr>
          <p:cNvSpPr>
            <a:spLocks noGrp="1"/>
          </p:cNvSpPr>
          <p:nvPr>
            <p:ph type="title"/>
          </p:nvPr>
        </p:nvSpPr>
        <p:spPr>
          <a:xfrm>
            <a:off x="838199" y="286678"/>
            <a:ext cx="10515600" cy="1325563"/>
          </a:xfrm>
        </p:spPr>
        <p:txBody>
          <a:bodyPr/>
          <a:lstStyle/>
          <a:p>
            <a:pPr algn="ctr"/>
            <a:r>
              <a:rPr lang="pl-PL" b="1" dirty="0"/>
              <a:t>Jak to roszczenie może wyglądać w praktyce?</a:t>
            </a:r>
          </a:p>
        </p:txBody>
      </p:sp>
      <p:sp>
        <p:nvSpPr>
          <p:cNvPr id="10" name="Pierścień 9">
            <a:extLst>
              <a:ext uri="{FF2B5EF4-FFF2-40B4-BE49-F238E27FC236}">
                <a16:creationId xmlns:a16="http://schemas.microsoft.com/office/drawing/2014/main" id="{020F6D3A-A53A-4246-8932-868653BF308D}"/>
              </a:ext>
            </a:extLst>
          </p:cNvPr>
          <p:cNvSpPr/>
          <p:nvPr/>
        </p:nvSpPr>
        <p:spPr>
          <a:xfrm>
            <a:off x="9924418" y="4428164"/>
            <a:ext cx="3741282" cy="3657698"/>
          </a:xfrm>
          <a:prstGeom prst="donut">
            <a:avLst>
              <a:gd name="adj" fmla="val 10068"/>
            </a:avLst>
          </a:prstGeom>
          <a:solidFill>
            <a:srgbClr val="D9C5AA"/>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1" name="Pierścień 10">
            <a:extLst>
              <a:ext uri="{FF2B5EF4-FFF2-40B4-BE49-F238E27FC236}">
                <a16:creationId xmlns:a16="http://schemas.microsoft.com/office/drawing/2014/main" id="{6768460B-15E5-8243-AC2B-1FFCB43238FB}"/>
              </a:ext>
            </a:extLst>
          </p:cNvPr>
          <p:cNvSpPr/>
          <p:nvPr/>
        </p:nvSpPr>
        <p:spPr>
          <a:xfrm>
            <a:off x="-2671698" y="1839076"/>
            <a:ext cx="3741282" cy="3657698"/>
          </a:xfrm>
          <a:prstGeom prst="donut">
            <a:avLst>
              <a:gd name="adj" fmla="val 4723"/>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2" name="pole tekstowe 11">
            <a:extLst>
              <a:ext uri="{FF2B5EF4-FFF2-40B4-BE49-F238E27FC236}">
                <a16:creationId xmlns:a16="http://schemas.microsoft.com/office/drawing/2014/main" id="{89786A5D-91A3-E84D-8F3F-348E755149B7}"/>
              </a:ext>
            </a:extLst>
          </p:cNvPr>
          <p:cNvSpPr txBox="1"/>
          <p:nvPr/>
        </p:nvSpPr>
        <p:spPr>
          <a:xfrm>
            <a:off x="9953588" y="151528"/>
            <a:ext cx="6852864" cy="246221"/>
          </a:xfrm>
          <a:prstGeom prst="rect">
            <a:avLst/>
          </a:prstGeom>
          <a:noFill/>
        </p:spPr>
        <p:txBody>
          <a:bodyPr wrap="square" rtlCol="0">
            <a:spAutoFit/>
          </a:bodyPr>
          <a:lstStyle/>
          <a:p>
            <a:r>
              <a:rPr lang="pl-PL" sz="1000" dirty="0"/>
              <a:t>www.ksiegowanaswoim.pl</a:t>
            </a:r>
          </a:p>
        </p:txBody>
      </p:sp>
      <p:sp>
        <p:nvSpPr>
          <p:cNvPr id="13" name="pole tekstowe 12">
            <a:extLst>
              <a:ext uri="{FF2B5EF4-FFF2-40B4-BE49-F238E27FC236}">
                <a16:creationId xmlns:a16="http://schemas.microsoft.com/office/drawing/2014/main" id="{6B8C7841-F267-8045-8926-746B8F5D807A}"/>
              </a:ext>
            </a:extLst>
          </p:cNvPr>
          <p:cNvSpPr txBox="1"/>
          <p:nvPr/>
        </p:nvSpPr>
        <p:spPr>
          <a:xfrm rot="5400000">
            <a:off x="8050478" y="3577960"/>
            <a:ext cx="6852864" cy="246221"/>
          </a:xfrm>
          <a:prstGeom prst="rect">
            <a:avLst/>
          </a:prstGeom>
          <a:noFill/>
        </p:spPr>
        <p:txBody>
          <a:bodyPr wrap="square" rtlCol="0">
            <a:spAutoFit/>
          </a:bodyPr>
          <a:lstStyle/>
          <a:p>
            <a:r>
              <a:rPr lang="pl-PL" sz="1000" dirty="0"/>
              <a:t>www.ksiegowanaswoim.pl</a:t>
            </a:r>
          </a:p>
        </p:txBody>
      </p:sp>
      <p:graphicFrame>
        <p:nvGraphicFramePr>
          <p:cNvPr id="3" name="Diagram 2">
            <a:extLst>
              <a:ext uri="{FF2B5EF4-FFF2-40B4-BE49-F238E27FC236}">
                <a16:creationId xmlns:a16="http://schemas.microsoft.com/office/drawing/2014/main" id="{962C89B8-1323-4CE7-BA7B-D3F50047A24A}"/>
              </a:ext>
            </a:extLst>
          </p:cNvPr>
          <p:cNvGraphicFramePr/>
          <p:nvPr>
            <p:extLst>
              <p:ext uri="{D42A27DB-BD31-4B8C-83A1-F6EECF244321}">
                <p14:modId xmlns:p14="http://schemas.microsoft.com/office/powerpoint/2010/main" val="3177030056"/>
              </p:ext>
            </p:extLst>
          </p:nvPr>
        </p:nvGraphicFramePr>
        <p:xfrm>
          <a:off x="2325232" y="1484765"/>
          <a:ext cx="7541536" cy="48798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09707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E1092F-56AE-9048-A545-C5D830C895D1}"/>
              </a:ext>
            </a:extLst>
          </p:cNvPr>
          <p:cNvSpPr>
            <a:spLocks noGrp="1"/>
          </p:cNvSpPr>
          <p:nvPr>
            <p:ph type="title"/>
          </p:nvPr>
        </p:nvSpPr>
        <p:spPr>
          <a:xfrm>
            <a:off x="838199" y="304519"/>
            <a:ext cx="10515600" cy="1325563"/>
          </a:xfrm>
        </p:spPr>
        <p:txBody>
          <a:bodyPr/>
          <a:lstStyle/>
          <a:p>
            <a:pPr algn="ctr"/>
            <a:r>
              <a:rPr lang="pl-PL" b="1" dirty="0"/>
              <a:t>Schemat postępowania spadkowego</a:t>
            </a:r>
          </a:p>
        </p:txBody>
      </p:sp>
      <p:sp>
        <p:nvSpPr>
          <p:cNvPr id="10" name="Pierścień 9">
            <a:extLst>
              <a:ext uri="{FF2B5EF4-FFF2-40B4-BE49-F238E27FC236}">
                <a16:creationId xmlns:a16="http://schemas.microsoft.com/office/drawing/2014/main" id="{020F6D3A-A53A-4246-8932-868653BF308D}"/>
              </a:ext>
            </a:extLst>
          </p:cNvPr>
          <p:cNvSpPr/>
          <p:nvPr/>
        </p:nvSpPr>
        <p:spPr>
          <a:xfrm>
            <a:off x="9924418" y="4428164"/>
            <a:ext cx="3741282" cy="3657698"/>
          </a:xfrm>
          <a:prstGeom prst="donut">
            <a:avLst>
              <a:gd name="adj" fmla="val 10068"/>
            </a:avLst>
          </a:prstGeom>
          <a:solidFill>
            <a:srgbClr val="D9C5AA"/>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1" name="Pierścień 10">
            <a:extLst>
              <a:ext uri="{FF2B5EF4-FFF2-40B4-BE49-F238E27FC236}">
                <a16:creationId xmlns:a16="http://schemas.microsoft.com/office/drawing/2014/main" id="{6768460B-15E5-8243-AC2B-1FFCB43238FB}"/>
              </a:ext>
            </a:extLst>
          </p:cNvPr>
          <p:cNvSpPr/>
          <p:nvPr/>
        </p:nvSpPr>
        <p:spPr>
          <a:xfrm>
            <a:off x="-2671698" y="1839076"/>
            <a:ext cx="3741282" cy="3657698"/>
          </a:xfrm>
          <a:prstGeom prst="donut">
            <a:avLst>
              <a:gd name="adj" fmla="val 4723"/>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2" name="pole tekstowe 11">
            <a:extLst>
              <a:ext uri="{FF2B5EF4-FFF2-40B4-BE49-F238E27FC236}">
                <a16:creationId xmlns:a16="http://schemas.microsoft.com/office/drawing/2014/main" id="{89786A5D-91A3-E84D-8F3F-348E755149B7}"/>
              </a:ext>
            </a:extLst>
          </p:cNvPr>
          <p:cNvSpPr txBox="1"/>
          <p:nvPr/>
        </p:nvSpPr>
        <p:spPr>
          <a:xfrm>
            <a:off x="9953588" y="151528"/>
            <a:ext cx="6852864" cy="246221"/>
          </a:xfrm>
          <a:prstGeom prst="rect">
            <a:avLst/>
          </a:prstGeom>
          <a:noFill/>
        </p:spPr>
        <p:txBody>
          <a:bodyPr wrap="square" rtlCol="0">
            <a:spAutoFit/>
          </a:bodyPr>
          <a:lstStyle/>
          <a:p>
            <a:r>
              <a:rPr lang="pl-PL" sz="1000" dirty="0"/>
              <a:t>www.ksiegowanaswoim.pl</a:t>
            </a:r>
          </a:p>
        </p:txBody>
      </p:sp>
      <p:sp>
        <p:nvSpPr>
          <p:cNvPr id="13" name="pole tekstowe 12">
            <a:extLst>
              <a:ext uri="{FF2B5EF4-FFF2-40B4-BE49-F238E27FC236}">
                <a16:creationId xmlns:a16="http://schemas.microsoft.com/office/drawing/2014/main" id="{6B8C7841-F267-8045-8926-746B8F5D807A}"/>
              </a:ext>
            </a:extLst>
          </p:cNvPr>
          <p:cNvSpPr txBox="1"/>
          <p:nvPr/>
        </p:nvSpPr>
        <p:spPr>
          <a:xfrm rot="5400000">
            <a:off x="8050478" y="3577960"/>
            <a:ext cx="6852864" cy="246221"/>
          </a:xfrm>
          <a:prstGeom prst="rect">
            <a:avLst/>
          </a:prstGeom>
          <a:noFill/>
        </p:spPr>
        <p:txBody>
          <a:bodyPr wrap="square" rtlCol="0">
            <a:spAutoFit/>
          </a:bodyPr>
          <a:lstStyle/>
          <a:p>
            <a:r>
              <a:rPr lang="pl-PL" sz="1000" dirty="0"/>
              <a:t>www.ksiegowanaswoim.pl</a:t>
            </a:r>
          </a:p>
        </p:txBody>
      </p:sp>
      <p:graphicFrame>
        <p:nvGraphicFramePr>
          <p:cNvPr id="4" name="Diagram 3">
            <a:extLst>
              <a:ext uri="{FF2B5EF4-FFF2-40B4-BE49-F238E27FC236}">
                <a16:creationId xmlns:a16="http://schemas.microsoft.com/office/drawing/2014/main" id="{6C31BF59-8763-8748-B5E0-72DDF73D25A8}"/>
              </a:ext>
            </a:extLst>
          </p:cNvPr>
          <p:cNvGraphicFramePr/>
          <p:nvPr>
            <p:extLst>
              <p:ext uri="{D42A27DB-BD31-4B8C-83A1-F6EECF244321}">
                <p14:modId xmlns:p14="http://schemas.microsoft.com/office/powerpoint/2010/main" val="3020347759"/>
              </p:ext>
            </p:extLst>
          </p:nvPr>
        </p:nvGraphicFramePr>
        <p:xfrm>
          <a:off x="2838763" y="1630082"/>
          <a:ext cx="6514471" cy="414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485852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4EF982-D904-AE40-844C-5B02F7B81B5B}"/>
              </a:ext>
            </a:extLst>
          </p:cNvPr>
          <p:cNvSpPr>
            <a:spLocks noGrp="1"/>
          </p:cNvSpPr>
          <p:nvPr>
            <p:ph type="title"/>
          </p:nvPr>
        </p:nvSpPr>
        <p:spPr>
          <a:xfrm>
            <a:off x="859246" y="492914"/>
            <a:ext cx="10515600" cy="1325563"/>
          </a:xfrm>
        </p:spPr>
        <p:txBody>
          <a:bodyPr/>
          <a:lstStyle/>
          <a:p>
            <a:pPr algn="ctr"/>
            <a:r>
              <a:rPr lang="pl-PL" b="1" dirty="0"/>
              <a:t>Jakie rozwiązanie wynika z ustawy o fundacji rodzinnej</a:t>
            </a:r>
          </a:p>
        </p:txBody>
      </p:sp>
      <p:pic>
        <p:nvPicPr>
          <p:cNvPr id="4" name="Obraz 3">
            <a:extLst>
              <a:ext uri="{FF2B5EF4-FFF2-40B4-BE49-F238E27FC236}">
                <a16:creationId xmlns:a16="http://schemas.microsoft.com/office/drawing/2014/main" id="{9CA78554-AE80-1C41-9637-6D90BABE731F}"/>
              </a:ext>
            </a:extLst>
          </p:cNvPr>
          <p:cNvPicPr>
            <a:picLocks noChangeAspect="1"/>
          </p:cNvPicPr>
          <p:nvPr/>
        </p:nvPicPr>
        <p:blipFill>
          <a:blip r:embed="rId3"/>
          <a:stretch>
            <a:fillRect/>
          </a:stretch>
        </p:blipFill>
        <p:spPr>
          <a:xfrm>
            <a:off x="11312028" y="86022"/>
            <a:ext cx="686656" cy="958156"/>
          </a:xfrm>
          <a:prstGeom prst="rect">
            <a:avLst/>
          </a:prstGeom>
        </p:spPr>
      </p:pic>
      <p:sp>
        <p:nvSpPr>
          <p:cNvPr id="5" name="pole tekstowe 4">
            <a:extLst>
              <a:ext uri="{FF2B5EF4-FFF2-40B4-BE49-F238E27FC236}">
                <a16:creationId xmlns:a16="http://schemas.microsoft.com/office/drawing/2014/main" id="{2914C624-60FF-1F40-831C-C2FFA7FE762D}"/>
              </a:ext>
            </a:extLst>
          </p:cNvPr>
          <p:cNvSpPr txBox="1"/>
          <p:nvPr/>
        </p:nvSpPr>
        <p:spPr>
          <a:xfrm>
            <a:off x="439538" y="242014"/>
            <a:ext cx="6852864" cy="246221"/>
          </a:xfrm>
          <a:prstGeom prst="rect">
            <a:avLst/>
          </a:prstGeom>
          <a:noFill/>
        </p:spPr>
        <p:txBody>
          <a:bodyPr wrap="square" rtlCol="0">
            <a:spAutoFit/>
          </a:bodyPr>
          <a:lstStyle/>
          <a:p>
            <a:r>
              <a:rPr lang="pl-PL" sz="1000" dirty="0"/>
              <a:t>www.ksiegowanaswoim.pl</a:t>
            </a:r>
          </a:p>
        </p:txBody>
      </p:sp>
      <p:sp>
        <p:nvSpPr>
          <p:cNvPr id="6" name="pole tekstowe 5">
            <a:extLst>
              <a:ext uri="{FF2B5EF4-FFF2-40B4-BE49-F238E27FC236}">
                <a16:creationId xmlns:a16="http://schemas.microsoft.com/office/drawing/2014/main" id="{49E15DA1-E999-5D44-B5E4-BD9F7D93053D}"/>
              </a:ext>
            </a:extLst>
          </p:cNvPr>
          <p:cNvSpPr txBox="1"/>
          <p:nvPr/>
        </p:nvSpPr>
        <p:spPr>
          <a:xfrm rot="16200000">
            <a:off x="-2986894" y="-1512708"/>
            <a:ext cx="6852864" cy="246221"/>
          </a:xfrm>
          <a:prstGeom prst="rect">
            <a:avLst/>
          </a:prstGeom>
          <a:noFill/>
        </p:spPr>
        <p:txBody>
          <a:bodyPr wrap="square" rtlCol="0">
            <a:spAutoFit/>
          </a:bodyPr>
          <a:lstStyle/>
          <a:p>
            <a:r>
              <a:rPr lang="pl-PL" sz="1000" dirty="0"/>
              <a:t>www.ksiegowanaswoim.pl</a:t>
            </a:r>
          </a:p>
        </p:txBody>
      </p:sp>
      <p:graphicFrame>
        <p:nvGraphicFramePr>
          <p:cNvPr id="9" name="Diagram 8">
            <a:extLst>
              <a:ext uri="{FF2B5EF4-FFF2-40B4-BE49-F238E27FC236}">
                <a16:creationId xmlns:a16="http://schemas.microsoft.com/office/drawing/2014/main" id="{7D2F12C7-EE6D-4C0E-852B-2E3FAAFDF549}"/>
              </a:ext>
            </a:extLst>
          </p:cNvPr>
          <p:cNvGraphicFramePr/>
          <p:nvPr>
            <p:extLst>
              <p:ext uri="{D42A27DB-BD31-4B8C-83A1-F6EECF244321}">
                <p14:modId xmlns:p14="http://schemas.microsoft.com/office/powerpoint/2010/main" val="2389616011"/>
              </p:ext>
            </p:extLst>
          </p:nvPr>
        </p:nvGraphicFramePr>
        <p:xfrm>
          <a:off x="2628469" y="2050994"/>
          <a:ext cx="6977153" cy="411169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4118661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Symbol zastępczy zawartości 16">
            <a:extLst>
              <a:ext uri="{FF2B5EF4-FFF2-40B4-BE49-F238E27FC236}">
                <a16:creationId xmlns:a16="http://schemas.microsoft.com/office/drawing/2014/main" id="{C9CC0F6F-E7F6-4139-A4A2-8810EC8C388D}"/>
              </a:ext>
            </a:extLst>
          </p:cNvPr>
          <p:cNvGraphicFramePr>
            <a:graphicFrameLocks noGrp="1"/>
          </p:cNvGraphicFramePr>
          <p:nvPr>
            <p:ph sz="half" idx="2"/>
          </p:nvPr>
        </p:nvGraphicFramePr>
        <p:xfrm>
          <a:off x="838199" y="4007206"/>
          <a:ext cx="5181600" cy="1664019"/>
        </p:xfrm>
        <a:graphic>
          <a:graphicData uri="http://schemas.openxmlformats.org/drawingml/2006/chart">
            <c:chart xmlns:c="http://schemas.openxmlformats.org/drawingml/2006/chart" xmlns:r="http://schemas.openxmlformats.org/officeDocument/2006/relationships" r:id="rId2"/>
          </a:graphicData>
        </a:graphic>
      </p:graphicFrame>
      <p:pic>
        <p:nvPicPr>
          <p:cNvPr id="5" name="Obraz 4">
            <a:extLst>
              <a:ext uri="{FF2B5EF4-FFF2-40B4-BE49-F238E27FC236}">
                <a16:creationId xmlns:a16="http://schemas.microsoft.com/office/drawing/2014/main" id="{196C6F0B-86AE-A649-9A77-C85300B7A141}"/>
              </a:ext>
            </a:extLst>
          </p:cNvPr>
          <p:cNvPicPr>
            <a:picLocks noChangeAspect="1"/>
          </p:cNvPicPr>
          <p:nvPr/>
        </p:nvPicPr>
        <p:blipFill>
          <a:blip r:embed="rId3"/>
          <a:stretch>
            <a:fillRect/>
          </a:stretch>
        </p:blipFill>
        <p:spPr>
          <a:xfrm>
            <a:off x="11353800" y="86022"/>
            <a:ext cx="686656" cy="958156"/>
          </a:xfrm>
          <a:prstGeom prst="rect">
            <a:avLst/>
          </a:prstGeom>
        </p:spPr>
      </p:pic>
      <p:sp>
        <p:nvSpPr>
          <p:cNvPr id="6" name="pole tekstowe 5">
            <a:extLst>
              <a:ext uri="{FF2B5EF4-FFF2-40B4-BE49-F238E27FC236}">
                <a16:creationId xmlns:a16="http://schemas.microsoft.com/office/drawing/2014/main" id="{8C03E614-E28A-354A-9F22-CC685C843563}"/>
              </a:ext>
            </a:extLst>
          </p:cNvPr>
          <p:cNvSpPr txBox="1"/>
          <p:nvPr/>
        </p:nvSpPr>
        <p:spPr>
          <a:xfrm>
            <a:off x="9922765" y="6188789"/>
            <a:ext cx="6852864" cy="246221"/>
          </a:xfrm>
          <a:prstGeom prst="rect">
            <a:avLst/>
          </a:prstGeom>
          <a:noFill/>
        </p:spPr>
        <p:txBody>
          <a:bodyPr wrap="square" rtlCol="0">
            <a:spAutoFit/>
          </a:bodyPr>
          <a:lstStyle/>
          <a:p>
            <a:r>
              <a:rPr lang="pl-PL" sz="1000" dirty="0"/>
              <a:t>www.ksiegowanaswoim.pl</a:t>
            </a:r>
          </a:p>
        </p:txBody>
      </p:sp>
      <p:sp>
        <p:nvSpPr>
          <p:cNvPr id="7" name="pole tekstowe 6">
            <a:extLst>
              <a:ext uri="{FF2B5EF4-FFF2-40B4-BE49-F238E27FC236}">
                <a16:creationId xmlns:a16="http://schemas.microsoft.com/office/drawing/2014/main" id="{7150A1C2-F28F-484B-9105-B5FEF94E6771}"/>
              </a:ext>
            </a:extLst>
          </p:cNvPr>
          <p:cNvSpPr txBox="1"/>
          <p:nvPr/>
        </p:nvSpPr>
        <p:spPr>
          <a:xfrm rot="5400000">
            <a:off x="8050479" y="7923928"/>
            <a:ext cx="6852864" cy="246221"/>
          </a:xfrm>
          <a:prstGeom prst="rect">
            <a:avLst/>
          </a:prstGeom>
          <a:noFill/>
        </p:spPr>
        <p:txBody>
          <a:bodyPr wrap="square" rtlCol="0">
            <a:spAutoFit/>
          </a:bodyPr>
          <a:lstStyle/>
          <a:p>
            <a:r>
              <a:rPr lang="pl-PL" sz="1000" dirty="0"/>
              <a:t>www.ksiegowanaswoim.pl</a:t>
            </a:r>
          </a:p>
        </p:txBody>
      </p:sp>
      <p:sp>
        <p:nvSpPr>
          <p:cNvPr id="8" name="Pasek ukośny 7">
            <a:extLst>
              <a:ext uri="{FF2B5EF4-FFF2-40B4-BE49-F238E27FC236}">
                <a16:creationId xmlns:a16="http://schemas.microsoft.com/office/drawing/2014/main" id="{4C9C7DDE-B04F-8449-AB98-206CFEA72655}"/>
              </a:ext>
            </a:extLst>
          </p:cNvPr>
          <p:cNvSpPr/>
          <p:nvPr/>
        </p:nvSpPr>
        <p:spPr>
          <a:xfrm>
            <a:off x="-29110" y="0"/>
            <a:ext cx="1582220" cy="1910993"/>
          </a:xfrm>
          <a:prstGeom prst="diagStripe">
            <a:avLst/>
          </a:prstGeom>
          <a:solidFill>
            <a:srgbClr val="D9C5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9" name="Pierścień 8">
            <a:extLst>
              <a:ext uri="{FF2B5EF4-FFF2-40B4-BE49-F238E27FC236}">
                <a16:creationId xmlns:a16="http://schemas.microsoft.com/office/drawing/2014/main" id="{19AAB667-8EE1-6C4D-81E6-3C6CB600869E}"/>
              </a:ext>
            </a:extLst>
          </p:cNvPr>
          <p:cNvSpPr/>
          <p:nvPr/>
        </p:nvSpPr>
        <p:spPr>
          <a:xfrm>
            <a:off x="-822146" y="5362227"/>
            <a:ext cx="2312969" cy="2261295"/>
          </a:xfrm>
          <a:prstGeom prst="donut">
            <a:avLst>
              <a:gd name="adj" fmla="val 10068"/>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graphicFrame>
        <p:nvGraphicFramePr>
          <p:cNvPr id="11" name="Diagram 10">
            <a:extLst>
              <a:ext uri="{FF2B5EF4-FFF2-40B4-BE49-F238E27FC236}">
                <a16:creationId xmlns:a16="http://schemas.microsoft.com/office/drawing/2014/main" id="{4E433C74-7C06-9DC9-61BD-D7209D5D7347}"/>
              </a:ext>
            </a:extLst>
          </p:cNvPr>
          <p:cNvGraphicFramePr/>
          <p:nvPr>
            <p:extLst>
              <p:ext uri="{D42A27DB-BD31-4B8C-83A1-F6EECF244321}">
                <p14:modId xmlns:p14="http://schemas.microsoft.com/office/powerpoint/2010/main" val="1471302122"/>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405443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4EF982-D904-AE40-844C-5B02F7B81B5B}"/>
              </a:ext>
            </a:extLst>
          </p:cNvPr>
          <p:cNvSpPr>
            <a:spLocks noGrp="1"/>
          </p:cNvSpPr>
          <p:nvPr>
            <p:ph type="title"/>
          </p:nvPr>
        </p:nvSpPr>
        <p:spPr>
          <a:xfrm>
            <a:off x="859246" y="492914"/>
            <a:ext cx="10515600" cy="1325563"/>
          </a:xfrm>
        </p:spPr>
        <p:txBody>
          <a:bodyPr/>
          <a:lstStyle/>
          <a:p>
            <a:pPr algn="ctr"/>
            <a:r>
              <a:rPr lang="pl-PL" b="1" dirty="0"/>
              <a:t>Fundacja rodzinna</a:t>
            </a:r>
          </a:p>
        </p:txBody>
      </p:sp>
      <p:pic>
        <p:nvPicPr>
          <p:cNvPr id="4" name="Obraz 3">
            <a:extLst>
              <a:ext uri="{FF2B5EF4-FFF2-40B4-BE49-F238E27FC236}">
                <a16:creationId xmlns:a16="http://schemas.microsoft.com/office/drawing/2014/main" id="{9CA78554-AE80-1C41-9637-6D90BABE731F}"/>
              </a:ext>
            </a:extLst>
          </p:cNvPr>
          <p:cNvPicPr>
            <a:picLocks noChangeAspect="1"/>
          </p:cNvPicPr>
          <p:nvPr/>
        </p:nvPicPr>
        <p:blipFill>
          <a:blip r:embed="rId2"/>
          <a:stretch>
            <a:fillRect/>
          </a:stretch>
        </p:blipFill>
        <p:spPr>
          <a:xfrm>
            <a:off x="11312028" y="86022"/>
            <a:ext cx="686656" cy="958156"/>
          </a:xfrm>
          <a:prstGeom prst="rect">
            <a:avLst/>
          </a:prstGeom>
        </p:spPr>
      </p:pic>
      <p:sp>
        <p:nvSpPr>
          <p:cNvPr id="5" name="pole tekstowe 4">
            <a:extLst>
              <a:ext uri="{FF2B5EF4-FFF2-40B4-BE49-F238E27FC236}">
                <a16:creationId xmlns:a16="http://schemas.microsoft.com/office/drawing/2014/main" id="{2914C624-60FF-1F40-831C-C2FFA7FE762D}"/>
              </a:ext>
            </a:extLst>
          </p:cNvPr>
          <p:cNvSpPr txBox="1"/>
          <p:nvPr/>
        </p:nvSpPr>
        <p:spPr>
          <a:xfrm>
            <a:off x="439538" y="242014"/>
            <a:ext cx="6852864" cy="246221"/>
          </a:xfrm>
          <a:prstGeom prst="rect">
            <a:avLst/>
          </a:prstGeom>
          <a:noFill/>
        </p:spPr>
        <p:txBody>
          <a:bodyPr wrap="square" rtlCol="0">
            <a:spAutoFit/>
          </a:bodyPr>
          <a:lstStyle/>
          <a:p>
            <a:r>
              <a:rPr lang="pl-PL" sz="1000" dirty="0"/>
              <a:t>www.ksiegowanaswoim.pl</a:t>
            </a:r>
          </a:p>
        </p:txBody>
      </p:sp>
      <p:sp>
        <p:nvSpPr>
          <p:cNvPr id="6" name="pole tekstowe 5">
            <a:extLst>
              <a:ext uri="{FF2B5EF4-FFF2-40B4-BE49-F238E27FC236}">
                <a16:creationId xmlns:a16="http://schemas.microsoft.com/office/drawing/2014/main" id="{49E15DA1-E999-5D44-B5E4-BD9F7D93053D}"/>
              </a:ext>
            </a:extLst>
          </p:cNvPr>
          <p:cNvSpPr txBox="1"/>
          <p:nvPr/>
        </p:nvSpPr>
        <p:spPr>
          <a:xfrm rot="16200000">
            <a:off x="-2986894" y="-1512708"/>
            <a:ext cx="6852864" cy="246221"/>
          </a:xfrm>
          <a:prstGeom prst="rect">
            <a:avLst/>
          </a:prstGeom>
          <a:noFill/>
        </p:spPr>
        <p:txBody>
          <a:bodyPr wrap="square" rtlCol="0">
            <a:spAutoFit/>
          </a:bodyPr>
          <a:lstStyle/>
          <a:p>
            <a:r>
              <a:rPr lang="pl-PL" sz="1000" dirty="0"/>
              <a:t>www.ksiegowanaswoim.pl</a:t>
            </a:r>
          </a:p>
        </p:txBody>
      </p:sp>
      <p:sp>
        <p:nvSpPr>
          <p:cNvPr id="10" name="Prostokąt 9">
            <a:extLst>
              <a:ext uri="{FF2B5EF4-FFF2-40B4-BE49-F238E27FC236}">
                <a16:creationId xmlns:a16="http://schemas.microsoft.com/office/drawing/2014/main" id="{0699E044-451B-E14F-B4C3-93BDF585F0EE}"/>
              </a:ext>
            </a:extLst>
          </p:cNvPr>
          <p:cNvSpPr/>
          <p:nvPr/>
        </p:nvSpPr>
        <p:spPr>
          <a:xfrm>
            <a:off x="-146268" y="5673227"/>
            <a:ext cx="12526628" cy="1325563"/>
          </a:xfrm>
          <a:prstGeom prst="rect">
            <a:avLst/>
          </a:prstGeom>
          <a:solidFill>
            <a:srgbClr val="D9C5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aphicFrame>
        <p:nvGraphicFramePr>
          <p:cNvPr id="9" name="Diagram 8">
            <a:extLst>
              <a:ext uri="{FF2B5EF4-FFF2-40B4-BE49-F238E27FC236}">
                <a16:creationId xmlns:a16="http://schemas.microsoft.com/office/drawing/2014/main" id="{7D2F12C7-EE6D-4C0E-852B-2E3FAAFDF549}"/>
              </a:ext>
            </a:extLst>
          </p:cNvPr>
          <p:cNvGraphicFramePr/>
          <p:nvPr>
            <p:extLst>
              <p:ext uri="{D42A27DB-BD31-4B8C-83A1-F6EECF244321}">
                <p14:modId xmlns:p14="http://schemas.microsoft.com/office/powerpoint/2010/main" val="2346710346"/>
              </p:ext>
            </p:extLst>
          </p:nvPr>
        </p:nvGraphicFramePr>
        <p:xfrm>
          <a:off x="2711394" y="1542554"/>
          <a:ext cx="7124369" cy="42062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227743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ierścień 9">
            <a:extLst>
              <a:ext uri="{FF2B5EF4-FFF2-40B4-BE49-F238E27FC236}">
                <a16:creationId xmlns:a16="http://schemas.microsoft.com/office/drawing/2014/main" id="{020F6D3A-A53A-4246-8932-868653BF308D}"/>
              </a:ext>
            </a:extLst>
          </p:cNvPr>
          <p:cNvSpPr/>
          <p:nvPr/>
        </p:nvSpPr>
        <p:spPr>
          <a:xfrm>
            <a:off x="9924418" y="4428164"/>
            <a:ext cx="3741282" cy="3657698"/>
          </a:xfrm>
          <a:prstGeom prst="donut">
            <a:avLst>
              <a:gd name="adj" fmla="val 10068"/>
            </a:avLst>
          </a:prstGeom>
          <a:solidFill>
            <a:srgbClr val="D9C5AA"/>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1" name="Pierścień 10">
            <a:extLst>
              <a:ext uri="{FF2B5EF4-FFF2-40B4-BE49-F238E27FC236}">
                <a16:creationId xmlns:a16="http://schemas.microsoft.com/office/drawing/2014/main" id="{6768460B-15E5-8243-AC2B-1FFCB43238FB}"/>
              </a:ext>
            </a:extLst>
          </p:cNvPr>
          <p:cNvSpPr/>
          <p:nvPr/>
        </p:nvSpPr>
        <p:spPr>
          <a:xfrm>
            <a:off x="11027860" y="3429000"/>
            <a:ext cx="3741282" cy="3657698"/>
          </a:xfrm>
          <a:prstGeom prst="donut">
            <a:avLst>
              <a:gd name="adj" fmla="val 4723"/>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2" name="pole tekstowe 11">
            <a:extLst>
              <a:ext uri="{FF2B5EF4-FFF2-40B4-BE49-F238E27FC236}">
                <a16:creationId xmlns:a16="http://schemas.microsoft.com/office/drawing/2014/main" id="{89786A5D-91A3-E84D-8F3F-348E755149B7}"/>
              </a:ext>
            </a:extLst>
          </p:cNvPr>
          <p:cNvSpPr txBox="1"/>
          <p:nvPr/>
        </p:nvSpPr>
        <p:spPr>
          <a:xfrm>
            <a:off x="9953588" y="151528"/>
            <a:ext cx="6852864" cy="246221"/>
          </a:xfrm>
          <a:prstGeom prst="rect">
            <a:avLst/>
          </a:prstGeom>
          <a:noFill/>
        </p:spPr>
        <p:txBody>
          <a:bodyPr wrap="square" rtlCol="0">
            <a:spAutoFit/>
          </a:bodyPr>
          <a:lstStyle/>
          <a:p>
            <a:r>
              <a:rPr lang="pl-PL" sz="1000" dirty="0"/>
              <a:t>www.ksiegowanaswoim.pl</a:t>
            </a:r>
          </a:p>
        </p:txBody>
      </p:sp>
      <p:sp>
        <p:nvSpPr>
          <p:cNvPr id="13" name="pole tekstowe 12">
            <a:extLst>
              <a:ext uri="{FF2B5EF4-FFF2-40B4-BE49-F238E27FC236}">
                <a16:creationId xmlns:a16="http://schemas.microsoft.com/office/drawing/2014/main" id="{6B8C7841-F267-8045-8926-746B8F5D807A}"/>
              </a:ext>
            </a:extLst>
          </p:cNvPr>
          <p:cNvSpPr txBox="1"/>
          <p:nvPr/>
        </p:nvSpPr>
        <p:spPr>
          <a:xfrm rot="5400000">
            <a:off x="8050478" y="3577960"/>
            <a:ext cx="6852864" cy="246221"/>
          </a:xfrm>
          <a:prstGeom prst="rect">
            <a:avLst/>
          </a:prstGeom>
          <a:noFill/>
        </p:spPr>
        <p:txBody>
          <a:bodyPr wrap="square" rtlCol="0">
            <a:spAutoFit/>
          </a:bodyPr>
          <a:lstStyle/>
          <a:p>
            <a:r>
              <a:rPr lang="pl-PL" sz="1000" dirty="0"/>
              <a:t>www.ksiegowanaswoim.pl</a:t>
            </a:r>
          </a:p>
        </p:txBody>
      </p:sp>
      <p:sp>
        <p:nvSpPr>
          <p:cNvPr id="2" name="pole tekstowe 1">
            <a:extLst>
              <a:ext uri="{FF2B5EF4-FFF2-40B4-BE49-F238E27FC236}">
                <a16:creationId xmlns:a16="http://schemas.microsoft.com/office/drawing/2014/main" id="{9C9D9110-A8C8-495E-8DF4-E977478A093B}"/>
              </a:ext>
            </a:extLst>
          </p:cNvPr>
          <p:cNvSpPr txBox="1"/>
          <p:nvPr/>
        </p:nvSpPr>
        <p:spPr>
          <a:xfrm>
            <a:off x="2308729" y="397749"/>
            <a:ext cx="7574541" cy="769441"/>
          </a:xfrm>
          <a:prstGeom prst="rect">
            <a:avLst/>
          </a:prstGeom>
          <a:noFill/>
        </p:spPr>
        <p:txBody>
          <a:bodyPr wrap="square" rtlCol="0">
            <a:spAutoFit/>
          </a:bodyPr>
          <a:lstStyle/>
          <a:p>
            <a:pPr algn="ctr"/>
            <a:r>
              <a:rPr lang="pl-PL" sz="4400" b="1" dirty="0">
                <a:latin typeface="+mj-lt"/>
              </a:rPr>
              <a:t>Opodatkowanie</a:t>
            </a:r>
          </a:p>
        </p:txBody>
      </p:sp>
      <p:graphicFrame>
        <p:nvGraphicFramePr>
          <p:cNvPr id="3" name="Diagram 2">
            <a:extLst>
              <a:ext uri="{FF2B5EF4-FFF2-40B4-BE49-F238E27FC236}">
                <a16:creationId xmlns:a16="http://schemas.microsoft.com/office/drawing/2014/main" id="{8BE95292-F5EB-4F0D-8885-654232D1E41F}"/>
              </a:ext>
            </a:extLst>
          </p:cNvPr>
          <p:cNvGraphicFramePr/>
          <p:nvPr>
            <p:extLst>
              <p:ext uri="{D42A27DB-BD31-4B8C-83A1-F6EECF244321}">
                <p14:modId xmlns:p14="http://schemas.microsoft.com/office/powerpoint/2010/main" val="2783428058"/>
              </p:ext>
            </p:extLst>
          </p:nvPr>
        </p:nvGraphicFramePr>
        <p:xfrm>
          <a:off x="2467939" y="1377583"/>
          <a:ext cx="7256120" cy="44943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43955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ierścień 9">
            <a:extLst>
              <a:ext uri="{FF2B5EF4-FFF2-40B4-BE49-F238E27FC236}">
                <a16:creationId xmlns:a16="http://schemas.microsoft.com/office/drawing/2014/main" id="{020F6D3A-A53A-4246-8932-868653BF308D}"/>
              </a:ext>
            </a:extLst>
          </p:cNvPr>
          <p:cNvSpPr/>
          <p:nvPr/>
        </p:nvSpPr>
        <p:spPr>
          <a:xfrm>
            <a:off x="9924418" y="4428164"/>
            <a:ext cx="3741282" cy="3657698"/>
          </a:xfrm>
          <a:prstGeom prst="donut">
            <a:avLst>
              <a:gd name="adj" fmla="val 10068"/>
            </a:avLst>
          </a:prstGeom>
          <a:solidFill>
            <a:srgbClr val="D9C5AA"/>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1" name="Pierścień 10">
            <a:extLst>
              <a:ext uri="{FF2B5EF4-FFF2-40B4-BE49-F238E27FC236}">
                <a16:creationId xmlns:a16="http://schemas.microsoft.com/office/drawing/2014/main" id="{6768460B-15E5-8243-AC2B-1FFCB43238FB}"/>
              </a:ext>
            </a:extLst>
          </p:cNvPr>
          <p:cNvSpPr/>
          <p:nvPr/>
        </p:nvSpPr>
        <p:spPr>
          <a:xfrm>
            <a:off x="11027860" y="3429000"/>
            <a:ext cx="3741282" cy="3657698"/>
          </a:xfrm>
          <a:prstGeom prst="donut">
            <a:avLst>
              <a:gd name="adj" fmla="val 4723"/>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2" name="pole tekstowe 11">
            <a:extLst>
              <a:ext uri="{FF2B5EF4-FFF2-40B4-BE49-F238E27FC236}">
                <a16:creationId xmlns:a16="http://schemas.microsoft.com/office/drawing/2014/main" id="{89786A5D-91A3-E84D-8F3F-348E755149B7}"/>
              </a:ext>
            </a:extLst>
          </p:cNvPr>
          <p:cNvSpPr txBox="1"/>
          <p:nvPr/>
        </p:nvSpPr>
        <p:spPr>
          <a:xfrm>
            <a:off x="9953588" y="151528"/>
            <a:ext cx="6852864" cy="246221"/>
          </a:xfrm>
          <a:prstGeom prst="rect">
            <a:avLst/>
          </a:prstGeom>
          <a:noFill/>
        </p:spPr>
        <p:txBody>
          <a:bodyPr wrap="square" rtlCol="0">
            <a:spAutoFit/>
          </a:bodyPr>
          <a:lstStyle/>
          <a:p>
            <a:r>
              <a:rPr lang="pl-PL" sz="1000" dirty="0"/>
              <a:t>www.ksiegowanaswoim.pl</a:t>
            </a:r>
          </a:p>
        </p:txBody>
      </p:sp>
      <p:sp>
        <p:nvSpPr>
          <p:cNvPr id="13" name="pole tekstowe 12">
            <a:extLst>
              <a:ext uri="{FF2B5EF4-FFF2-40B4-BE49-F238E27FC236}">
                <a16:creationId xmlns:a16="http://schemas.microsoft.com/office/drawing/2014/main" id="{6B8C7841-F267-8045-8926-746B8F5D807A}"/>
              </a:ext>
            </a:extLst>
          </p:cNvPr>
          <p:cNvSpPr txBox="1"/>
          <p:nvPr/>
        </p:nvSpPr>
        <p:spPr>
          <a:xfrm rot="5400000">
            <a:off x="8050478" y="3577960"/>
            <a:ext cx="6852864" cy="246221"/>
          </a:xfrm>
          <a:prstGeom prst="rect">
            <a:avLst/>
          </a:prstGeom>
          <a:noFill/>
        </p:spPr>
        <p:txBody>
          <a:bodyPr wrap="square" rtlCol="0">
            <a:spAutoFit/>
          </a:bodyPr>
          <a:lstStyle/>
          <a:p>
            <a:r>
              <a:rPr lang="pl-PL" sz="1000" dirty="0"/>
              <a:t>www.ksiegowanaswoim.pl</a:t>
            </a:r>
          </a:p>
        </p:txBody>
      </p:sp>
      <p:sp>
        <p:nvSpPr>
          <p:cNvPr id="2" name="pole tekstowe 1">
            <a:extLst>
              <a:ext uri="{FF2B5EF4-FFF2-40B4-BE49-F238E27FC236}">
                <a16:creationId xmlns:a16="http://schemas.microsoft.com/office/drawing/2014/main" id="{9C9D9110-A8C8-495E-8DF4-E977478A093B}"/>
              </a:ext>
            </a:extLst>
          </p:cNvPr>
          <p:cNvSpPr txBox="1"/>
          <p:nvPr/>
        </p:nvSpPr>
        <p:spPr>
          <a:xfrm>
            <a:off x="6091159" y="2659559"/>
            <a:ext cx="7574541" cy="707886"/>
          </a:xfrm>
          <a:prstGeom prst="rect">
            <a:avLst/>
          </a:prstGeom>
          <a:noFill/>
        </p:spPr>
        <p:txBody>
          <a:bodyPr wrap="square" rtlCol="0">
            <a:spAutoFit/>
          </a:bodyPr>
          <a:lstStyle/>
          <a:p>
            <a:pPr algn="ctr"/>
            <a:r>
              <a:rPr lang="pl-PL" sz="4000" b="1" dirty="0">
                <a:latin typeface="+mj-lt"/>
              </a:rPr>
              <a:t>Opodatkowanie CIT</a:t>
            </a:r>
          </a:p>
        </p:txBody>
      </p:sp>
      <p:pic>
        <p:nvPicPr>
          <p:cNvPr id="5" name="Obraz 4">
            <a:extLst>
              <a:ext uri="{FF2B5EF4-FFF2-40B4-BE49-F238E27FC236}">
                <a16:creationId xmlns:a16="http://schemas.microsoft.com/office/drawing/2014/main" id="{E79D62DD-0282-4DD5-7FC8-8C26C9A9B023}"/>
              </a:ext>
            </a:extLst>
          </p:cNvPr>
          <p:cNvPicPr>
            <a:picLocks noChangeAspect="1"/>
          </p:cNvPicPr>
          <p:nvPr/>
        </p:nvPicPr>
        <p:blipFill>
          <a:blip r:embed="rId3"/>
          <a:stretch>
            <a:fillRect/>
          </a:stretch>
        </p:blipFill>
        <p:spPr>
          <a:xfrm>
            <a:off x="4675557" y="-1"/>
            <a:ext cx="2838760" cy="6852865"/>
          </a:xfrm>
          <a:prstGeom prst="rect">
            <a:avLst/>
          </a:prstGeom>
        </p:spPr>
      </p:pic>
    </p:spTree>
    <p:extLst>
      <p:ext uri="{BB962C8B-B14F-4D97-AF65-F5344CB8AC3E}">
        <p14:creationId xmlns:p14="http://schemas.microsoft.com/office/powerpoint/2010/main" val="104354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ierścień 9">
            <a:extLst>
              <a:ext uri="{FF2B5EF4-FFF2-40B4-BE49-F238E27FC236}">
                <a16:creationId xmlns:a16="http://schemas.microsoft.com/office/drawing/2014/main" id="{020F6D3A-A53A-4246-8932-868653BF308D}"/>
              </a:ext>
            </a:extLst>
          </p:cNvPr>
          <p:cNvSpPr/>
          <p:nvPr/>
        </p:nvSpPr>
        <p:spPr>
          <a:xfrm>
            <a:off x="9924418" y="4428164"/>
            <a:ext cx="3741282" cy="3657698"/>
          </a:xfrm>
          <a:prstGeom prst="donut">
            <a:avLst>
              <a:gd name="adj" fmla="val 10068"/>
            </a:avLst>
          </a:prstGeom>
          <a:solidFill>
            <a:srgbClr val="D9C5AA"/>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1" name="Pierścień 10">
            <a:extLst>
              <a:ext uri="{FF2B5EF4-FFF2-40B4-BE49-F238E27FC236}">
                <a16:creationId xmlns:a16="http://schemas.microsoft.com/office/drawing/2014/main" id="{6768460B-15E5-8243-AC2B-1FFCB43238FB}"/>
              </a:ext>
            </a:extLst>
          </p:cNvPr>
          <p:cNvSpPr/>
          <p:nvPr/>
        </p:nvSpPr>
        <p:spPr>
          <a:xfrm>
            <a:off x="11027860" y="3429000"/>
            <a:ext cx="3741282" cy="3657698"/>
          </a:xfrm>
          <a:prstGeom prst="donut">
            <a:avLst>
              <a:gd name="adj" fmla="val 4723"/>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2" name="pole tekstowe 11">
            <a:extLst>
              <a:ext uri="{FF2B5EF4-FFF2-40B4-BE49-F238E27FC236}">
                <a16:creationId xmlns:a16="http://schemas.microsoft.com/office/drawing/2014/main" id="{89786A5D-91A3-E84D-8F3F-348E755149B7}"/>
              </a:ext>
            </a:extLst>
          </p:cNvPr>
          <p:cNvSpPr txBox="1"/>
          <p:nvPr/>
        </p:nvSpPr>
        <p:spPr>
          <a:xfrm>
            <a:off x="9953588" y="151528"/>
            <a:ext cx="6852864" cy="246221"/>
          </a:xfrm>
          <a:prstGeom prst="rect">
            <a:avLst/>
          </a:prstGeom>
          <a:noFill/>
        </p:spPr>
        <p:txBody>
          <a:bodyPr wrap="square" rtlCol="0">
            <a:spAutoFit/>
          </a:bodyPr>
          <a:lstStyle/>
          <a:p>
            <a:r>
              <a:rPr lang="pl-PL" sz="1000" dirty="0"/>
              <a:t>www.ksiegowanaswoim.pl</a:t>
            </a:r>
          </a:p>
        </p:txBody>
      </p:sp>
      <p:sp>
        <p:nvSpPr>
          <p:cNvPr id="13" name="pole tekstowe 12">
            <a:extLst>
              <a:ext uri="{FF2B5EF4-FFF2-40B4-BE49-F238E27FC236}">
                <a16:creationId xmlns:a16="http://schemas.microsoft.com/office/drawing/2014/main" id="{6B8C7841-F267-8045-8926-746B8F5D807A}"/>
              </a:ext>
            </a:extLst>
          </p:cNvPr>
          <p:cNvSpPr txBox="1"/>
          <p:nvPr/>
        </p:nvSpPr>
        <p:spPr>
          <a:xfrm rot="5400000">
            <a:off x="8050478" y="3577960"/>
            <a:ext cx="6852864" cy="246221"/>
          </a:xfrm>
          <a:prstGeom prst="rect">
            <a:avLst/>
          </a:prstGeom>
          <a:noFill/>
        </p:spPr>
        <p:txBody>
          <a:bodyPr wrap="square" rtlCol="0">
            <a:spAutoFit/>
          </a:bodyPr>
          <a:lstStyle/>
          <a:p>
            <a:r>
              <a:rPr lang="pl-PL" sz="1000" dirty="0"/>
              <a:t>www.ksiegowanaswoim.pl</a:t>
            </a:r>
          </a:p>
        </p:txBody>
      </p:sp>
      <p:sp>
        <p:nvSpPr>
          <p:cNvPr id="2" name="pole tekstowe 1">
            <a:extLst>
              <a:ext uri="{FF2B5EF4-FFF2-40B4-BE49-F238E27FC236}">
                <a16:creationId xmlns:a16="http://schemas.microsoft.com/office/drawing/2014/main" id="{9C9D9110-A8C8-495E-8DF4-E977478A093B}"/>
              </a:ext>
            </a:extLst>
          </p:cNvPr>
          <p:cNvSpPr txBox="1"/>
          <p:nvPr/>
        </p:nvSpPr>
        <p:spPr>
          <a:xfrm>
            <a:off x="8329188" y="2429836"/>
            <a:ext cx="4590107" cy="1261884"/>
          </a:xfrm>
          <a:prstGeom prst="rect">
            <a:avLst/>
          </a:prstGeom>
          <a:noFill/>
        </p:spPr>
        <p:txBody>
          <a:bodyPr wrap="square" rtlCol="0">
            <a:spAutoFit/>
          </a:bodyPr>
          <a:lstStyle/>
          <a:p>
            <a:pPr algn="ctr"/>
            <a:r>
              <a:rPr lang="pl-PL" sz="3800" b="1" dirty="0">
                <a:latin typeface="+mj-lt"/>
              </a:rPr>
              <a:t>Opodatkowanie </a:t>
            </a:r>
          </a:p>
          <a:p>
            <a:pPr algn="ctr"/>
            <a:r>
              <a:rPr lang="pl-PL" sz="3800" b="1" dirty="0">
                <a:latin typeface="+mj-lt"/>
              </a:rPr>
              <a:t>PIT</a:t>
            </a:r>
          </a:p>
        </p:txBody>
      </p:sp>
      <p:pic>
        <p:nvPicPr>
          <p:cNvPr id="4" name="Obraz 3">
            <a:extLst>
              <a:ext uri="{FF2B5EF4-FFF2-40B4-BE49-F238E27FC236}">
                <a16:creationId xmlns:a16="http://schemas.microsoft.com/office/drawing/2014/main" id="{7AB9DE79-C966-D6B3-C620-B69D3536A46D}"/>
              </a:ext>
            </a:extLst>
          </p:cNvPr>
          <p:cNvPicPr>
            <a:picLocks noChangeAspect="1"/>
          </p:cNvPicPr>
          <p:nvPr/>
        </p:nvPicPr>
        <p:blipFill>
          <a:blip r:embed="rId3"/>
          <a:stretch>
            <a:fillRect/>
          </a:stretch>
        </p:blipFill>
        <p:spPr>
          <a:xfrm>
            <a:off x="3114675" y="290512"/>
            <a:ext cx="5962650" cy="6276975"/>
          </a:xfrm>
          <a:prstGeom prst="rect">
            <a:avLst/>
          </a:prstGeom>
        </p:spPr>
      </p:pic>
    </p:spTree>
    <p:extLst>
      <p:ext uri="{BB962C8B-B14F-4D97-AF65-F5344CB8AC3E}">
        <p14:creationId xmlns:p14="http://schemas.microsoft.com/office/powerpoint/2010/main" val="8464929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ierścień 9">
            <a:extLst>
              <a:ext uri="{FF2B5EF4-FFF2-40B4-BE49-F238E27FC236}">
                <a16:creationId xmlns:a16="http://schemas.microsoft.com/office/drawing/2014/main" id="{020F6D3A-A53A-4246-8932-868653BF308D}"/>
              </a:ext>
            </a:extLst>
          </p:cNvPr>
          <p:cNvSpPr/>
          <p:nvPr/>
        </p:nvSpPr>
        <p:spPr>
          <a:xfrm>
            <a:off x="9924418" y="4428164"/>
            <a:ext cx="3741282" cy="3657698"/>
          </a:xfrm>
          <a:prstGeom prst="donut">
            <a:avLst>
              <a:gd name="adj" fmla="val 10068"/>
            </a:avLst>
          </a:prstGeom>
          <a:solidFill>
            <a:srgbClr val="D9C5AA"/>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1" name="Pierścień 10">
            <a:extLst>
              <a:ext uri="{FF2B5EF4-FFF2-40B4-BE49-F238E27FC236}">
                <a16:creationId xmlns:a16="http://schemas.microsoft.com/office/drawing/2014/main" id="{6768460B-15E5-8243-AC2B-1FFCB43238FB}"/>
              </a:ext>
            </a:extLst>
          </p:cNvPr>
          <p:cNvSpPr/>
          <p:nvPr/>
        </p:nvSpPr>
        <p:spPr>
          <a:xfrm>
            <a:off x="11027860" y="3429000"/>
            <a:ext cx="3741282" cy="3657698"/>
          </a:xfrm>
          <a:prstGeom prst="donut">
            <a:avLst>
              <a:gd name="adj" fmla="val 4723"/>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2" name="pole tekstowe 11">
            <a:extLst>
              <a:ext uri="{FF2B5EF4-FFF2-40B4-BE49-F238E27FC236}">
                <a16:creationId xmlns:a16="http://schemas.microsoft.com/office/drawing/2014/main" id="{89786A5D-91A3-E84D-8F3F-348E755149B7}"/>
              </a:ext>
            </a:extLst>
          </p:cNvPr>
          <p:cNvSpPr txBox="1"/>
          <p:nvPr/>
        </p:nvSpPr>
        <p:spPr>
          <a:xfrm>
            <a:off x="9953588" y="151528"/>
            <a:ext cx="6852864" cy="246221"/>
          </a:xfrm>
          <a:prstGeom prst="rect">
            <a:avLst/>
          </a:prstGeom>
          <a:noFill/>
        </p:spPr>
        <p:txBody>
          <a:bodyPr wrap="square" rtlCol="0">
            <a:spAutoFit/>
          </a:bodyPr>
          <a:lstStyle/>
          <a:p>
            <a:r>
              <a:rPr lang="pl-PL" sz="1000" dirty="0"/>
              <a:t>www.ksiegowanaswoim.pl</a:t>
            </a:r>
          </a:p>
        </p:txBody>
      </p:sp>
      <p:sp>
        <p:nvSpPr>
          <p:cNvPr id="13" name="pole tekstowe 12">
            <a:extLst>
              <a:ext uri="{FF2B5EF4-FFF2-40B4-BE49-F238E27FC236}">
                <a16:creationId xmlns:a16="http://schemas.microsoft.com/office/drawing/2014/main" id="{6B8C7841-F267-8045-8926-746B8F5D807A}"/>
              </a:ext>
            </a:extLst>
          </p:cNvPr>
          <p:cNvSpPr txBox="1"/>
          <p:nvPr/>
        </p:nvSpPr>
        <p:spPr>
          <a:xfrm rot="5400000">
            <a:off x="8050478" y="3577960"/>
            <a:ext cx="6852864" cy="246221"/>
          </a:xfrm>
          <a:prstGeom prst="rect">
            <a:avLst/>
          </a:prstGeom>
          <a:noFill/>
        </p:spPr>
        <p:txBody>
          <a:bodyPr wrap="square" rtlCol="0">
            <a:spAutoFit/>
          </a:bodyPr>
          <a:lstStyle/>
          <a:p>
            <a:r>
              <a:rPr lang="pl-PL" sz="1000" dirty="0"/>
              <a:t>www.ksiegowanaswoim.pl</a:t>
            </a:r>
          </a:p>
        </p:txBody>
      </p:sp>
      <p:sp>
        <p:nvSpPr>
          <p:cNvPr id="2" name="pole tekstowe 1">
            <a:extLst>
              <a:ext uri="{FF2B5EF4-FFF2-40B4-BE49-F238E27FC236}">
                <a16:creationId xmlns:a16="http://schemas.microsoft.com/office/drawing/2014/main" id="{9C9D9110-A8C8-495E-8DF4-E977478A093B}"/>
              </a:ext>
            </a:extLst>
          </p:cNvPr>
          <p:cNvSpPr txBox="1"/>
          <p:nvPr/>
        </p:nvSpPr>
        <p:spPr>
          <a:xfrm>
            <a:off x="2308729" y="397749"/>
            <a:ext cx="7574541" cy="769441"/>
          </a:xfrm>
          <a:prstGeom prst="rect">
            <a:avLst/>
          </a:prstGeom>
          <a:noFill/>
        </p:spPr>
        <p:txBody>
          <a:bodyPr wrap="square" rtlCol="0">
            <a:spAutoFit/>
          </a:bodyPr>
          <a:lstStyle/>
          <a:p>
            <a:pPr algn="ctr"/>
            <a:r>
              <a:rPr lang="pl-PL" sz="4400" b="1" dirty="0">
                <a:latin typeface="+mj-lt"/>
              </a:rPr>
              <a:t>Opodatkowanie beneficjentów</a:t>
            </a:r>
          </a:p>
        </p:txBody>
      </p:sp>
      <p:graphicFrame>
        <p:nvGraphicFramePr>
          <p:cNvPr id="4" name="Diagram 3">
            <a:extLst>
              <a:ext uri="{FF2B5EF4-FFF2-40B4-BE49-F238E27FC236}">
                <a16:creationId xmlns:a16="http://schemas.microsoft.com/office/drawing/2014/main" id="{4754BDE6-C0FF-BED9-0496-E88BC3D5D28C}"/>
              </a:ext>
            </a:extLst>
          </p:cNvPr>
          <p:cNvGraphicFramePr/>
          <p:nvPr>
            <p:extLst>
              <p:ext uri="{D42A27DB-BD31-4B8C-83A1-F6EECF244321}">
                <p14:modId xmlns:p14="http://schemas.microsoft.com/office/powerpoint/2010/main" val="856919186"/>
              </p:ext>
            </p:extLst>
          </p:nvPr>
        </p:nvGraphicFramePr>
        <p:xfrm>
          <a:off x="1916820" y="1369940"/>
          <a:ext cx="8358360" cy="4988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31746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ierścień 9">
            <a:extLst>
              <a:ext uri="{FF2B5EF4-FFF2-40B4-BE49-F238E27FC236}">
                <a16:creationId xmlns:a16="http://schemas.microsoft.com/office/drawing/2014/main" id="{020F6D3A-A53A-4246-8932-868653BF308D}"/>
              </a:ext>
            </a:extLst>
          </p:cNvPr>
          <p:cNvSpPr/>
          <p:nvPr/>
        </p:nvSpPr>
        <p:spPr>
          <a:xfrm>
            <a:off x="9924418" y="4428164"/>
            <a:ext cx="3741282" cy="3657698"/>
          </a:xfrm>
          <a:prstGeom prst="donut">
            <a:avLst>
              <a:gd name="adj" fmla="val 10068"/>
            </a:avLst>
          </a:prstGeom>
          <a:solidFill>
            <a:srgbClr val="D9C5AA"/>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1" name="Pierścień 10">
            <a:extLst>
              <a:ext uri="{FF2B5EF4-FFF2-40B4-BE49-F238E27FC236}">
                <a16:creationId xmlns:a16="http://schemas.microsoft.com/office/drawing/2014/main" id="{6768460B-15E5-8243-AC2B-1FFCB43238FB}"/>
              </a:ext>
            </a:extLst>
          </p:cNvPr>
          <p:cNvSpPr/>
          <p:nvPr/>
        </p:nvSpPr>
        <p:spPr>
          <a:xfrm>
            <a:off x="11027860" y="3429000"/>
            <a:ext cx="3741282" cy="3657698"/>
          </a:xfrm>
          <a:prstGeom prst="donut">
            <a:avLst>
              <a:gd name="adj" fmla="val 4723"/>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2" name="pole tekstowe 11">
            <a:extLst>
              <a:ext uri="{FF2B5EF4-FFF2-40B4-BE49-F238E27FC236}">
                <a16:creationId xmlns:a16="http://schemas.microsoft.com/office/drawing/2014/main" id="{89786A5D-91A3-E84D-8F3F-348E755149B7}"/>
              </a:ext>
            </a:extLst>
          </p:cNvPr>
          <p:cNvSpPr txBox="1"/>
          <p:nvPr/>
        </p:nvSpPr>
        <p:spPr>
          <a:xfrm>
            <a:off x="9953588" y="151528"/>
            <a:ext cx="6852864" cy="246221"/>
          </a:xfrm>
          <a:prstGeom prst="rect">
            <a:avLst/>
          </a:prstGeom>
          <a:noFill/>
        </p:spPr>
        <p:txBody>
          <a:bodyPr wrap="square" rtlCol="0">
            <a:spAutoFit/>
          </a:bodyPr>
          <a:lstStyle/>
          <a:p>
            <a:r>
              <a:rPr lang="pl-PL" sz="1000" dirty="0"/>
              <a:t>www.ksiegowanaswoim.pl</a:t>
            </a:r>
          </a:p>
        </p:txBody>
      </p:sp>
      <p:sp>
        <p:nvSpPr>
          <p:cNvPr id="13" name="pole tekstowe 12">
            <a:extLst>
              <a:ext uri="{FF2B5EF4-FFF2-40B4-BE49-F238E27FC236}">
                <a16:creationId xmlns:a16="http://schemas.microsoft.com/office/drawing/2014/main" id="{6B8C7841-F267-8045-8926-746B8F5D807A}"/>
              </a:ext>
            </a:extLst>
          </p:cNvPr>
          <p:cNvSpPr txBox="1"/>
          <p:nvPr/>
        </p:nvSpPr>
        <p:spPr>
          <a:xfrm rot="5400000">
            <a:off x="8050478" y="3577960"/>
            <a:ext cx="6852864" cy="246221"/>
          </a:xfrm>
          <a:prstGeom prst="rect">
            <a:avLst/>
          </a:prstGeom>
          <a:noFill/>
        </p:spPr>
        <p:txBody>
          <a:bodyPr wrap="square" rtlCol="0">
            <a:spAutoFit/>
          </a:bodyPr>
          <a:lstStyle/>
          <a:p>
            <a:r>
              <a:rPr lang="pl-PL" sz="1000" dirty="0"/>
              <a:t>www.ksiegowanaswoim.pl</a:t>
            </a:r>
          </a:p>
        </p:txBody>
      </p:sp>
      <p:sp>
        <p:nvSpPr>
          <p:cNvPr id="2" name="pole tekstowe 1">
            <a:extLst>
              <a:ext uri="{FF2B5EF4-FFF2-40B4-BE49-F238E27FC236}">
                <a16:creationId xmlns:a16="http://schemas.microsoft.com/office/drawing/2014/main" id="{9C9D9110-A8C8-495E-8DF4-E977478A093B}"/>
              </a:ext>
            </a:extLst>
          </p:cNvPr>
          <p:cNvSpPr txBox="1"/>
          <p:nvPr/>
        </p:nvSpPr>
        <p:spPr>
          <a:xfrm>
            <a:off x="2308727" y="151528"/>
            <a:ext cx="7574541" cy="2123658"/>
          </a:xfrm>
          <a:prstGeom prst="rect">
            <a:avLst/>
          </a:prstGeom>
          <a:noFill/>
        </p:spPr>
        <p:txBody>
          <a:bodyPr wrap="square" rtlCol="0">
            <a:spAutoFit/>
          </a:bodyPr>
          <a:lstStyle/>
          <a:p>
            <a:pPr algn="ctr"/>
            <a:r>
              <a:rPr lang="pl-PL" sz="4400" b="1" dirty="0">
                <a:latin typeface="+mj-lt"/>
              </a:rPr>
              <a:t>Odpowiedzialność za zobowiązania podatkowe fundacji rodzinnej</a:t>
            </a:r>
          </a:p>
        </p:txBody>
      </p:sp>
      <p:graphicFrame>
        <p:nvGraphicFramePr>
          <p:cNvPr id="3" name="Diagram 2">
            <a:extLst>
              <a:ext uri="{FF2B5EF4-FFF2-40B4-BE49-F238E27FC236}">
                <a16:creationId xmlns:a16="http://schemas.microsoft.com/office/drawing/2014/main" id="{8BE95292-F5EB-4F0D-8885-654232D1E41F}"/>
              </a:ext>
            </a:extLst>
          </p:cNvPr>
          <p:cNvGraphicFramePr/>
          <p:nvPr>
            <p:extLst>
              <p:ext uri="{D42A27DB-BD31-4B8C-83A1-F6EECF244321}">
                <p14:modId xmlns:p14="http://schemas.microsoft.com/office/powerpoint/2010/main" val="852588355"/>
              </p:ext>
            </p:extLst>
          </p:nvPr>
        </p:nvGraphicFramePr>
        <p:xfrm>
          <a:off x="2048781" y="2259714"/>
          <a:ext cx="8094435" cy="36576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50050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4EF982-D904-AE40-844C-5B02F7B81B5B}"/>
              </a:ext>
            </a:extLst>
          </p:cNvPr>
          <p:cNvSpPr>
            <a:spLocks noGrp="1"/>
          </p:cNvSpPr>
          <p:nvPr>
            <p:ph type="title"/>
          </p:nvPr>
        </p:nvSpPr>
        <p:spPr>
          <a:xfrm>
            <a:off x="838200" y="2334685"/>
            <a:ext cx="10515600" cy="1325563"/>
          </a:xfrm>
        </p:spPr>
        <p:txBody>
          <a:bodyPr>
            <a:normAutofit/>
          </a:bodyPr>
          <a:lstStyle/>
          <a:p>
            <a:pPr algn="ctr"/>
            <a:r>
              <a:rPr lang="pl-PL" sz="6000" b="1" dirty="0">
                <a:solidFill>
                  <a:srgbClr val="823C0C"/>
                </a:solidFill>
              </a:rPr>
              <a:t>Pytania i odpowiedzi</a:t>
            </a:r>
          </a:p>
        </p:txBody>
      </p:sp>
      <p:pic>
        <p:nvPicPr>
          <p:cNvPr id="4" name="Obraz 3">
            <a:extLst>
              <a:ext uri="{FF2B5EF4-FFF2-40B4-BE49-F238E27FC236}">
                <a16:creationId xmlns:a16="http://schemas.microsoft.com/office/drawing/2014/main" id="{9CA78554-AE80-1C41-9637-6D90BABE731F}"/>
              </a:ext>
            </a:extLst>
          </p:cNvPr>
          <p:cNvPicPr>
            <a:picLocks noChangeAspect="1"/>
          </p:cNvPicPr>
          <p:nvPr/>
        </p:nvPicPr>
        <p:blipFill>
          <a:blip r:embed="rId2"/>
          <a:stretch>
            <a:fillRect/>
          </a:stretch>
        </p:blipFill>
        <p:spPr>
          <a:xfrm>
            <a:off x="11353800" y="86022"/>
            <a:ext cx="686656" cy="958156"/>
          </a:xfrm>
          <a:prstGeom prst="rect">
            <a:avLst/>
          </a:prstGeom>
        </p:spPr>
      </p:pic>
      <p:sp>
        <p:nvSpPr>
          <p:cNvPr id="5" name="pole tekstowe 4">
            <a:extLst>
              <a:ext uri="{FF2B5EF4-FFF2-40B4-BE49-F238E27FC236}">
                <a16:creationId xmlns:a16="http://schemas.microsoft.com/office/drawing/2014/main" id="{2914C624-60FF-1F40-831C-C2FFA7FE762D}"/>
              </a:ext>
            </a:extLst>
          </p:cNvPr>
          <p:cNvSpPr txBox="1"/>
          <p:nvPr/>
        </p:nvSpPr>
        <p:spPr>
          <a:xfrm>
            <a:off x="316428" y="6423899"/>
            <a:ext cx="6852864" cy="246221"/>
          </a:xfrm>
          <a:prstGeom prst="rect">
            <a:avLst/>
          </a:prstGeom>
          <a:noFill/>
        </p:spPr>
        <p:txBody>
          <a:bodyPr wrap="square" rtlCol="0">
            <a:spAutoFit/>
          </a:bodyPr>
          <a:lstStyle/>
          <a:p>
            <a:r>
              <a:rPr lang="pl-PL" sz="1000" dirty="0"/>
              <a:t>www.ksiegowanaswoim.pl</a:t>
            </a:r>
          </a:p>
        </p:txBody>
      </p:sp>
      <p:sp>
        <p:nvSpPr>
          <p:cNvPr id="6" name="pole tekstowe 5">
            <a:extLst>
              <a:ext uri="{FF2B5EF4-FFF2-40B4-BE49-F238E27FC236}">
                <a16:creationId xmlns:a16="http://schemas.microsoft.com/office/drawing/2014/main" id="{49E15DA1-E999-5D44-B5E4-BD9F7D93053D}"/>
              </a:ext>
            </a:extLst>
          </p:cNvPr>
          <p:cNvSpPr txBox="1"/>
          <p:nvPr/>
        </p:nvSpPr>
        <p:spPr>
          <a:xfrm rot="16200000">
            <a:off x="-3110005" y="2874357"/>
            <a:ext cx="6852864" cy="246221"/>
          </a:xfrm>
          <a:prstGeom prst="rect">
            <a:avLst/>
          </a:prstGeom>
          <a:noFill/>
        </p:spPr>
        <p:txBody>
          <a:bodyPr wrap="square" rtlCol="0">
            <a:spAutoFit/>
          </a:bodyPr>
          <a:lstStyle/>
          <a:p>
            <a:r>
              <a:rPr lang="pl-PL" sz="1000" dirty="0"/>
              <a:t>www.ksiegowanaswoim.pl</a:t>
            </a:r>
          </a:p>
        </p:txBody>
      </p:sp>
      <p:sp>
        <p:nvSpPr>
          <p:cNvPr id="8" name="Trójkąt prostokątny 7">
            <a:extLst>
              <a:ext uri="{FF2B5EF4-FFF2-40B4-BE49-F238E27FC236}">
                <a16:creationId xmlns:a16="http://schemas.microsoft.com/office/drawing/2014/main" id="{2953E0B2-CF84-D348-8BC0-9274B9245E58}"/>
              </a:ext>
            </a:extLst>
          </p:cNvPr>
          <p:cNvSpPr/>
          <p:nvPr/>
        </p:nvSpPr>
        <p:spPr>
          <a:xfrm rot="16200000">
            <a:off x="11027064" y="5632380"/>
            <a:ext cx="1209849" cy="1220056"/>
          </a:xfrm>
          <a:prstGeom prst="rtTriangle">
            <a:avLst/>
          </a:prstGeom>
          <a:solidFill>
            <a:srgbClr val="D9C5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asek ukośny 8">
            <a:extLst>
              <a:ext uri="{FF2B5EF4-FFF2-40B4-BE49-F238E27FC236}">
                <a16:creationId xmlns:a16="http://schemas.microsoft.com/office/drawing/2014/main" id="{7F8BFCBC-8028-9B43-959B-AE8E217A8B42}"/>
              </a:ext>
            </a:extLst>
          </p:cNvPr>
          <p:cNvSpPr/>
          <p:nvPr/>
        </p:nvSpPr>
        <p:spPr>
          <a:xfrm rot="10800000">
            <a:off x="9576122" y="4202130"/>
            <a:ext cx="2615877" cy="2655870"/>
          </a:xfrm>
          <a:prstGeom prst="diagStripe">
            <a:avLst>
              <a:gd name="adj" fmla="val 53449"/>
            </a:avLst>
          </a:prstGeom>
          <a:solidFill>
            <a:srgbClr val="D9C1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04793759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E1092F-56AE-9048-A545-C5D830C895D1}"/>
              </a:ext>
            </a:extLst>
          </p:cNvPr>
          <p:cNvSpPr>
            <a:spLocks noGrp="1"/>
          </p:cNvSpPr>
          <p:nvPr>
            <p:ph type="title"/>
          </p:nvPr>
        </p:nvSpPr>
        <p:spPr/>
        <p:txBody>
          <a:bodyPr/>
          <a:lstStyle/>
          <a:p>
            <a:pPr algn="ctr"/>
            <a:r>
              <a:rPr lang="pl-PL" b="1" dirty="0"/>
              <a:t>Jak ustalić podstawę opodatkowania fundacji rodzinnej? </a:t>
            </a:r>
          </a:p>
        </p:txBody>
      </p:sp>
      <p:sp>
        <p:nvSpPr>
          <p:cNvPr id="10" name="Pierścień 9">
            <a:extLst>
              <a:ext uri="{FF2B5EF4-FFF2-40B4-BE49-F238E27FC236}">
                <a16:creationId xmlns:a16="http://schemas.microsoft.com/office/drawing/2014/main" id="{020F6D3A-A53A-4246-8932-868653BF308D}"/>
              </a:ext>
            </a:extLst>
          </p:cNvPr>
          <p:cNvSpPr/>
          <p:nvPr/>
        </p:nvSpPr>
        <p:spPr>
          <a:xfrm>
            <a:off x="9924418" y="4428164"/>
            <a:ext cx="3741282" cy="3657698"/>
          </a:xfrm>
          <a:prstGeom prst="donut">
            <a:avLst>
              <a:gd name="adj" fmla="val 10068"/>
            </a:avLst>
          </a:prstGeom>
          <a:solidFill>
            <a:srgbClr val="D9C5AA"/>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1" name="Pierścień 10">
            <a:extLst>
              <a:ext uri="{FF2B5EF4-FFF2-40B4-BE49-F238E27FC236}">
                <a16:creationId xmlns:a16="http://schemas.microsoft.com/office/drawing/2014/main" id="{6768460B-15E5-8243-AC2B-1FFCB43238FB}"/>
              </a:ext>
            </a:extLst>
          </p:cNvPr>
          <p:cNvSpPr/>
          <p:nvPr/>
        </p:nvSpPr>
        <p:spPr>
          <a:xfrm>
            <a:off x="-2671698" y="1839076"/>
            <a:ext cx="3741282" cy="3657698"/>
          </a:xfrm>
          <a:prstGeom prst="donut">
            <a:avLst>
              <a:gd name="adj" fmla="val 4723"/>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2" name="pole tekstowe 11">
            <a:extLst>
              <a:ext uri="{FF2B5EF4-FFF2-40B4-BE49-F238E27FC236}">
                <a16:creationId xmlns:a16="http://schemas.microsoft.com/office/drawing/2014/main" id="{89786A5D-91A3-E84D-8F3F-348E755149B7}"/>
              </a:ext>
            </a:extLst>
          </p:cNvPr>
          <p:cNvSpPr txBox="1"/>
          <p:nvPr/>
        </p:nvSpPr>
        <p:spPr>
          <a:xfrm>
            <a:off x="9953588" y="151528"/>
            <a:ext cx="6852864" cy="246221"/>
          </a:xfrm>
          <a:prstGeom prst="rect">
            <a:avLst/>
          </a:prstGeom>
          <a:noFill/>
        </p:spPr>
        <p:txBody>
          <a:bodyPr wrap="square" rtlCol="0">
            <a:spAutoFit/>
          </a:bodyPr>
          <a:lstStyle/>
          <a:p>
            <a:r>
              <a:rPr lang="pl-PL" sz="1000" dirty="0"/>
              <a:t>www.ksiegowanaswoim.pl</a:t>
            </a:r>
          </a:p>
        </p:txBody>
      </p:sp>
      <p:sp>
        <p:nvSpPr>
          <p:cNvPr id="13" name="pole tekstowe 12">
            <a:extLst>
              <a:ext uri="{FF2B5EF4-FFF2-40B4-BE49-F238E27FC236}">
                <a16:creationId xmlns:a16="http://schemas.microsoft.com/office/drawing/2014/main" id="{6B8C7841-F267-8045-8926-746B8F5D807A}"/>
              </a:ext>
            </a:extLst>
          </p:cNvPr>
          <p:cNvSpPr txBox="1"/>
          <p:nvPr/>
        </p:nvSpPr>
        <p:spPr>
          <a:xfrm rot="5400000">
            <a:off x="8050478" y="3577960"/>
            <a:ext cx="6852864" cy="246221"/>
          </a:xfrm>
          <a:prstGeom prst="rect">
            <a:avLst/>
          </a:prstGeom>
          <a:noFill/>
        </p:spPr>
        <p:txBody>
          <a:bodyPr wrap="square" rtlCol="0">
            <a:spAutoFit/>
          </a:bodyPr>
          <a:lstStyle/>
          <a:p>
            <a:r>
              <a:rPr lang="pl-PL" sz="1000" dirty="0"/>
              <a:t>www.ksiegowanaswoim.pl</a:t>
            </a:r>
          </a:p>
        </p:txBody>
      </p:sp>
      <p:sp>
        <p:nvSpPr>
          <p:cNvPr id="22" name="pole tekstowe 21">
            <a:extLst>
              <a:ext uri="{FF2B5EF4-FFF2-40B4-BE49-F238E27FC236}">
                <a16:creationId xmlns:a16="http://schemas.microsoft.com/office/drawing/2014/main" id="{BF66E4DD-5984-488B-A59C-2465076DE91D}"/>
              </a:ext>
            </a:extLst>
          </p:cNvPr>
          <p:cNvSpPr txBox="1"/>
          <p:nvPr/>
        </p:nvSpPr>
        <p:spPr>
          <a:xfrm>
            <a:off x="3532554" y="3867420"/>
            <a:ext cx="561807" cy="307777"/>
          </a:xfrm>
          <a:prstGeom prst="rect">
            <a:avLst/>
          </a:prstGeom>
          <a:noFill/>
        </p:spPr>
        <p:txBody>
          <a:bodyPr wrap="square" rtlCol="0">
            <a:spAutoFit/>
          </a:bodyPr>
          <a:lstStyle/>
          <a:p>
            <a:pPr algn="ctr"/>
            <a:r>
              <a:rPr lang="pl-PL" sz="700" dirty="0">
                <a:solidFill>
                  <a:schemeClr val="bg1"/>
                </a:solidFill>
              </a:rPr>
              <a:t>100% udziałów</a:t>
            </a:r>
          </a:p>
        </p:txBody>
      </p:sp>
      <p:sp>
        <p:nvSpPr>
          <p:cNvPr id="24" name="pole tekstowe 23">
            <a:extLst>
              <a:ext uri="{FF2B5EF4-FFF2-40B4-BE49-F238E27FC236}">
                <a16:creationId xmlns:a16="http://schemas.microsoft.com/office/drawing/2014/main" id="{E660BBC1-FE66-4A4A-9572-A3F4F3C5A4E7}"/>
              </a:ext>
            </a:extLst>
          </p:cNvPr>
          <p:cNvSpPr txBox="1"/>
          <p:nvPr/>
        </p:nvSpPr>
        <p:spPr>
          <a:xfrm>
            <a:off x="5397836" y="5194946"/>
            <a:ext cx="597425" cy="307777"/>
          </a:xfrm>
          <a:prstGeom prst="rect">
            <a:avLst/>
          </a:prstGeom>
          <a:noFill/>
        </p:spPr>
        <p:txBody>
          <a:bodyPr wrap="square" rtlCol="0">
            <a:spAutoFit/>
          </a:bodyPr>
          <a:lstStyle/>
          <a:p>
            <a:pPr algn="ctr"/>
            <a:r>
              <a:rPr lang="pl-PL" sz="700" dirty="0">
                <a:solidFill>
                  <a:schemeClr val="bg1"/>
                </a:solidFill>
              </a:rPr>
              <a:t>9% udziałów</a:t>
            </a:r>
          </a:p>
        </p:txBody>
      </p:sp>
      <p:graphicFrame>
        <p:nvGraphicFramePr>
          <p:cNvPr id="3" name="Diagram 2">
            <a:extLst>
              <a:ext uri="{FF2B5EF4-FFF2-40B4-BE49-F238E27FC236}">
                <a16:creationId xmlns:a16="http://schemas.microsoft.com/office/drawing/2014/main" id="{AE7FABCC-5307-4DDE-4C45-BA45BB681545}"/>
              </a:ext>
            </a:extLst>
          </p:cNvPr>
          <p:cNvGraphicFramePr/>
          <p:nvPr>
            <p:extLst>
              <p:ext uri="{D42A27DB-BD31-4B8C-83A1-F6EECF244321}">
                <p14:modId xmlns:p14="http://schemas.microsoft.com/office/powerpoint/2010/main" val="3806955275"/>
              </p:ext>
            </p:extLst>
          </p:nvPr>
        </p:nvGraphicFramePr>
        <p:xfrm>
          <a:off x="2413609" y="1909545"/>
          <a:ext cx="7163303" cy="42235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298971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E1092F-56AE-9048-A545-C5D830C895D1}"/>
              </a:ext>
            </a:extLst>
          </p:cNvPr>
          <p:cNvSpPr>
            <a:spLocks noGrp="1"/>
          </p:cNvSpPr>
          <p:nvPr>
            <p:ph type="title"/>
          </p:nvPr>
        </p:nvSpPr>
        <p:spPr/>
        <p:txBody>
          <a:bodyPr/>
          <a:lstStyle/>
          <a:p>
            <a:pPr algn="ctr"/>
            <a:r>
              <a:rPr lang="pl-PL" b="1" dirty="0"/>
              <a:t>Czy wnoszenie mienia do fundacji rodzinnej podlega opodatkowaniu VAT?</a:t>
            </a:r>
          </a:p>
        </p:txBody>
      </p:sp>
      <p:sp>
        <p:nvSpPr>
          <p:cNvPr id="10" name="Pierścień 9">
            <a:extLst>
              <a:ext uri="{FF2B5EF4-FFF2-40B4-BE49-F238E27FC236}">
                <a16:creationId xmlns:a16="http://schemas.microsoft.com/office/drawing/2014/main" id="{020F6D3A-A53A-4246-8932-868653BF308D}"/>
              </a:ext>
            </a:extLst>
          </p:cNvPr>
          <p:cNvSpPr/>
          <p:nvPr/>
        </p:nvSpPr>
        <p:spPr>
          <a:xfrm>
            <a:off x="9924418" y="4428164"/>
            <a:ext cx="3741282" cy="3657698"/>
          </a:xfrm>
          <a:prstGeom prst="donut">
            <a:avLst>
              <a:gd name="adj" fmla="val 10068"/>
            </a:avLst>
          </a:prstGeom>
          <a:solidFill>
            <a:srgbClr val="D9C5AA"/>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1" name="Pierścień 10">
            <a:extLst>
              <a:ext uri="{FF2B5EF4-FFF2-40B4-BE49-F238E27FC236}">
                <a16:creationId xmlns:a16="http://schemas.microsoft.com/office/drawing/2014/main" id="{6768460B-15E5-8243-AC2B-1FFCB43238FB}"/>
              </a:ext>
            </a:extLst>
          </p:cNvPr>
          <p:cNvSpPr/>
          <p:nvPr/>
        </p:nvSpPr>
        <p:spPr>
          <a:xfrm>
            <a:off x="-2671698" y="1839076"/>
            <a:ext cx="3741282" cy="3657698"/>
          </a:xfrm>
          <a:prstGeom prst="donut">
            <a:avLst>
              <a:gd name="adj" fmla="val 4723"/>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2" name="pole tekstowe 11">
            <a:extLst>
              <a:ext uri="{FF2B5EF4-FFF2-40B4-BE49-F238E27FC236}">
                <a16:creationId xmlns:a16="http://schemas.microsoft.com/office/drawing/2014/main" id="{89786A5D-91A3-E84D-8F3F-348E755149B7}"/>
              </a:ext>
            </a:extLst>
          </p:cNvPr>
          <p:cNvSpPr txBox="1"/>
          <p:nvPr/>
        </p:nvSpPr>
        <p:spPr>
          <a:xfrm>
            <a:off x="9953588" y="151528"/>
            <a:ext cx="6852864" cy="246221"/>
          </a:xfrm>
          <a:prstGeom prst="rect">
            <a:avLst/>
          </a:prstGeom>
          <a:noFill/>
        </p:spPr>
        <p:txBody>
          <a:bodyPr wrap="square" rtlCol="0">
            <a:spAutoFit/>
          </a:bodyPr>
          <a:lstStyle/>
          <a:p>
            <a:r>
              <a:rPr lang="pl-PL" sz="1000" dirty="0"/>
              <a:t>www.ksiegowanaswoim.pl</a:t>
            </a:r>
          </a:p>
        </p:txBody>
      </p:sp>
      <p:sp>
        <p:nvSpPr>
          <p:cNvPr id="13" name="pole tekstowe 12">
            <a:extLst>
              <a:ext uri="{FF2B5EF4-FFF2-40B4-BE49-F238E27FC236}">
                <a16:creationId xmlns:a16="http://schemas.microsoft.com/office/drawing/2014/main" id="{6B8C7841-F267-8045-8926-746B8F5D807A}"/>
              </a:ext>
            </a:extLst>
          </p:cNvPr>
          <p:cNvSpPr txBox="1"/>
          <p:nvPr/>
        </p:nvSpPr>
        <p:spPr>
          <a:xfrm rot="5400000">
            <a:off x="8050478" y="3577960"/>
            <a:ext cx="6852864" cy="246221"/>
          </a:xfrm>
          <a:prstGeom prst="rect">
            <a:avLst/>
          </a:prstGeom>
          <a:noFill/>
        </p:spPr>
        <p:txBody>
          <a:bodyPr wrap="square" rtlCol="0">
            <a:spAutoFit/>
          </a:bodyPr>
          <a:lstStyle/>
          <a:p>
            <a:r>
              <a:rPr lang="pl-PL" sz="1000" dirty="0"/>
              <a:t>www.ksiegowanaswoim.pl</a:t>
            </a:r>
          </a:p>
        </p:txBody>
      </p:sp>
      <p:sp>
        <p:nvSpPr>
          <p:cNvPr id="22" name="pole tekstowe 21">
            <a:extLst>
              <a:ext uri="{FF2B5EF4-FFF2-40B4-BE49-F238E27FC236}">
                <a16:creationId xmlns:a16="http://schemas.microsoft.com/office/drawing/2014/main" id="{BF66E4DD-5984-488B-A59C-2465076DE91D}"/>
              </a:ext>
            </a:extLst>
          </p:cNvPr>
          <p:cNvSpPr txBox="1"/>
          <p:nvPr/>
        </p:nvSpPr>
        <p:spPr>
          <a:xfrm>
            <a:off x="3532554" y="3867420"/>
            <a:ext cx="561807" cy="307777"/>
          </a:xfrm>
          <a:prstGeom prst="rect">
            <a:avLst/>
          </a:prstGeom>
          <a:noFill/>
        </p:spPr>
        <p:txBody>
          <a:bodyPr wrap="square" rtlCol="0">
            <a:spAutoFit/>
          </a:bodyPr>
          <a:lstStyle/>
          <a:p>
            <a:pPr algn="ctr"/>
            <a:r>
              <a:rPr lang="pl-PL" sz="700" dirty="0">
                <a:solidFill>
                  <a:schemeClr val="bg1"/>
                </a:solidFill>
              </a:rPr>
              <a:t>100% udziałów</a:t>
            </a:r>
          </a:p>
        </p:txBody>
      </p:sp>
      <p:sp>
        <p:nvSpPr>
          <p:cNvPr id="24" name="pole tekstowe 23">
            <a:extLst>
              <a:ext uri="{FF2B5EF4-FFF2-40B4-BE49-F238E27FC236}">
                <a16:creationId xmlns:a16="http://schemas.microsoft.com/office/drawing/2014/main" id="{E660BBC1-FE66-4A4A-9572-A3F4F3C5A4E7}"/>
              </a:ext>
            </a:extLst>
          </p:cNvPr>
          <p:cNvSpPr txBox="1"/>
          <p:nvPr/>
        </p:nvSpPr>
        <p:spPr>
          <a:xfrm>
            <a:off x="5397836" y="5194946"/>
            <a:ext cx="597425" cy="307777"/>
          </a:xfrm>
          <a:prstGeom prst="rect">
            <a:avLst/>
          </a:prstGeom>
          <a:noFill/>
        </p:spPr>
        <p:txBody>
          <a:bodyPr wrap="square" rtlCol="0">
            <a:spAutoFit/>
          </a:bodyPr>
          <a:lstStyle/>
          <a:p>
            <a:pPr algn="ctr"/>
            <a:r>
              <a:rPr lang="pl-PL" sz="700" dirty="0">
                <a:solidFill>
                  <a:schemeClr val="bg1"/>
                </a:solidFill>
              </a:rPr>
              <a:t>9% udziałów</a:t>
            </a:r>
          </a:p>
        </p:txBody>
      </p:sp>
      <p:graphicFrame>
        <p:nvGraphicFramePr>
          <p:cNvPr id="3" name="Diagram 2">
            <a:extLst>
              <a:ext uri="{FF2B5EF4-FFF2-40B4-BE49-F238E27FC236}">
                <a16:creationId xmlns:a16="http://schemas.microsoft.com/office/drawing/2014/main" id="{AE7FABCC-5307-4DDE-4C45-BA45BB681545}"/>
              </a:ext>
            </a:extLst>
          </p:cNvPr>
          <p:cNvGraphicFramePr/>
          <p:nvPr>
            <p:extLst>
              <p:ext uri="{D42A27DB-BD31-4B8C-83A1-F6EECF244321}">
                <p14:modId xmlns:p14="http://schemas.microsoft.com/office/powerpoint/2010/main" val="2646368977"/>
              </p:ext>
            </p:extLst>
          </p:nvPr>
        </p:nvGraphicFramePr>
        <p:xfrm>
          <a:off x="2298071" y="1774103"/>
          <a:ext cx="7595857" cy="48021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344662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E1092F-56AE-9048-A545-C5D830C895D1}"/>
              </a:ext>
            </a:extLst>
          </p:cNvPr>
          <p:cNvSpPr>
            <a:spLocks noGrp="1"/>
          </p:cNvSpPr>
          <p:nvPr>
            <p:ph type="title"/>
          </p:nvPr>
        </p:nvSpPr>
        <p:spPr>
          <a:xfrm>
            <a:off x="838200" y="500442"/>
            <a:ext cx="10515600" cy="1325563"/>
          </a:xfrm>
        </p:spPr>
        <p:txBody>
          <a:bodyPr>
            <a:normAutofit fontScale="90000"/>
          </a:bodyPr>
          <a:lstStyle/>
          <a:p>
            <a:pPr algn="ctr"/>
            <a:r>
              <a:rPr lang="pl-PL" b="1" dirty="0"/>
              <a:t>Czy wypłaty świadczeń na rzecz beneficjentów fundacji rodzinnej obciążają wynik finansowy fundacji rodzinnej?</a:t>
            </a:r>
          </a:p>
        </p:txBody>
      </p:sp>
      <p:sp>
        <p:nvSpPr>
          <p:cNvPr id="10" name="Pierścień 9">
            <a:extLst>
              <a:ext uri="{FF2B5EF4-FFF2-40B4-BE49-F238E27FC236}">
                <a16:creationId xmlns:a16="http://schemas.microsoft.com/office/drawing/2014/main" id="{020F6D3A-A53A-4246-8932-868653BF308D}"/>
              </a:ext>
            </a:extLst>
          </p:cNvPr>
          <p:cNvSpPr/>
          <p:nvPr/>
        </p:nvSpPr>
        <p:spPr>
          <a:xfrm>
            <a:off x="9924418" y="4428164"/>
            <a:ext cx="3741282" cy="3657698"/>
          </a:xfrm>
          <a:prstGeom prst="donut">
            <a:avLst>
              <a:gd name="adj" fmla="val 10068"/>
            </a:avLst>
          </a:prstGeom>
          <a:solidFill>
            <a:srgbClr val="D9C5AA"/>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1" name="Pierścień 10">
            <a:extLst>
              <a:ext uri="{FF2B5EF4-FFF2-40B4-BE49-F238E27FC236}">
                <a16:creationId xmlns:a16="http://schemas.microsoft.com/office/drawing/2014/main" id="{6768460B-15E5-8243-AC2B-1FFCB43238FB}"/>
              </a:ext>
            </a:extLst>
          </p:cNvPr>
          <p:cNvSpPr/>
          <p:nvPr/>
        </p:nvSpPr>
        <p:spPr>
          <a:xfrm>
            <a:off x="-2671698" y="1839076"/>
            <a:ext cx="3741282" cy="3657698"/>
          </a:xfrm>
          <a:prstGeom prst="donut">
            <a:avLst>
              <a:gd name="adj" fmla="val 4723"/>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2" name="pole tekstowe 11">
            <a:extLst>
              <a:ext uri="{FF2B5EF4-FFF2-40B4-BE49-F238E27FC236}">
                <a16:creationId xmlns:a16="http://schemas.microsoft.com/office/drawing/2014/main" id="{89786A5D-91A3-E84D-8F3F-348E755149B7}"/>
              </a:ext>
            </a:extLst>
          </p:cNvPr>
          <p:cNvSpPr txBox="1"/>
          <p:nvPr/>
        </p:nvSpPr>
        <p:spPr>
          <a:xfrm>
            <a:off x="9953588" y="151528"/>
            <a:ext cx="6852864" cy="246221"/>
          </a:xfrm>
          <a:prstGeom prst="rect">
            <a:avLst/>
          </a:prstGeom>
          <a:noFill/>
        </p:spPr>
        <p:txBody>
          <a:bodyPr wrap="square" rtlCol="0">
            <a:spAutoFit/>
          </a:bodyPr>
          <a:lstStyle/>
          <a:p>
            <a:r>
              <a:rPr lang="pl-PL" sz="1000" dirty="0"/>
              <a:t>www.ksiegowanaswoim.pl</a:t>
            </a:r>
          </a:p>
        </p:txBody>
      </p:sp>
      <p:sp>
        <p:nvSpPr>
          <p:cNvPr id="13" name="pole tekstowe 12">
            <a:extLst>
              <a:ext uri="{FF2B5EF4-FFF2-40B4-BE49-F238E27FC236}">
                <a16:creationId xmlns:a16="http://schemas.microsoft.com/office/drawing/2014/main" id="{6B8C7841-F267-8045-8926-746B8F5D807A}"/>
              </a:ext>
            </a:extLst>
          </p:cNvPr>
          <p:cNvSpPr txBox="1"/>
          <p:nvPr/>
        </p:nvSpPr>
        <p:spPr>
          <a:xfrm rot="5400000">
            <a:off x="8050478" y="3577960"/>
            <a:ext cx="6852864" cy="246221"/>
          </a:xfrm>
          <a:prstGeom prst="rect">
            <a:avLst/>
          </a:prstGeom>
          <a:noFill/>
        </p:spPr>
        <p:txBody>
          <a:bodyPr wrap="square" rtlCol="0">
            <a:spAutoFit/>
          </a:bodyPr>
          <a:lstStyle/>
          <a:p>
            <a:r>
              <a:rPr lang="pl-PL" sz="1000" dirty="0"/>
              <a:t>www.ksiegowanaswoim.pl</a:t>
            </a:r>
          </a:p>
        </p:txBody>
      </p:sp>
      <p:sp>
        <p:nvSpPr>
          <p:cNvPr id="22" name="pole tekstowe 21">
            <a:extLst>
              <a:ext uri="{FF2B5EF4-FFF2-40B4-BE49-F238E27FC236}">
                <a16:creationId xmlns:a16="http://schemas.microsoft.com/office/drawing/2014/main" id="{BF66E4DD-5984-488B-A59C-2465076DE91D}"/>
              </a:ext>
            </a:extLst>
          </p:cNvPr>
          <p:cNvSpPr txBox="1"/>
          <p:nvPr/>
        </p:nvSpPr>
        <p:spPr>
          <a:xfrm>
            <a:off x="3532554" y="3867420"/>
            <a:ext cx="561807" cy="307777"/>
          </a:xfrm>
          <a:prstGeom prst="rect">
            <a:avLst/>
          </a:prstGeom>
          <a:noFill/>
        </p:spPr>
        <p:txBody>
          <a:bodyPr wrap="square" rtlCol="0">
            <a:spAutoFit/>
          </a:bodyPr>
          <a:lstStyle/>
          <a:p>
            <a:pPr algn="ctr"/>
            <a:r>
              <a:rPr lang="pl-PL" sz="700" dirty="0">
                <a:solidFill>
                  <a:schemeClr val="bg1"/>
                </a:solidFill>
              </a:rPr>
              <a:t>100% udziałów</a:t>
            </a:r>
          </a:p>
        </p:txBody>
      </p:sp>
      <p:sp>
        <p:nvSpPr>
          <p:cNvPr id="24" name="pole tekstowe 23">
            <a:extLst>
              <a:ext uri="{FF2B5EF4-FFF2-40B4-BE49-F238E27FC236}">
                <a16:creationId xmlns:a16="http://schemas.microsoft.com/office/drawing/2014/main" id="{E660BBC1-FE66-4A4A-9572-A3F4F3C5A4E7}"/>
              </a:ext>
            </a:extLst>
          </p:cNvPr>
          <p:cNvSpPr txBox="1"/>
          <p:nvPr/>
        </p:nvSpPr>
        <p:spPr>
          <a:xfrm>
            <a:off x="5397836" y="5194946"/>
            <a:ext cx="597425" cy="307777"/>
          </a:xfrm>
          <a:prstGeom prst="rect">
            <a:avLst/>
          </a:prstGeom>
          <a:noFill/>
        </p:spPr>
        <p:txBody>
          <a:bodyPr wrap="square" rtlCol="0">
            <a:spAutoFit/>
          </a:bodyPr>
          <a:lstStyle/>
          <a:p>
            <a:pPr algn="ctr"/>
            <a:r>
              <a:rPr lang="pl-PL" sz="700" dirty="0">
                <a:solidFill>
                  <a:schemeClr val="bg1"/>
                </a:solidFill>
              </a:rPr>
              <a:t>9% udziałów</a:t>
            </a:r>
          </a:p>
        </p:txBody>
      </p:sp>
      <p:graphicFrame>
        <p:nvGraphicFramePr>
          <p:cNvPr id="3" name="Diagram 2">
            <a:extLst>
              <a:ext uri="{FF2B5EF4-FFF2-40B4-BE49-F238E27FC236}">
                <a16:creationId xmlns:a16="http://schemas.microsoft.com/office/drawing/2014/main" id="{AE7FABCC-5307-4DDE-4C45-BA45BB681545}"/>
              </a:ext>
            </a:extLst>
          </p:cNvPr>
          <p:cNvGraphicFramePr/>
          <p:nvPr>
            <p:extLst>
              <p:ext uri="{D42A27DB-BD31-4B8C-83A1-F6EECF244321}">
                <p14:modId xmlns:p14="http://schemas.microsoft.com/office/powerpoint/2010/main" val="244488872"/>
              </p:ext>
            </p:extLst>
          </p:nvPr>
        </p:nvGraphicFramePr>
        <p:xfrm>
          <a:off x="2413609" y="2063434"/>
          <a:ext cx="7163303" cy="42235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203686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E1092F-56AE-9048-A545-C5D830C895D1}"/>
              </a:ext>
            </a:extLst>
          </p:cNvPr>
          <p:cNvSpPr>
            <a:spLocks noGrp="1"/>
          </p:cNvSpPr>
          <p:nvPr>
            <p:ph type="title"/>
          </p:nvPr>
        </p:nvSpPr>
        <p:spPr/>
        <p:txBody>
          <a:bodyPr/>
          <a:lstStyle/>
          <a:p>
            <a:pPr algn="ctr"/>
            <a:r>
              <a:rPr lang="pl-PL" b="1" dirty="0"/>
              <a:t>Składki ZUS beneficjenta</a:t>
            </a:r>
          </a:p>
        </p:txBody>
      </p:sp>
      <p:sp>
        <p:nvSpPr>
          <p:cNvPr id="10" name="Pierścień 9">
            <a:extLst>
              <a:ext uri="{FF2B5EF4-FFF2-40B4-BE49-F238E27FC236}">
                <a16:creationId xmlns:a16="http://schemas.microsoft.com/office/drawing/2014/main" id="{020F6D3A-A53A-4246-8932-868653BF308D}"/>
              </a:ext>
            </a:extLst>
          </p:cNvPr>
          <p:cNvSpPr/>
          <p:nvPr/>
        </p:nvSpPr>
        <p:spPr>
          <a:xfrm>
            <a:off x="9924418" y="4428164"/>
            <a:ext cx="3741282" cy="3657698"/>
          </a:xfrm>
          <a:prstGeom prst="donut">
            <a:avLst>
              <a:gd name="adj" fmla="val 10068"/>
            </a:avLst>
          </a:prstGeom>
          <a:solidFill>
            <a:srgbClr val="D9C5AA"/>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1" name="Pierścień 10">
            <a:extLst>
              <a:ext uri="{FF2B5EF4-FFF2-40B4-BE49-F238E27FC236}">
                <a16:creationId xmlns:a16="http://schemas.microsoft.com/office/drawing/2014/main" id="{6768460B-15E5-8243-AC2B-1FFCB43238FB}"/>
              </a:ext>
            </a:extLst>
          </p:cNvPr>
          <p:cNvSpPr/>
          <p:nvPr/>
        </p:nvSpPr>
        <p:spPr>
          <a:xfrm>
            <a:off x="-2671698" y="1839076"/>
            <a:ext cx="3741282" cy="3657698"/>
          </a:xfrm>
          <a:prstGeom prst="donut">
            <a:avLst>
              <a:gd name="adj" fmla="val 4723"/>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2" name="pole tekstowe 11">
            <a:extLst>
              <a:ext uri="{FF2B5EF4-FFF2-40B4-BE49-F238E27FC236}">
                <a16:creationId xmlns:a16="http://schemas.microsoft.com/office/drawing/2014/main" id="{89786A5D-91A3-E84D-8F3F-348E755149B7}"/>
              </a:ext>
            </a:extLst>
          </p:cNvPr>
          <p:cNvSpPr txBox="1"/>
          <p:nvPr/>
        </p:nvSpPr>
        <p:spPr>
          <a:xfrm>
            <a:off x="9953588" y="151528"/>
            <a:ext cx="6852864" cy="246221"/>
          </a:xfrm>
          <a:prstGeom prst="rect">
            <a:avLst/>
          </a:prstGeom>
          <a:noFill/>
        </p:spPr>
        <p:txBody>
          <a:bodyPr wrap="square" rtlCol="0">
            <a:spAutoFit/>
          </a:bodyPr>
          <a:lstStyle/>
          <a:p>
            <a:r>
              <a:rPr lang="pl-PL" sz="1000" dirty="0"/>
              <a:t>www.ksiegowanaswoim.pl</a:t>
            </a:r>
          </a:p>
        </p:txBody>
      </p:sp>
      <p:sp>
        <p:nvSpPr>
          <p:cNvPr id="13" name="pole tekstowe 12">
            <a:extLst>
              <a:ext uri="{FF2B5EF4-FFF2-40B4-BE49-F238E27FC236}">
                <a16:creationId xmlns:a16="http://schemas.microsoft.com/office/drawing/2014/main" id="{6B8C7841-F267-8045-8926-746B8F5D807A}"/>
              </a:ext>
            </a:extLst>
          </p:cNvPr>
          <p:cNvSpPr txBox="1"/>
          <p:nvPr/>
        </p:nvSpPr>
        <p:spPr>
          <a:xfrm rot="5400000">
            <a:off x="8050478" y="3577960"/>
            <a:ext cx="6852864" cy="246221"/>
          </a:xfrm>
          <a:prstGeom prst="rect">
            <a:avLst/>
          </a:prstGeom>
          <a:noFill/>
        </p:spPr>
        <p:txBody>
          <a:bodyPr wrap="square" rtlCol="0">
            <a:spAutoFit/>
          </a:bodyPr>
          <a:lstStyle/>
          <a:p>
            <a:r>
              <a:rPr lang="pl-PL" sz="1000" dirty="0"/>
              <a:t>www.ksiegowanaswoim.pl</a:t>
            </a:r>
          </a:p>
        </p:txBody>
      </p:sp>
      <p:sp>
        <p:nvSpPr>
          <p:cNvPr id="22" name="pole tekstowe 21">
            <a:extLst>
              <a:ext uri="{FF2B5EF4-FFF2-40B4-BE49-F238E27FC236}">
                <a16:creationId xmlns:a16="http://schemas.microsoft.com/office/drawing/2014/main" id="{BF66E4DD-5984-488B-A59C-2465076DE91D}"/>
              </a:ext>
            </a:extLst>
          </p:cNvPr>
          <p:cNvSpPr txBox="1"/>
          <p:nvPr/>
        </p:nvSpPr>
        <p:spPr>
          <a:xfrm>
            <a:off x="3532554" y="3867420"/>
            <a:ext cx="561807" cy="307777"/>
          </a:xfrm>
          <a:prstGeom prst="rect">
            <a:avLst/>
          </a:prstGeom>
          <a:noFill/>
        </p:spPr>
        <p:txBody>
          <a:bodyPr wrap="square" rtlCol="0">
            <a:spAutoFit/>
          </a:bodyPr>
          <a:lstStyle/>
          <a:p>
            <a:pPr algn="ctr"/>
            <a:r>
              <a:rPr lang="pl-PL" sz="700" dirty="0">
                <a:solidFill>
                  <a:schemeClr val="bg1"/>
                </a:solidFill>
              </a:rPr>
              <a:t>100% udziałów</a:t>
            </a:r>
          </a:p>
        </p:txBody>
      </p:sp>
      <p:sp>
        <p:nvSpPr>
          <p:cNvPr id="24" name="pole tekstowe 23">
            <a:extLst>
              <a:ext uri="{FF2B5EF4-FFF2-40B4-BE49-F238E27FC236}">
                <a16:creationId xmlns:a16="http://schemas.microsoft.com/office/drawing/2014/main" id="{E660BBC1-FE66-4A4A-9572-A3F4F3C5A4E7}"/>
              </a:ext>
            </a:extLst>
          </p:cNvPr>
          <p:cNvSpPr txBox="1"/>
          <p:nvPr/>
        </p:nvSpPr>
        <p:spPr>
          <a:xfrm>
            <a:off x="5397836" y="5194946"/>
            <a:ext cx="597425" cy="307777"/>
          </a:xfrm>
          <a:prstGeom prst="rect">
            <a:avLst/>
          </a:prstGeom>
          <a:noFill/>
        </p:spPr>
        <p:txBody>
          <a:bodyPr wrap="square" rtlCol="0">
            <a:spAutoFit/>
          </a:bodyPr>
          <a:lstStyle/>
          <a:p>
            <a:pPr algn="ctr"/>
            <a:r>
              <a:rPr lang="pl-PL" sz="700" dirty="0">
                <a:solidFill>
                  <a:schemeClr val="bg1"/>
                </a:solidFill>
              </a:rPr>
              <a:t>9% udziałów</a:t>
            </a:r>
          </a:p>
        </p:txBody>
      </p:sp>
      <p:graphicFrame>
        <p:nvGraphicFramePr>
          <p:cNvPr id="3" name="Diagram 2">
            <a:extLst>
              <a:ext uri="{FF2B5EF4-FFF2-40B4-BE49-F238E27FC236}">
                <a16:creationId xmlns:a16="http://schemas.microsoft.com/office/drawing/2014/main" id="{AE7FABCC-5307-4DDE-4C45-BA45BB681545}"/>
              </a:ext>
            </a:extLst>
          </p:cNvPr>
          <p:cNvGraphicFramePr/>
          <p:nvPr>
            <p:extLst>
              <p:ext uri="{D42A27DB-BD31-4B8C-83A1-F6EECF244321}">
                <p14:modId xmlns:p14="http://schemas.microsoft.com/office/powerpoint/2010/main" val="468665922"/>
              </p:ext>
            </p:extLst>
          </p:nvPr>
        </p:nvGraphicFramePr>
        <p:xfrm>
          <a:off x="2413609" y="1909545"/>
          <a:ext cx="7163303" cy="42235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815217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4EF982-D904-AE40-844C-5B02F7B81B5B}"/>
              </a:ext>
            </a:extLst>
          </p:cNvPr>
          <p:cNvSpPr>
            <a:spLocks noGrp="1"/>
          </p:cNvSpPr>
          <p:nvPr>
            <p:ph type="title"/>
          </p:nvPr>
        </p:nvSpPr>
        <p:spPr>
          <a:xfrm>
            <a:off x="859246" y="221633"/>
            <a:ext cx="10515600" cy="1325563"/>
          </a:xfrm>
        </p:spPr>
        <p:txBody>
          <a:bodyPr/>
          <a:lstStyle/>
          <a:p>
            <a:pPr algn="ctr"/>
            <a:r>
              <a:rPr lang="pl-PL" b="1" dirty="0"/>
              <a:t>Fundator</a:t>
            </a:r>
          </a:p>
        </p:txBody>
      </p:sp>
      <p:pic>
        <p:nvPicPr>
          <p:cNvPr id="4" name="Obraz 3">
            <a:extLst>
              <a:ext uri="{FF2B5EF4-FFF2-40B4-BE49-F238E27FC236}">
                <a16:creationId xmlns:a16="http://schemas.microsoft.com/office/drawing/2014/main" id="{9CA78554-AE80-1C41-9637-6D90BABE731F}"/>
              </a:ext>
            </a:extLst>
          </p:cNvPr>
          <p:cNvPicPr>
            <a:picLocks noChangeAspect="1"/>
          </p:cNvPicPr>
          <p:nvPr/>
        </p:nvPicPr>
        <p:blipFill>
          <a:blip r:embed="rId3"/>
          <a:stretch>
            <a:fillRect/>
          </a:stretch>
        </p:blipFill>
        <p:spPr>
          <a:xfrm>
            <a:off x="11312028" y="86022"/>
            <a:ext cx="686656" cy="958156"/>
          </a:xfrm>
          <a:prstGeom prst="rect">
            <a:avLst/>
          </a:prstGeom>
        </p:spPr>
      </p:pic>
      <p:sp>
        <p:nvSpPr>
          <p:cNvPr id="5" name="pole tekstowe 4">
            <a:extLst>
              <a:ext uri="{FF2B5EF4-FFF2-40B4-BE49-F238E27FC236}">
                <a16:creationId xmlns:a16="http://schemas.microsoft.com/office/drawing/2014/main" id="{2914C624-60FF-1F40-831C-C2FFA7FE762D}"/>
              </a:ext>
            </a:extLst>
          </p:cNvPr>
          <p:cNvSpPr txBox="1"/>
          <p:nvPr/>
        </p:nvSpPr>
        <p:spPr>
          <a:xfrm>
            <a:off x="439538" y="246693"/>
            <a:ext cx="6852864" cy="246221"/>
          </a:xfrm>
          <a:prstGeom prst="rect">
            <a:avLst/>
          </a:prstGeom>
          <a:noFill/>
        </p:spPr>
        <p:txBody>
          <a:bodyPr wrap="square" rtlCol="0">
            <a:spAutoFit/>
          </a:bodyPr>
          <a:lstStyle/>
          <a:p>
            <a:r>
              <a:rPr lang="pl-PL" sz="1000" dirty="0"/>
              <a:t>www.ksiegowanaswoim.pl</a:t>
            </a:r>
          </a:p>
        </p:txBody>
      </p:sp>
      <p:sp>
        <p:nvSpPr>
          <p:cNvPr id="6" name="pole tekstowe 5">
            <a:extLst>
              <a:ext uri="{FF2B5EF4-FFF2-40B4-BE49-F238E27FC236}">
                <a16:creationId xmlns:a16="http://schemas.microsoft.com/office/drawing/2014/main" id="{49E15DA1-E999-5D44-B5E4-BD9F7D93053D}"/>
              </a:ext>
            </a:extLst>
          </p:cNvPr>
          <p:cNvSpPr txBox="1"/>
          <p:nvPr/>
        </p:nvSpPr>
        <p:spPr>
          <a:xfrm rot="16200000">
            <a:off x="-2986894" y="-1512708"/>
            <a:ext cx="6852864" cy="246221"/>
          </a:xfrm>
          <a:prstGeom prst="rect">
            <a:avLst/>
          </a:prstGeom>
          <a:noFill/>
        </p:spPr>
        <p:txBody>
          <a:bodyPr wrap="square" rtlCol="0">
            <a:spAutoFit/>
          </a:bodyPr>
          <a:lstStyle/>
          <a:p>
            <a:r>
              <a:rPr lang="pl-PL" sz="1000" dirty="0"/>
              <a:t>www.ksiegowanaswoim.pl</a:t>
            </a:r>
          </a:p>
        </p:txBody>
      </p:sp>
      <p:sp>
        <p:nvSpPr>
          <p:cNvPr id="10" name="Prostokąt 9">
            <a:extLst>
              <a:ext uri="{FF2B5EF4-FFF2-40B4-BE49-F238E27FC236}">
                <a16:creationId xmlns:a16="http://schemas.microsoft.com/office/drawing/2014/main" id="{0699E044-451B-E14F-B4C3-93BDF585F0EE}"/>
              </a:ext>
            </a:extLst>
          </p:cNvPr>
          <p:cNvSpPr/>
          <p:nvPr/>
        </p:nvSpPr>
        <p:spPr>
          <a:xfrm>
            <a:off x="-146268" y="5673227"/>
            <a:ext cx="12526628" cy="1325563"/>
          </a:xfrm>
          <a:prstGeom prst="rect">
            <a:avLst/>
          </a:prstGeom>
          <a:solidFill>
            <a:srgbClr val="D9C5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aphicFrame>
        <p:nvGraphicFramePr>
          <p:cNvPr id="9" name="Diagram 8">
            <a:extLst>
              <a:ext uri="{FF2B5EF4-FFF2-40B4-BE49-F238E27FC236}">
                <a16:creationId xmlns:a16="http://schemas.microsoft.com/office/drawing/2014/main" id="{7D2F12C7-EE6D-4C0E-852B-2E3FAAFDF549}"/>
              </a:ext>
            </a:extLst>
          </p:cNvPr>
          <p:cNvGraphicFramePr/>
          <p:nvPr>
            <p:extLst>
              <p:ext uri="{D42A27DB-BD31-4B8C-83A1-F6EECF244321}">
                <p14:modId xmlns:p14="http://schemas.microsoft.com/office/powerpoint/2010/main" val="3854875759"/>
              </p:ext>
            </p:extLst>
          </p:nvPr>
        </p:nvGraphicFramePr>
        <p:xfrm>
          <a:off x="2554861" y="1325880"/>
          <a:ext cx="7124369" cy="42062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689690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E1092F-56AE-9048-A545-C5D830C895D1}"/>
              </a:ext>
            </a:extLst>
          </p:cNvPr>
          <p:cNvSpPr>
            <a:spLocks noGrp="1"/>
          </p:cNvSpPr>
          <p:nvPr>
            <p:ph type="title"/>
          </p:nvPr>
        </p:nvSpPr>
        <p:spPr>
          <a:xfrm>
            <a:off x="838200" y="500442"/>
            <a:ext cx="10515600" cy="1325563"/>
          </a:xfrm>
        </p:spPr>
        <p:txBody>
          <a:bodyPr>
            <a:normAutofit/>
          </a:bodyPr>
          <a:lstStyle/>
          <a:p>
            <a:pPr algn="ctr"/>
            <a:r>
              <a:rPr lang="pl-PL" b="1" dirty="0"/>
              <a:t>Jakie skutki podatkowe niesie za sobą wniesienie nieruchomości do fundacji?</a:t>
            </a:r>
          </a:p>
        </p:txBody>
      </p:sp>
      <p:sp>
        <p:nvSpPr>
          <p:cNvPr id="10" name="Pierścień 9">
            <a:extLst>
              <a:ext uri="{FF2B5EF4-FFF2-40B4-BE49-F238E27FC236}">
                <a16:creationId xmlns:a16="http://schemas.microsoft.com/office/drawing/2014/main" id="{020F6D3A-A53A-4246-8932-868653BF308D}"/>
              </a:ext>
            </a:extLst>
          </p:cNvPr>
          <p:cNvSpPr/>
          <p:nvPr/>
        </p:nvSpPr>
        <p:spPr>
          <a:xfrm>
            <a:off x="9924418" y="4428164"/>
            <a:ext cx="3741282" cy="3657698"/>
          </a:xfrm>
          <a:prstGeom prst="donut">
            <a:avLst>
              <a:gd name="adj" fmla="val 10068"/>
            </a:avLst>
          </a:prstGeom>
          <a:solidFill>
            <a:srgbClr val="D9C5AA"/>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1" name="Pierścień 10">
            <a:extLst>
              <a:ext uri="{FF2B5EF4-FFF2-40B4-BE49-F238E27FC236}">
                <a16:creationId xmlns:a16="http://schemas.microsoft.com/office/drawing/2014/main" id="{6768460B-15E5-8243-AC2B-1FFCB43238FB}"/>
              </a:ext>
            </a:extLst>
          </p:cNvPr>
          <p:cNvSpPr/>
          <p:nvPr/>
        </p:nvSpPr>
        <p:spPr>
          <a:xfrm>
            <a:off x="-2671698" y="1839076"/>
            <a:ext cx="3741282" cy="3657698"/>
          </a:xfrm>
          <a:prstGeom prst="donut">
            <a:avLst>
              <a:gd name="adj" fmla="val 4723"/>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2" name="pole tekstowe 11">
            <a:extLst>
              <a:ext uri="{FF2B5EF4-FFF2-40B4-BE49-F238E27FC236}">
                <a16:creationId xmlns:a16="http://schemas.microsoft.com/office/drawing/2014/main" id="{89786A5D-91A3-E84D-8F3F-348E755149B7}"/>
              </a:ext>
            </a:extLst>
          </p:cNvPr>
          <p:cNvSpPr txBox="1"/>
          <p:nvPr/>
        </p:nvSpPr>
        <p:spPr>
          <a:xfrm>
            <a:off x="9953588" y="151528"/>
            <a:ext cx="6852864" cy="246221"/>
          </a:xfrm>
          <a:prstGeom prst="rect">
            <a:avLst/>
          </a:prstGeom>
          <a:noFill/>
        </p:spPr>
        <p:txBody>
          <a:bodyPr wrap="square" rtlCol="0">
            <a:spAutoFit/>
          </a:bodyPr>
          <a:lstStyle/>
          <a:p>
            <a:r>
              <a:rPr lang="pl-PL" sz="1000" dirty="0"/>
              <a:t>www.ksiegowanaswoim.pl</a:t>
            </a:r>
          </a:p>
        </p:txBody>
      </p:sp>
      <p:sp>
        <p:nvSpPr>
          <p:cNvPr id="13" name="pole tekstowe 12">
            <a:extLst>
              <a:ext uri="{FF2B5EF4-FFF2-40B4-BE49-F238E27FC236}">
                <a16:creationId xmlns:a16="http://schemas.microsoft.com/office/drawing/2014/main" id="{6B8C7841-F267-8045-8926-746B8F5D807A}"/>
              </a:ext>
            </a:extLst>
          </p:cNvPr>
          <p:cNvSpPr txBox="1"/>
          <p:nvPr/>
        </p:nvSpPr>
        <p:spPr>
          <a:xfrm rot="5400000">
            <a:off x="8050478" y="3577960"/>
            <a:ext cx="6852864" cy="246221"/>
          </a:xfrm>
          <a:prstGeom prst="rect">
            <a:avLst/>
          </a:prstGeom>
          <a:noFill/>
        </p:spPr>
        <p:txBody>
          <a:bodyPr wrap="square" rtlCol="0">
            <a:spAutoFit/>
          </a:bodyPr>
          <a:lstStyle/>
          <a:p>
            <a:r>
              <a:rPr lang="pl-PL" sz="1000" dirty="0"/>
              <a:t>www.ksiegowanaswoim.pl</a:t>
            </a:r>
          </a:p>
        </p:txBody>
      </p:sp>
      <p:sp>
        <p:nvSpPr>
          <p:cNvPr id="22" name="pole tekstowe 21">
            <a:extLst>
              <a:ext uri="{FF2B5EF4-FFF2-40B4-BE49-F238E27FC236}">
                <a16:creationId xmlns:a16="http://schemas.microsoft.com/office/drawing/2014/main" id="{BF66E4DD-5984-488B-A59C-2465076DE91D}"/>
              </a:ext>
            </a:extLst>
          </p:cNvPr>
          <p:cNvSpPr txBox="1"/>
          <p:nvPr/>
        </p:nvSpPr>
        <p:spPr>
          <a:xfrm>
            <a:off x="3532554" y="3867420"/>
            <a:ext cx="561807" cy="307777"/>
          </a:xfrm>
          <a:prstGeom prst="rect">
            <a:avLst/>
          </a:prstGeom>
          <a:noFill/>
        </p:spPr>
        <p:txBody>
          <a:bodyPr wrap="square" rtlCol="0">
            <a:spAutoFit/>
          </a:bodyPr>
          <a:lstStyle/>
          <a:p>
            <a:pPr algn="ctr"/>
            <a:r>
              <a:rPr lang="pl-PL" sz="700" dirty="0">
                <a:solidFill>
                  <a:schemeClr val="bg1"/>
                </a:solidFill>
              </a:rPr>
              <a:t>100% udziałów</a:t>
            </a:r>
          </a:p>
        </p:txBody>
      </p:sp>
      <p:sp>
        <p:nvSpPr>
          <p:cNvPr id="24" name="pole tekstowe 23">
            <a:extLst>
              <a:ext uri="{FF2B5EF4-FFF2-40B4-BE49-F238E27FC236}">
                <a16:creationId xmlns:a16="http://schemas.microsoft.com/office/drawing/2014/main" id="{E660BBC1-FE66-4A4A-9572-A3F4F3C5A4E7}"/>
              </a:ext>
            </a:extLst>
          </p:cNvPr>
          <p:cNvSpPr txBox="1"/>
          <p:nvPr/>
        </p:nvSpPr>
        <p:spPr>
          <a:xfrm>
            <a:off x="5397836" y="5194946"/>
            <a:ext cx="597425" cy="307777"/>
          </a:xfrm>
          <a:prstGeom prst="rect">
            <a:avLst/>
          </a:prstGeom>
          <a:noFill/>
        </p:spPr>
        <p:txBody>
          <a:bodyPr wrap="square" rtlCol="0">
            <a:spAutoFit/>
          </a:bodyPr>
          <a:lstStyle/>
          <a:p>
            <a:pPr algn="ctr"/>
            <a:r>
              <a:rPr lang="pl-PL" sz="700" dirty="0">
                <a:solidFill>
                  <a:schemeClr val="bg1"/>
                </a:solidFill>
              </a:rPr>
              <a:t>9% udziałów</a:t>
            </a:r>
          </a:p>
        </p:txBody>
      </p:sp>
      <p:graphicFrame>
        <p:nvGraphicFramePr>
          <p:cNvPr id="3" name="Diagram 2">
            <a:extLst>
              <a:ext uri="{FF2B5EF4-FFF2-40B4-BE49-F238E27FC236}">
                <a16:creationId xmlns:a16="http://schemas.microsoft.com/office/drawing/2014/main" id="{AE7FABCC-5307-4DDE-4C45-BA45BB681545}"/>
              </a:ext>
            </a:extLst>
          </p:cNvPr>
          <p:cNvGraphicFramePr/>
          <p:nvPr>
            <p:extLst>
              <p:ext uri="{D42A27DB-BD31-4B8C-83A1-F6EECF244321}">
                <p14:modId xmlns:p14="http://schemas.microsoft.com/office/powerpoint/2010/main" val="1383647956"/>
              </p:ext>
            </p:extLst>
          </p:nvPr>
        </p:nvGraphicFramePr>
        <p:xfrm>
          <a:off x="2413609" y="2063434"/>
          <a:ext cx="7163303" cy="42235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380640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a16="http://schemas.microsoft.com/office/drawing/2014/main" id="{9CA78554-AE80-1C41-9637-6D90BABE731F}"/>
              </a:ext>
            </a:extLst>
          </p:cNvPr>
          <p:cNvPicPr>
            <a:picLocks noChangeAspect="1"/>
          </p:cNvPicPr>
          <p:nvPr/>
        </p:nvPicPr>
        <p:blipFill>
          <a:blip r:embed="rId2"/>
          <a:stretch>
            <a:fillRect/>
          </a:stretch>
        </p:blipFill>
        <p:spPr>
          <a:xfrm>
            <a:off x="11353800" y="86022"/>
            <a:ext cx="686656" cy="958156"/>
          </a:xfrm>
          <a:prstGeom prst="rect">
            <a:avLst/>
          </a:prstGeom>
        </p:spPr>
      </p:pic>
      <p:sp>
        <p:nvSpPr>
          <p:cNvPr id="5" name="pole tekstowe 4">
            <a:extLst>
              <a:ext uri="{FF2B5EF4-FFF2-40B4-BE49-F238E27FC236}">
                <a16:creationId xmlns:a16="http://schemas.microsoft.com/office/drawing/2014/main" id="{2914C624-60FF-1F40-831C-C2FFA7FE762D}"/>
              </a:ext>
            </a:extLst>
          </p:cNvPr>
          <p:cNvSpPr txBox="1"/>
          <p:nvPr/>
        </p:nvSpPr>
        <p:spPr>
          <a:xfrm>
            <a:off x="316428" y="6423899"/>
            <a:ext cx="6852864" cy="246221"/>
          </a:xfrm>
          <a:prstGeom prst="rect">
            <a:avLst/>
          </a:prstGeom>
          <a:noFill/>
        </p:spPr>
        <p:txBody>
          <a:bodyPr wrap="square" rtlCol="0">
            <a:spAutoFit/>
          </a:bodyPr>
          <a:lstStyle/>
          <a:p>
            <a:r>
              <a:rPr lang="pl-PL" sz="1000" dirty="0"/>
              <a:t>www.ksiegowanaswoim.pl</a:t>
            </a:r>
          </a:p>
        </p:txBody>
      </p:sp>
      <p:sp>
        <p:nvSpPr>
          <p:cNvPr id="6" name="pole tekstowe 5">
            <a:extLst>
              <a:ext uri="{FF2B5EF4-FFF2-40B4-BE49-F238E27FC236}">
                <a16:creationId xmlns:a16="http://schemas.microsoft.com/office/drawing/2014/main" id="{49E15DA1-E999-5D44-B5E4-BD9F7D93053D}"/>
              </a:ext>
            </a:extLst>
          </p:cNvPr>
          <p:cNvSpPr txBox="1"/>
          <p:nvPr/>
        </p:nvSpPr>
        <p:spPr>
          <a:xfrm rot="16200000">
            <a:off x="-3110005" y="2874357"/>
            <a:ext cx="6852864" cy="246221"/>
          </a:xfrm>
          <a:prstGeom prst="rect">
            <a:avLst/>
          </a:prstGeom>
          <a:noFill/>
        </p:spPr>
        <p:txBody>
          <a:bodyPr wrap="square" rtlCol="0">
            <a:spAutoFit/>
          </a:bodyPr>
          <a:lstStyle/>
          <a:p>
            <a:r>
              <a:rPr lang="pl-PL" sz="1000" dirty="0"/>
              <a:t>www.ksiegowanaswoim.pl</a:t>
            </a:r>
          </a:p>
        </p:txBody>
      </p:sp>
      <p:sp>
        <p:nvSpPr>
          <p:cNvPr id="8" name="Trójkąt prostokątny 7">
            <a:extLst>
              <a:ext uri="{FF2B5EF4-FFF2-40B4-BE49-F238E27FC236}">
                <a16:creationId xmlns:a16="http://schemas.microsoft.com/office/drawing/2014/main" id="{2953E0B2-CF84-D348-8BC0-9274B9245E58}"/>
              </a:ext>
            </a:extLst>
          </p:cNvPr>
          <p:cNvSpPr/>
          <p:nvPr/>
        </p:nvSpPr>
        <p:spPr>
          <a:xfrm rot="16200000">
            <a:off x="11027064" y="5632380"/>
            <a:ext cx="1209849" cy="1220056"/>
          </a:xfrm>
          <a:prstGeom prst="rtTriangle">
            <a:avLst/>
          </a:prstGeom>
          <a:solidFill>
            <a:srgbClr val="D9C5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asek ukośny 8">
            <a:extLst>
              <a:ext uri="{FF2B5EF4-FFF2-40B4-BE49-F238E27FC236}">
                <a16:creationId xmlns:a16="http://schemas.microsoft.com/office/drawing/2014/main" id="{7F8BFCBC-8028-9B43-959B-AE8E217A8B42}"/>
              </a:ext>
            </a:extLst>
          </p:cNvPr>
          <p:cNvSpPr/>
          <p:nvPr/>
        </p:nvSpPr>
        <p:spPr>
          <a:xfrm rot="10800000">
            <a:off x="9576122" y="4202130"/>
            <a:ext cx="2615877" cy="2655870"/>
          </a:xfrm>
          <a:prstGeom prst="diagStripe">
            <a:avLst>
              <a:gd name="adj" fmla="val 53449"/>
            </a:avLst>
          </a:prstGeom>
          <a:solidFill>
            <a:srgbClr val="D9C1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graphicFrame>
        <p:nvGraphicFramePr>
          <p:cNvPr id="13" name="Symbol zastępczy zawartości 12">
            <a:extLst>
              <a:ext uri="{FF2B5EF4-FFF2-40B4-BE49-F238E27FC236}">
                <a16:creationId xmlns:a16="http://schemas.microsoft.com/office/drawing/2014/main" id="{BFA4C167-E839-494B-9F25-24C870DCA8C7}"/>
              </a:ext>
            </a:extLst>
          </p:cNvPr>
          <p:cNvGraphicFramePr>
            <a:graphicFrameLocks noGrp="1"/>
          </p:cNvGraphicFramePr>
          <p:nvPr>
            <p:ph idx="1"/>
            <p:extLst>
              <p:ext uri="{D42A27DB-BD31-4B8C-83A1-F6EECF244321}">
                <p14:modId xmlns:p14="http://schemas.microsoft.com/office/powerpoint/2010/main" val="1912643244"/>
              </p:ext>
            </p:extLst>
          </p:nvPr>
        </p:nvGraphicFramePr>
        <p:xfrm>
          <a:off x="788182" y="1139742"/>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5" name="Obraz 14">
            <a:extLst>
              <a:ext uri="{FF2B5EF4-FFF2-40B4-BE49-F238E27FC236}">
                <a16:creationId xmlns:a16="http://schemas.microsoft.com/office/drawing/2014/main" id="{92CB1D21-92DD-40CC-A440-9CE70308D456}"/>
              </a:ext>
            </a:extLst>
          </p:cNvPr>
          <p:cNvPicPr>
            <a:picLocks noChangeAspect="1"/>
          </p:cNvPicPr>
          <p:nvPr/>
        </p:nvPicPr>
        <p:blipFill>
          <a:blip r:embed="rId8"/>
          <a:stretch>
            <a:fillRect/>
          </a:stretch>
        </p:blipFill>
        <p:spPr>
          <a:xfrm>
            <a:off x="7524316" y="4026367"/>
            <a:ext cx="237347" cy="237347"/>
          </a:xfrm>
          <a:prstGeom prst="rect">
            <a:avLst/>
          </a:prstGeom>
        </p:spPr>
      </p:pic>
      <p:pic>
        <p:nvPicPr>
          <p:cNvPr id="17" name="Obraz 16">
            <a:extLst>
              <a:ext uri="{FF2B5EF4-FFF2-40B4-BE49-F238E27FC236}">
                <a16:creationId xmlns:a16="http://schemas.microsoft.com/office/drawing/2014/main" id="{54999FF4-48C5-4286-A08D-FBA719534303}"/>
              </a:ext>
            </a:extLst>
          </p:cNvPr>
          <p:cNvPicPr>
            <a:picLocks noChangeAspect="1"/>
          </p:cNvPicPr>
          <p:nvPr/>
        </p:nvPicPr>
        <p:blipFill>
          <a:blip r:embed="rId9"/>
          <a:stretch>
            <a:fillRect/>
          </a:stretch>
        </p:blipFill>
        <p:spPr>
          <a:xfrm>
            <a:off x="7524317" y="4325143"/>
            <a:ext cx="237347" cy="237347"/>
          </a:xfrm>
          <a:prstGeom prst="rect">
            <a:avLst/>
          </a:prstGeom>
        </p:spPr>
      </p:pic>
      <p:pic>
        <p:nvPicPr>
          <p:cNvPr id="19" name="Obraz 18" descr="Obraz zawierający tekst, siedzenie, grafika wektorowa&#10;&#10;Opis wygenerowany automatycznie">
            <a:extLst>
              <a:ext uri="{FF2B5EF4-FFF2-40B4-BE49-F238E27FC236}">
                <a16:creationId xmlns:a16="http://schemas.microsoft.com/office/drawing/2014/main" id="{0A14604A-4A2D-4F6E-B57B-9DDCC93FA529}"/>
              </a:ext>
            </a:extLst>
          </p:cNvPr>
          <p:cNvPicPr>
            <a:picLocks noChangeAspect="1"/>
          </p:cNvPicPr>
          <p:nvPr/>
        </p:nvPicPr>
        <p:blipFill>
          <a:blip r:embed="rId10"/>
          <a:stretch>
            <a:fillRect/>
          </a:stretch>
        </p:blipFill>
        <p:spPr>
          <a:xfrm>
            <a:off x="7506031" y="4621271"/>
            <a:ext cx="255633" cy="255633"/>
          </a:xfrm>
          <a:prstGeom prst="rect">
            <a:avLst/>
          </a:prstGeom>
        </p:spPr>
      </p:pic>
    </p:spTree>
    <p:extLst>
      <p:ext uri="{BB962C8B-B14F-4D97-AF65-F5344CB8AC3E}">
        <p14:creationId xmlns:p14="http://schemas.microsoft.com/office/powerpoint/2010/main" val="38764818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ierścień 9">
            <a:extLst>
              <a:ext uri="{FF2B5EF4-FFF2-40B4-BE49-F238E27FC236}">
                <a16:creationId xmlns:a16="http://schemas.microsoft.com/office/drawing/2014/main" id="{020F6D3A-A53A-4246-8932-868653BF308D}"/>
              </a:ext>
            </a:extLst>
          </p:cNvPr>
          <p:cNvSpPr/>
          <p:nvPr/>
        </p:nvSpPr>
        <p:spPr>
          <a:xfrm>
            <a:off x="9924418" y="4428164"/>
            <a:ext cx="3741282" cy="3657698"/>
          </a:xfrm>
          <a:prstGeom prst="donut">
            <a:avLst>
              <a:gd name="adj" fmla="val 10068"/>
            </a:avLst>
          </a:prstGeom>
          <a:solidFill>
            <a:srgbClr val="D9C5AA"/>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1" name="Pierścień 10">
            <a:extLst>
              <a:ext uri="{FF2B5EF4-FFF2-40B4-BE49-F238E27FC236}">
                <a16:creationId xmlns:a16="http://schemas.microsoft.com/office/drawing/2014/main" id="{6768460B-15E5-8243-AC2B-1FFCB43238FB}"/>
              </a:ext>
            </a:extLst>
          </p:cNvPr>
          <p:cNvSpPr/>
          <p:nvPr/>
        </p:nvSpPr>
        <p:spPr>
          <a:xfrm>
            <a:off x="-2671698" y="1839076"/>
            <a:ext cx="3741282" cy="3657698"/>
          </a:xfrm>
          <a:prstGeom prst="donut">
            <a:avLst>
              <a:gd name="adj" fmla="val 4723"/>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solidFill>
                <a:schemeClr val="tx1"/>
              </a:solidFill>
            </a:endParaRPr>
          </a:p>
        </p:txBody>
      </p:sp>
      <p:sp>
        <p:nvSpPr>
          <p:cNvPr id="12" name="pole tekstowe 11">
            <a:extLst>
              <a:ext uri="{FF2B5EF4-FFF2-40B4-BE49-F238E27FC236}">
                <a16:creationId xmlns:a16="http://schemas.microsoft.com/office/drawing/2014/main" id="{89786A5D-91A3-E84D-8F3F-348E755149B7}"/>
              </a:ext>
            </a:extLst>
          </p:cNvPr>
          <p:cNvSpPr txBox="1"/>
          <p:nvPr/>
        </p:nvSpPr>
        <p:spPr>
          <a:xfrm>
            <a:off x="9953588" y="151528"/>
            <a:ext cx="6852864" cy="246221"/>
          </a:xfrm>
          <a:prstGeom prst="rect">
            <a:avLst/>
          </a:prstGeom>
          <a:noFill/>
        </p:spPr>
        <p:txBody>
          <a:bodyPr wrap="square" rtlCol="0">
            <a:spAutoFit/>
          </a:bodyPr>
          <a:lstStyle/>
          <a:p>
            <a:r>
              <a:rPr lang="pl-PL" sz="1000" dirty="0"/>
              <a:t>www.ksiegowanaswoim.pl</a:t>
            </a:r>
          </a:p>
        </p:txBody>
      </p:sp>
      <p:sp>
        <p:nvSpPr>
          <p:cNvPr id="13" name="pole tekstowe 12">
            <a:extLst>
              <a:ext uri="{FF2B5EF4-FFF2-40B4-BE49-F238E27FC236}">
                <a16:creationId xmlns:a16="http://schemas.microsoft.com/office/drawing/2014/main" id="{6B8C7841-F267-8045-8926-746B8F5D807A}"/>
              </a:ext>
            </a:extLst>
          </p:cNvPr>
          <p:cNvSpPr txBox="1"/>
          <p:nvPr/>
        </p:nvSpPr>
        <p:spPr>
          <a:xfrm rot="5400000">
            <a:off x="8050478" y="3577960"/>
            <a:ext cx="6852864" cy="246221"/>
          </a:xfrm>
          <a:prstGeom prst="rect">
            <a:avLst/>
          </a:prstGeom>
          <a:noFill/>
        </p:spPr>
        <p:txBody>
          <a:bodyPr wrap="square" rtlCol="0">
            <a:spAutoFit/>
          </a:bodyPr>
          <a:lstStyle/>
          <a:p>
            <a:r>
              <a:rPr lang="pl-PL" sz="1000" dirty="0"/>
              <a:t>www.ksiegowanaswoim.pl</a:t>
            </a:r>
          </a:p>
        </p:txBody>
      </p:sp>
      <p:graphicFrame>
        <p:nvGraphicFramePr>
          <p:cNvPr id="3" name="Diagram 2">
            <a:extLst>
              <a:ext uri="{FF2B5EF4-FFF2-40B4-BE49-F238E27FC236}">
                <a16:creationId xmlns:a16="http://schemas.microsoft.com/office/drawing/2014/main" id="{962C89B8-1323-4CE7-BA7B-D3F50047A24A}"/>
              </a:ext>
            </a:extLst>
          </p:cNvPr>
          <p:cNvGraphicFramePr/>
          <p:nvPr>
            <p:extLst>
              <p:ext uri="{D42A27DB-BD31-4B8C-83A1-F6EECF244321}">
                <p14:modId xmlns:p14="http://schemas.microsoft.com/office/powerpoint/2010/main" val="4287590287"/>
              </p:ext>
            </p:extLst>
          </p:nvPr>
        </p:nvGraphicFramePr>
        <p:xfrm>
          <a:off x="1582847" y="1175158"/>
          <a:ext cx="9026305" cy="45076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2044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4EF982-D904-AE40-844C-5B02F7B81B5B}"/>
              </a:ext>
            </a:extLst>
          </p:cNvPr>
          <p:cNvSpPr>
            <a:spLocks noGrp="1"/>
          </p:cNvSpPr>
          <p:nvPr>
            <p:ph type="title"/>
          </p:nvPr>
        </p:nvSpPr>
        <p:spPr>
          <a:xfrm>
            <a:off x="859246" y="492914"/>
            <a:ext cx="10515600" cy="1325563"/>
          </a:xfrm>
        </p:spPr>
        <p:txBody>
          <a:bodyPr/>
          <a:lstStyle/>
          <a:p>
            <a:pPr algn="ctr"/>
            <a:r>
              <a:rPr lang="pl-PL" b="1" dirty="0"/>
              <a:t>Beneficjent</a:t>
            </a:r>
          </a:p>
        </p:txBody>
      </p:sp>
      <p:pic>
        <p:nvPicPr>
          <p:cNvPr id="4" name="Obraz 3">
            <a:extLst>
              <a:ext uri="{FF2B5EF4-FFF2-40B4-BE49-F238E27FC236}">
                <a16:creationId xmlns:a16="http://schemas.microsoft.com/office/drawing/2014/main" id="{9CA78554-AE80-1C41-9637-6D90BABE731F}"/>
              </a:ext>
            </a:extLst>
          </p:cNvPr>
          <p:cNvPicPr>
            <a:picLocks noChangeAspect="1"/>
          </p:cNvPicPr>
          <p:nvPr/>
        </p:nvPicPr>
        <p:blipFill>
          <a:blip r:embed="rId3"/>
          <a:stretch>
            <a:fillRect/>
          </a:stretch>
        </p:blipFill>
        <p:spPr>
          <a:xfrm>
            <a:off x="11312028" y="86022"/>
            <a:ext cx="686656" cy="958156"/>
          </a:xfrm>
          <a:prstGeom prst="rect">
            <a:avLst/>
          </a:prstGeom>
        </p:spPr>
      </p:pic>
      <p:sp>
        <p:nvSpPr>
          <p:cNvPr id="5" name="pole tekstowe 4">
            <a:extLst>
              <a:ext uri="{FF2B5EF4-FFF2-40B4-BE49-F238E27FC236}">
                <a16:creationId xmlns:a16="http://schemas.microsoft.com/office/drawing/2014/main" id="{2914C624-60FF-1F40-831C-C2FFA7FE762D}"/>
              </a:ext>
            </a:extLst>
          </p:cNvPr>
          <p:cNvSpPr txBox="1"/>
          <p:nvPr/>
        </p:nvSpPr>
        <p:spPr>
          <a:xfrm>
            <a:off x="439538" y="242014"/>
            <a:ext cx="6852864" cy="246221"/>
          </a:xfrm>
          <a:prstGeom prst="rect">
            <a:avLst/>
          </a:prstGeom>
          <a:noFill/>
        </p:spPr>
        <p:txBody>
          <a:bodyPr wrap="square" rtlCol="0">
            <a:spAutoFit/>
          </a:bodyPr>
          <a:lstStyle/>
          <a:p>
            <a:r>
              <a:rPr lang="pl-PL" sz="1000" dirty="0"/>
              <a:t>www.ksiegowanaswoim.pl</a:t>
            </a:r>
          </a:p>
        </p:txBody>
      </p:sp>
      <p:sp>
        <p:nvSpPr>
          <p:cNvPr id="6" name="pole tekstowe 5">
            <a:extLst>
              <a:ext uri="{FF2B5EF4-FFF2-40B4-BE49-F238E27FC236}">
                <a16:creationId xmlns:a16="http://schemas.microsoft.com/office/drawing/2014/main" id="{49E15DA1-E999-5D44-B5E4-BD9F7D93053D}"/>
              </a:ext>
            </a:extLst>
          </p:cNvPr>
          <p:cNvSpPr txBox="1"/>
          <p:nvPr/>
        </p:nvSpPr>
        <p:spPr>
          <a:xfrm rot="16200000">
            <a:off x="-2986894" y="-1512708"/>
            <a:ext cx="6852864" cy="246221"/>
          </a:xfrm>
          <a:prstGeom prst="rect">
            <a:avLst/>
          </a:prstGeom>
          <a:noFill/>
        </p:spPr>
        <p:txBody>
          <a:bodyPr wrap="square" rtlCol="0">
            <a:spAutoFit/>
          </a:bodyPr>
          <a:lstStyle/>
          <a:p>
            <a:r>
              <a:rPr lang="pl-PL" sz="1000" dirty="0"/>
              <a:t>www.ksiegowanaswoim.pl</a:t>
            </a:r>
          </a:p>
        </p:txBody>
      </p:sp>
      <p:sp>
        <p:nvSpPr>
          <p:cNvPr id="10" name="Prostokąt 9">
            <a:extLst>
              <a:ext uri="{FF2B5EF4-FFF2-40B4-BE49-F238E27FC236}">
                <a16:creationId xmlns:a16="http://schemas.microsoft.com/office/drawing/2014/main" id="{0699E044-451B-E14F-B4C3-93BDF585F0EE}"/>
              </a:ext>
            </a:extLst>
          </p:cNvPr>
          <p:cNvSpPr/>
          <p:nvPr/>
        </p:nvSpPr>
        <p:spPr>
          <a:xfrm>
            <a:off x="-146268" y="5673227"/>
            <a:ext cx="12526628" cy="1325563"/>
          </a:xfrm>
          <a:prstGeom prst="rect">
            <a:avLst/>
          </a:prstGeom>
          <a:solidFill>
            <a:srgbClr val="D9C5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graphicFrame>
        <p:nvGraphicFramePr>
          <p:cNvPr id="9" name="Diagram 8">
            <a:extLst>
              <a:ext uri="{FF2B5EF4-FFF2-40B4-BE49-F238E27FC236}">
                <a16:creationId xmlns:a16="http://schemas.microsoft.com/office/drawing/2014/main" id="{7D2F12C7-EE6D-4C0E-852B-2E3FAAFDF549}"/>
              </a:ext>
            </a:extLst>
          </p:cNvPr>
          <p:cNvGraphicFramePr/>
          <p:nvPr>
            <p:extLst>
              <p:ext uri="{D42A27DB-BD31-4B8C-83A1-F6EECF244321}">
                <p14:modId xmlns:p14="http://schemas.microsoft.com/office/powerpoint/2010/main" val="1708044257"/>
              </p:ext>
            </p:extLst>
          </p:nvPr>
        </p:nvGraphicFramePr>
        <p:xfrm>
          <a:off x="2711394" y="1325880"/>
          <a:ext cx="7124369" cy="42062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838307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4EF982-D904-AE40-844C-5B02F7B81B5B}"/>
              </a:ext>
            </a:extLst>
          </p:cNvPr>
          <p:cNvSpPr>
            <a:spLocks noGrp="1"/>
          </p:cNvSpPr>
          <p:nvPr>
            <p:ph type="title"/>
          </p:nvPr>
        </p:nvSpPr>
        <p:spPr/>
        <p:txBody>
          <a:bodyPr/>
          <a:lstStyle/>
          <a:p>
            <a:pPr algn="ctr"/>
            <a:r>
              <a:rPr lang="pl-PL" b="1" dirty="0"/>
              <a:t>Proces założenia fundacji rodzinnej</a:t>
            </a:r>
          </a:p>
        </p:txBody>
      </p:sp>
      <p:graphicFrame>
        <p:nvGraphicFramePr>
          <p:cNvPr id="11" name="Symbol zastępczy zawartości 10">
            <a:extLst>
              <a:ext uri="{FF2B5EF4-FFF2-40B4-BE49-F238E27FC236}">
                <a16:creationId xmlns:a16="http://schemas.microsoft.com/office/drawing/2014/main" id="{BB342347-9C39-4068-BA6D-1B588790D2D6}"/>
              </a:ext>
            </a:extLst>
          </p:cNvPr>
          <p:cNvGraphicFramePr>
            <a:graphicFrameLocks noGrp="1"/>
          </p:cNvGraphicFramePr>
          <p:nvPr>
            <p:ph idx="1"/>
            <p:extLst>
              <p:ext uri="{D42A27DB-BD31-4B8C-83A1-F6EECF244321}">
                <p14:modId xmlns:p14="http://schemas.microsoft.com/office/powerpoint/2010/main" val="294160347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Obraz 3">
            <a:extLst>
              <a:ext uri="{FF2B5EF4-FFF2-40B4-BE49-F238E27FC236}">
                <a16:creationId xmlns:a16="http://schemas.microsoft.com/office/drawing/2014/main" id="{9CA78554-AE80-1C41-9637-6D90BABE731F}"/>
              </a:ext>
            </a:extLst>
          </p:cNvPr>
          <p:cNvPicPr>
            <a:picLocks noChangeAspect="1"/>
          </p:cNvPicPr>
          <p:nvPr/>
        </p:nvPicPr>
        <p:blipFill>
          <a:blip r:embed="rId7"/>
          <a:stretch>
            <a:fillRect/>
          </a:stretch>
        </p:blipFill>
        <p:spPr>
          <a:xfrm>
            <a:off x="11353800" y="86022"/>
            <a:ext cx="686656" cy="958156"/>
          </a:xfrm>
          <a:prstGeom prst="rect">
            <a:avLst/>
          </a:prstGeom>
        </p:spPr>
      </p:pic>
      <p:sp>
        <p:nvSpPr>
          <p:cNvPr id="5" name="pole tekstowe 4">
            <a:extLst>
              <a:ext uri="{FF2B5EF4-FFF2-40B4-BE49-F238E27FC236}">
                <a16:creationId xmlns:a16="http://schemas.microsoft.com/office/drawing/2014/main" id="{2914C624-60FF-1F40-831C-C2FFA7FE762D}"/>
              </a:ext>
            </a:extLst>
          </p:cNvPr>
          <p:cNvSpPr txBox="1"/>
          <p:nvPr/>
        </p:nvSpPr>
        <p:spPr>
          <a:xfrm>
            <a:off x="316428" y="6423899"/>
            <a:ext cx="6852864" cy="246221"/>
          </a:xfrm>
          <a:prstGeom prst="rect">
            <a:avLst/>
          </a:prstGeom>
          <a:noFill/>
        </p:spPr>
        <p:txBody>
          <a:bodyPr wrap="square" rtlCol="0">
            <a:spAutoFit/>
          </a:bodyPr>
          <a:lstStyle/>
          <a:p>
            <a:r>
              <a:rPr lang="pl-PL" sz="1000" dirty="0"/>
              <a:t>www.ksiegowanaswoim.pl</a:t>
            </a:r>
          </a:p>
        </p:txBody>
      </p:sp>
      <p:sp>
        <p:nvSpPr>
          <p:cNvPr id="6" name="pole tekstowe 5">
            <a:extLst>
              <a:ext uri="{FF2B5EF4-FFF2-40B4-BE49-F238E27FC236}">
                <a16:creationId xmlns:a16="http://schemas.microsoft.com/office/drawing/2014/main" id="{49E15DA1-E999-5D44-B5E4-BD9F7D93053D}"/>
              </a:ext>
            </a:extLst>
          </p:cNvPr>
          <p:cNvSpPr txBox="1"/>
          <p:nvPr/>
        </p:nvSpPr>
        <p:spPr>
          <a:xfrm rot="16200000">
            <a:off x="-3110005" y="2874357"/>
            <a:ext cx="6852864" cy="246221"/>
          </a:xfrm>
          <a:prstGeom prst="rect">
            <a:avLst/>
          </a:prstGeom>
          <a:noFill/>
        </p:spPr>
        <p:txBody>
          <a:bodyPr wrap="square" rtlCol="0">
            <a:spAutoFit/>
          </a:bodyPr>
          <a:lstStyle/>
          <a:p>
            <a:r>
              <a:rPr lang="pl-PL" sz="1000" dirty="0"/>
              <a:t>www.ksiegowanaswoim.pl</a:t>
            </a:r>
          </a:p>
        </p:txBody>
      </p:sp>
      <p:sp>
        <p:nvSpPr>
          <p:cNvPr id="8" name="Trójkąt prostokątny 7">
            <a:extLst>
              <a:ext uri="{FF2B5EF4-FFF2-40B4-BE49-F238E27FC236}">
                <a16:creationId xmlns:a16="http://schemas.microsoft.com/office/drawing/2014/main" id="{2953E0B2-CF84-D348-8BC0-9274B9245E58}"/>
              </a:ext>
            </a:extLst>
          </p:cNvPr>
          <p:cNvSpPr/>
          <p:nvPr/>
        </p:nvSpPr>
        <p:spPr>
          <a:xfrm rot="16200000">
            <a:off x="11027064" y="5632380"/>
            <a:ext cx="1209849" cy="1220056"/>
          </a:xfrm>
          <a:prstGeom prst="rtTriangle">
            <a:avLst/>
          </a:prstGeom>
          <a:solidFill>
            <a:srgbClr val="D9C5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3734411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a16="http://schemas.microsoft.com/office/drawing/2014/main" id="{9CA78554-AE80-1C41-9637-6D90BABE731F}"/>
              </a:ext>
            </a:extLst>
          </p:cNvPr>
          <p:cNvPicPr>
            <a:picLocks noChangeAspect="1"/>
          </p:cNvPicPr>
          <p:nvPr/>
        </p:nvPicPr>
        <p:blipFill>
          <a:blip r:embed="rId2"/>
          <a:stretch>
            <a:fillRect/>
          </a:stretch>
        </p:blipFill>
        <p:spPr>
          <a:xfrm>
            <a:off x="11353800" y="86022"/>
            <a:ext cx="686656" cy="958156"/>
          </a:xfrm>
          <a:prstGeom prst="rect">
            <a:avLst/>
          </a:prstGeom>
        </p:spPr>
      </p:pic>
      <p:sp>
        <p:nvSpPr>
          <p:cNvPr id="5" name="pole tekstowe 4">
            <a:extLst>
              <a:ext uri="{FF2B5EF4-FFF2-40B4-BE49-F238E27FC236}">
                <a16:creationId xmlns:a16="http://schemas.microsoft.com/office/drawing/2014/main" id="{2914C624-60FF-1F40-831C-C2FFA7FE762D}"/>
              </a:ext>
            </a:extLst>
          </p:cNvPr>
          <p:cNvSpPr txBox="1"/>
          <p:nvPr/>
        </p:nvSpPr>
        <p:spPr>
          <a:xfrm>
            <a:off x="316428" y="6423899"/>
            <a:ext cx="6852864" cy="246221"/>
          </a:xfrm>
          <a:prstGeom prst="rect">
            <a:avLst/>
          </a:prstGeom>
          <a:noFill/>
        </p:spPr>
        <p:txBody>
          <a:bodyPr wrap="square" rtlCol="0">
            <a:spAutoFit/>
          </a:bodyPr>
          <a:lstStyle/>
          <a:p>
            <a:r>
              <a:rPr lang="pl-PL" sz="1000" dirty="0"/>
              <a:t>www.ksiegowanaswoim.pl</a:t>
            </a:r>
          </a:p>
        </p:txBody>
      </p:sp>
      <p:sp>
        <p:nvSpPr>
          <p:cNvPr id="6" name="pole tekstowe 5">
            <a:extLst>
              <a:ext uri="{FF2B5EF4-FFF2-40B4-BE49-F238E27FC236}">
                <a16:creationId xmlns:a16="http://schemas.microsoft.com/office/drawing/2014/main" id="{49E15DA1-E999-5D44-B5E4-BD9F7D93053D}"/>
              </a:ext>
            </a:extLst>
          </p:cNvPr>
          <p:cNvSpPr txBox="1"/>
          <p:nvPr/>
        </p:nvSpPr>
        <p:spPr>
          <a:xfrm rot="16200000">
            <a:off x="-3110005" y="2874357"/>
            <a:ext cx="6852864" cy="246221"/>
          </a:xfrm>
          <a:prstGeom prst="rect">
            <a:avLst/>
          </a:prstGeom>
          <a:noFill/>
        </p:spPr>
        <p:txBody>
          <a:bodyPr wrap="square" rtlCol="0">
            <a:spAutoFit/>
          </a:bodyPr>
          <a:lstStyle/>
          <a:p>
            <a:r>
              <a:rPr lang="pl-PL" sz="1000" dirty="0"/>
              <a:t>www.ksiegowanaswoim.pl</a:t>
            </a:r>
          </a:p>
        </p:txBody>
      </p:sp>
      <p:sp>
        <p:nvSpPr>
          <p:cNvPr id="8" name="Trójkąt prostokątny 7">
            <a:extLst>
              <a:ext uri="{FF2B5EF4-FFF2-40B4-BE49-F238E27FC236}">
                <a16:creationId xmlns:a16="http://schemas.microsoft.com/office/drawing/2014/main" id="{2953E0B2-CF84-D348-8BC0-9274B9245E58}"/>
              </a:ext>
            </a:extLst>
          </p:cNvPr>
          <p:cNvSpPr/>
          <p:nvPr/>
        </p:nvSpPr>
        <p:spPr>
          <a:xfrm rot="16200000">
            <a:off x="11027064" y="5632380"/>
            <a:ext cx="1209849" cy="1220056"/>
          </a:xfrm>
          <a:prstGeom prst="rtTriangle">
            <a:avLst/>
          </a:prstGeom>
          <a:solidFill>
            <a:srgbClr val="D9C5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asek ukośny 8">
            <a:extLst>
              <a:ext uri="{FF2B5EF4-FFF2-40B4-BE49-F238E27FC236}">
                <a16:creationId xmlns:a16="http://schemas.microsoft.com/office/drawing/2014/main" id="{7F8BFCBC-8028-9B43-959B-AE8E217A8B42}"/>
              </a:ext>
            </a:extLst>
          </p:cNvPr>
          <p:cNvSpPr/>
          <p:nvPr/>
        </p:nvSpPr>
        <p:spPr>
          <a:xfrm rot="10800000">
            <a:off x="9576122" y="4202130"/>
            <a:ext cx="2615877" cy="2655870"/>
          </a:xfrm>
          <a:prstGeom prst="diagStripe">
            <a:avLst>
              <a:gd name="adj" fmla="val 53449"/>
            </a:avLst>
          </a:prstGeom>
          <a:solidFill>
            <a:srgbClr val="D9C1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graphicFrame>
        <p:nvGraphicFramePr>
          <p:cNvPr id="10" name="Symbol zastępczy zawartości 9">
            <a:extLst>
              <a:ext uri="{FF2B5EF4-FFF2-40B4-BE49-F238E27FC236}">
                <a16:creationId xmlns:a16="http://schemas.microsoft.com/office/drawing/2014/main" id="{4E2D823B-3E33-45E0-BC80-B9BCA00543ED}"/>
              </a:ext>
            </a:extLst>
          </p:cNvPr>
          <p:cNvGraphicFramePr>
            <a:graphicFrameLocks noGrp="1"/>
          </p:cNvGraphicFramePr>
          <p:nvPr>
            <p:ph idx="1"/>
            <p:extLst>
              <p:ext uri="{D42A27DB-BD31-4B8C-83A1-F6EECF244321}">
                <p14:modId xmlns:p14="http://schemas.microsoft.com/office/powerpoint/2010/main" val="443109701"/>
              </p:ext>
            </p:extLst>
          </p:nvPr>
        </p:nvGraphicFramePr>
        <p:xfrm>
          <a:off x="439539" y="337351"/>
          <a:ext cx="11061692" cy="60474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437770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4EF982-D904-AE40-844C-5B02F7B81B5B}"/>
              </a:ext>
            </a:extLst>
          </p:cNvPr>
          <p:cNvSpPr>
            <a:spLocks noGrp="1"/>
          </p:cNvSpPr>
          <p:nvPr>
            <p:ph type="title"/>
          </p:nvPr>
        </p:nvSpPr>
        <p:spPr/>
        <p:txBody>
          <a:bodyPr/>
          <a:lstStyle/>
          <a:p>
            <a:pPr algn="ctr"/>
            <a:r>
              <a:rPr lang="pl-PL" b="1" dirty="0"/>
              <a:t>Fundacja rodzinna może prowadzić działalność gospodarczą polegającą na: </a:t>
            </a:r>
          </a:p>
        </p:txBody>
      </p:sp>
      <p:pic>
        <p:nvPicPr>
          <p:cNvPr id="4" name="Obraz 3">
            <a:extLst>
              <a:ext uri="{FF2B5EF4-FFF2-40B4-BE49-F238E27FC236}">
                <a16:creationId xmlns:a16="http://schemas.microsoft.com/office/drawing/2014/main" id="{9CA78554-AE80-1C41-9637-6D90BABE731F}"/>
              </a:ext>
            </a:extLst>
          </p:cNvPr>
          <p:cNvPicPr>
            <a:picLocks noChangeAspect="1"/>
          </p:cNvPicPr>
          <p:nvPr/>
        </p:nvPicPr>
        <p:blipFill>
          <a:blip r:embed="rId3"/>
          <a:stretch>
            <a:fillRect/>
          </a:stretch>
        </p:blipFill>
        <p:spPr>
          <a:xfrm>
            <a:off x="11353800" y="86022"/>
            <a:ext cx="686656" cy="958156"/>
          </a:xfrm>
          <a:prstGeom prst="rect">
            <a:avLst/>
          </a:prstGeom>
        </p:spPr>
      </p:pic>
      <p:sp>
        <p:nvSpPr>
          <p:cNvPr id="5" name="pole tekstowe 4">
            <a:extLst>
              <a:ext uri="{FF2B5EF4-FFF2-40B4-BE49-F238E27FC236}">
                <a16:creationId xmlns:a16="http://schemas.microsoft.com/office/drawing/2014/main" id="{2914C624-60FF-1F40-831C-C2FFA7FE762D}"/>
              </a:ext>
            </a:extLst>
          </p:cNvPr>
          <p:cNvSpPr txBox="1"/>
          <p:nvPr/>
        </p:nvSpPr>
        <p:spPr>
          <a:xfrm>
            <a:off x="316428" y="6423899"/>
            <a:ext cx="6852864" cy="246221"/>
          </a:xfrm>
          <a:prstGeom prst="rect">
            <a:avLst/>
          </a:prstGeom>
          <a:noFill/>
        </p:spPr>
        <p:txBody>
          <a:bodyPr wrap="square" rtlCol="0">
            <a:spAutoFit/>
          </a:bodyPr>
          <a:lstStyle/>
          <a:p>
            <a:r>
              <a:rPr lang="pl-PL" sz="1000" dirty="0"/>
              <a:t>www.ksiegowanaswoim.pl</a:t>
            </a:r>
          </a:p>
        </p:txBody>
      </p:sp>
      <p:sp>
        <p:nvSpPr>
          <p:cNvPr id="6" name="pole tekstowe 5">
            <a:extLst>
              <a:ext uri="{FF2B5EF4-FFF2-40B4-BE49-F238E27FC236}">
                <a16:creationId xmlns:a16="http://schemas.microsoft.com/office/drawing/2014/main" id="{49E15DA1-E999-5D44-B5E4-BD9F7D93053D}"/>
              </a:ext>
            </a:extLst>
          </p:cNvPr>
          <p:cNvSpPr txBox="1"/>
          <p:nvPr/>
        </p:nvSpPr>
        <p:spPr>
          <a:xfrm rot="16200000">
            <a:off x="-3110005" y="2874357"/>
            <a:ext cx="6852864" cy="246221"/>
          </a:xfrm>
          <a:prstGeom prst="rect">
            <a:avLst/>
          </a:prstGeom>
          <a:noFill/>
        </p:spPr>
        <p:txBody>
          <a:bodyPr wrap="square" rtlCol="0">
            <a:spAutoFit/>
          </a:bodyPr>
          <a:lstStyle/>
          <a:p>
            <a:r>
              <a:rPr lang="pl-PL" sz="1000" dirty="0"/>
              <a:t>www.ksiegowanaswoim.pl</a:t>
            </a:r>
          </a:p>
        </p:txBody>
      </p:sp>
      <p:sp>
        <p:nvSpPr>
          <p:cNvPr id="8" name="Trójkąt prostokątny 7">
            <a:extLst>
              <a:ext uri="{FF2B5EF4-FFF2-40B4-BE49-F238E27FC236}">
                <a16:creationId xmlns:a16="http://schemas.microsoft.com/office/drawing/2014/main" id="{2953E0B2-CF84-D348-8BC0-9274B9245E58}"/>
              </a:ext>
            </a:extLst>
          </p:cNvPr>
          <p:cNvSpPr/>
          <p:nvPr/>
        </p:nvSpPr>
        <p:spPr>
          <a:xfrm rot="16200000">
            <a:off x="11027064" y="5632380"/>
            <a:ext cx="1209849" cy="1220056"/>
          </a:xfrm>
          <a:prstGeom prst="rtTriangle">
            <a:avLst/>
          </a:prstGeom>
          <a:solidFill>
            <a:srgbClr val="D9C5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asek ukośny 8">
            <a:extLst>
              <a:ext uri="{FF2B5EF4-FFF2-40B4-BE49-F238E27FC236}">
                <a16:creationId xmlns:a16="http://schemas.microsoft.com/office/drawing/2014/main" id="{7F8BFCBC-8028-9B43-959B-AE8E217A8B42}"/>
              </a:ext>
            </a:extLst>
          </p:cNvPr>
          <p:cNvSpPr/>
          <p:nvPr/>
        </p:nvSpPr>
        <p:spPr>
          <a:xfrm rot="10800000">
            <a:off x="9576122" y="4202130"/>
            <a:ext cx="2615877" cy="2655870"/>
          </a:xfrm>
          <a:prstGeom prst="diagStripe">
            <a:avLst>
              <a:gd name="adj" fmla="val 53449"/>
            </a:avLst>
          </a:prstGeom>
          <a:solidFill>
            <a:srgbClr val="D9C1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graphicFrame>
        <p:nvGraphicFramePr>
          <p:cNvPr id="10" name="Symbol zastępczy zawartości 9">
            <a:extLst>
              <a:ext uri="{FF2B5EF4-FFF2-40B4-BE49-F238E27FC236}">
                <a16:creationId xmlns:a16="http://schemas.microsoft.com/office/drawing/2014/main" id="{877AE749-5F4E-4C80-A6CE-609E617A7B65}"/>
              </a:ext>
            </a:extLst>
          </p:cNvPr>
          <p:cNvGraphicFramePr>
            <a:graphicFrameLocks noGrp="1"/>
          </p:cNvGraphicFramePr>
          <p:nvPr>
            <p:ph idx="1"/>
            <p:extLst>
              <p:ext uri="{D42A27DB-BD31-4B8C-83A1-F6EECF244321}">
                <p14:modId xmlns:p14="http://schemas.microsoft.com/office/powerpoint/2010/main" val="2172380883"/>
              </p:ext>
            </p:extLst>
          </p:nvPr>
        </p:nvGraphicFramePr>
        <p:xfrm>
          <a:off x="246540" y="1691531"/>
          <a:ext cx="11698919" cy="377609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6759694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E1092F-56AE-9048-A545-C5D830C895D1}"/>
              </a:ext>
            </a:extLst>
          </p:cNvPr>
          <p:cNvSpPr>
            <a:spLocks noGrp="1"/>
          </p:cNvSpPr>
          <p:nvPr>
            <p:ph type="title"/>
          </p:nvPr>
        </p:nvSpPr>
        <p:spPr>
          <a:xfrm>
            <a:off x="838199" y="286678"/>
            <a:ext cx="10515600" cy="1325563"/>
          </a:xfrm>
        </p:spPr>
        <p:txBody>
          <a:bodyPr/>
          <a:lstStyle/>
          <a:p>
            <a:pPr algn="ctr"/>
            <a:r>
              <a:rPr lang="pl-PL" b="1" dirty="0"/>
              <a:t>Inna działalność</a:t>
            </a:r>
          </a:p>
        </p:txBody>
      </p:sp>
      <p:sp>
        <p:nvSpPr>
          <p:cNvPr id="10" name="Pierścień 9">
            <a:extLst>
              <a:ext uri="{FF2B5EF4-FFF2-40B4-BE49-F238E27FC236}">
                <a16:creationId xmlns:a16="http://schemas.microsoft.com/office/drawing/2014/main" id="{020F6D3A-A53A-4246-8932-868653BF308D}"/>
              </a:ext>
            </a:extLst>
          </p:cNvPr>
          <p:cNvSpPr/>
          <p:nvPr/>
        </p:nvSpPr>
        <p:spPr>
          <a:xfrm>
            <a:off x="9924418" y="4428164"/>
            <a:ext cx="3741282" cy="3657698"/>
          </a:xfrm>
          <a:prstGeom prst="donut">
            <a:avLst>
              <a:gd name="adj" fmla="val 10068"/>
            </a:avLst>
          </a:prstGeom>
          <a:solidFill>
            <a:srgbClr val="D9C5AA"/>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1" name="Pierścień 10">
            <a:extLst>
              <a:ext uri="{FF2B5EF4-FFF2-40B4-BE49-F238E27FC236}">
                <a16:creationId xmlns:a16="http://schemas.microsoft.com/office/drawing/2014/main" id="{6768460B-15E5-8243-AC2B-1FFCB43238FB}"/>
              </a:ext>
            </a:extLst>
          </p:cNvPr>
          <p:cNvSpPr/>
          <p:nvPr/>
        </p:nvSpPr>
        <p:spPr>
          <a:xfrm>
            <a:off x="-2671698" y="1839076"/>
            <a:ext cx="3741282" cy="3657698"/>
          </a:xfrm>
          <a:prstGeom prst="donut">
            <a:avLst>
              <a:gd name="adj" fmla="val 4723"/>
            </a:avLst>
          </a:prstGeom>
          <a:solidFill>
            <a:srgbClr val="D9C19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2" name="pole tekstowe 11">
            <a:extLst>
              <a:ext uri="{FF2B5EF4-FFF2-40B4-BE49-F238E27FC236}">
                <a16:creationId xmlns:a16="http://schemas.microsoft.com/office/drawing/2014/main" id="{89786A5D-91A3-E84D-8F3F-348E755149B7}"/>
              </a:ext>
            </a:extLst>
          </p:cNvPr>
          <p:cNvSpPr txBox="1"/>
          <p:nvPr/>
        </p:nvSpPr>
        <p:spPr>
          <a:xfrm>
            <a:off x="9953588" y="151528"/>
            <a:ext cx="6852864" cy="246221"/>
          </a:xfrm>
          <a:prstGeom prst="rect">
            <a:avLst/>
          </a:prstGeom>
          <a:noFill/>
        </p:spPr>
        <p:txBody>
          <a:bodyPr wrap="square" rtlCol="0">
            <a:spAutoFit/>
          </a:bodyPr>
          <a:lstStyle/>
          <a:p>
            <a:r>
              <a:rPr lang="pl-PL" sz="1000" dirty="0"/>
              <a:t>www.ksiegowanaswoim.pl</a:t>
            </a:r>
          </a:p>
        </p:txBody>
      </p:sp>
      <p:sp>
        <p:nvSpPr>
          <p:cNvPr id="13" name="pole tekstowe 12">
            <a:extLst>
              <a:ext uri="{FF2B5EF4-FFF2-40B4-BE49-F238E27FC236}">
                <a16:creationId xmlns:a16="http://schemas.microsoft.com/office/drawing/2014/main" id="{6B8C7841-F267-8045-8926-746B8F5D807A}"/>
              </a:ext>
            </a:extLst>
          </p:cNvPr>
          <p:cNvSpPr txBox="1"/>
          <p:nvPr/>
        </p:nvSpPr>
        <p:spPr>
          <a:xfrm rot="5400000">
            <a:off x="8050478" y="3577960"/>
            <a:ext cx="6852864" cy="246221"/>
          </a:xfrm>
          <a:prstGeom prst="rect">
            <a:avLst/>
          </a:prstGeom>
          <a:noFill/>
        </p:spPr>
        <p:txBody>
          <a:bodyPr wrap="square" rtlCol="0">
            <a:spAutoFit/>
          </a:bodyPr>
          <a:lstStyle/>
          <a:p>
            <a:r>
              <a:rPr lang="pl-PL" sz="1000" dirty="0"/>
              <a:t>www.ksiegowanaswoim.pl</a:t>
            </a:r>
          </a:p>
        </p:txBody>
      </p:sp>
      <p:graphicFrame>
        <p:nvGraphicFramePr>
          <p:cNvPr id="3" name="Diagram 2">
            <a:extLst>
              <a:ext uri="{FF2B5EF4-FFF2-40B4-BE49-F238E27FC236}">
                <a16:creationId xmlns:a16="http://schemas.microsoft.com/office/drawing/2014/main" id="{962C89B8-1323-4CE7-BA7B-D3F50047A24A}"/>
              </a:ext>
            </a:extLst>
          </p:cNvPr>
          <p:cNvGraphicFramePr/>
          <p:nvPr>
            <p:extLst>
              <p:ext uri="{D42A27DB-BD31-4B8C-83A1-F6EECF244321}">
                <p14:modId xmlns:p14="http://schemas.microsoft.com/office/powerpoint/2010/main" val="74014085"/>
              </p:ext>
            </p:extLst>
          </p:nvPr>
        </p:nvGraphicFramePr>
        <p:xfrm>
          <a:off x="2325232" y="1484765"/>
          <a:ext cx="7541536" cy="48798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6311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6834</TotalTime>
  <Words>2804</Words>
  <Application>Microsoft Office PowerPoint</Application>
  <PresentationFormat>Panoramiczny</PresentationFormat>
  <Paragraphs>261</Paragraphs>
  <Slides>31</Slides>
  <Notes>12</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31</vt:i4>
      </vt:variant>
    </vt:vector>
  </HeadingPairs>
  <TitlesOfParts>
    <vt:vector size="36" baseType="lpstr">
      <vt:lpstr>Arial</vt:lpstr>
      <vt:lpstr>Calibri</vt:lpstr>
      <vt:lpstr>Calibri Light</vt:lpstr>
      <vt:lpstr>Corporative Sans</vt:lpstr>
      <vt:lpstr>Motyw pakietu Office</vt:lpstr>
      <vt:lpstr>Prezentacja programu PowerPoint</vt:lpstr>
      <vt:lpstr>Fundacja rodzinna</vt:lpstr>
      <vt:lpstr>Fundator</vt:lpstr>
      <vt:lpstr>Prezentacja programu PowerPoint</vt:lpstr>
      <vt:lpstr>Beneficjent</vt:lpstr>
      <vt:lpstr>Proces założenia fundacji rodzinnej</vt:lpstr>
      <vt:lpstr>Prezentacja programu PowerPoint</vt:lpstr>
      <vt:lpstr>Fundacja rodzinna może prowadzić działalność gospodarczą polegającą na: </vt:lpstr>
      <vt:lpstr>Inna działalność</vt:lpstr>
      <vt:lpstr>Prezentacja programu PowerPoint</vt:lpstr>
      <vt:lpstr>Prezentacja programu PowerPoint</vt:lpstr>
      <vt:lpstr>Prezentacja programu PowerPoint</vt:lpstr>
      <vt:lpstr>Prezentacja programu PowerPoint</vt:lpstr>
      <vt:lpstr>Prezentacja programu PowerPoint</vt:lpstr>
      <vt:lpstr>Zachowek a fundacja rodzinna</vt:lpstr>
      <vt:lpstr>Jak to roszczenie może wyglądać w praktyce?</vt:lpstr>
      <vt:lpstr>Schemat postępowania spadkowego</vt:lpstr>
      <vt:lpstr>Jakie rozwiązanie wynika z ustawy o fundacji rodzinnej</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Pytania i odpowiedzi</vt:lpstr>
      <vt:lpstr>Jak ustalić podstawę opodatkowania fundacji rodzinnej? </vt:lpstr>
      <vt:lpstr>Czy wnoszenie mienia do fundacji rodzinnej podlega opodatkowaniu VAT?</vt:lpstr>
      <vt:lpstr>Czy wypłaty świadczeń na rzecz beneficjentów fundacji rodzinnej obciążają wynik finansowy fundacji rodzinnej?</vt:lpstr>
      <vt:lpstr>Składki ZUS beneficjenta</vt:lpstr>
      <vt:lpstr>Jakie skutki podatkowe niesie za sobą wniesienie nieruchomości do fundacji?</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Microsoft Office User</dc:creator>
  <cp:lastModifiedBy>Hatala &amp; Storto Podatki</cp:lastModifiedBy>
  <cp:revision>17</cp:revision>
  <dcterms:created xsi:type="dcterms:W3CDTF">2022-02-17T18:47:50Z</dcterms:created>
  <dcterms:modified xsi:type="dcterms:W3CDTF">2023-11-16T11:28:21Z</dcterms:modified>
</cp:coreProperties>
</file>